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9" r:id="rId2"/>
    <p:sldId id="278" r:id="rId3"/>
    <p:sldId id="279" r:id="rId4"/>
    <p:sldId id="263" r:id="rId5"/>
    <p:sldId id="280" r:id="rId6"/>
    <p:sldId id="281" r:id="rId7"/>
    <p:sldId id="282" r:id="rId8"/>
    <p:sldId id="283" r:id="rId9"/>
    <p:sldId id="288" r:id="rId10"/>
    <p:sldId id="289" r:id="rId11"/>
    <p:sldId id="290" r:id="rId12"/>
    <p:sldId id="291" r:id="rId13"/>
    <p:sldId id="284" r:id="rId14"/>
    <p:sldId id="285" r:id="rId15"/>
    <p:sldId id="287" r:id="rId16"/>
    <p:sldId id="286" r:id="rId17"/>
    <p:sldId id="277" r:id="rId18"/>
    <p:sldId id="297" r:id="rId19"/>
    <p:sldId id="292" r:id="rId20"/>
    <p:sldId id="293" r:id="rId21"/>
    <p:sldId id="295" r:id="rId22"/>
    <p:sldId id="296" r:id="rId23"/>
    <p:sldId id="300" r:id="rId24"/>
    <p:sldId id="299" r:id="rId25"/>
    <p:sldId id="301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66"/>
    <a:srgbClr val="99FF99"/>
    <a:srgbClr val="00FF00"/>
    <a:srgbClr val="66FF66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E1F47B-933C-47E3-B4E7-E09D080FB594}" type="datetimeFigureOut">
              <a:rPr kumimoji="0" lang="uk-UA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08.10.2023</a:t>
            </a:fld>
            <a:endParaRPr kumimoji="0" lang="uk-U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5E223E-C83D-40E7-AE14-669DB7CC6701}" type="slidenum">
              <a:rPr kumimoji="0" lang="uk-UA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72505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53970E-C4CA-409D-99DE-F574C80E0650}" type="datetimeFigureOut">
              <a:rPr kumimoji="0" lang="uk-UA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08.10.2023</a:t>
            </a:fld>
            <a:endParaRPr kumimoji="0" lang="uk-U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3245F5-D4D1-44AC-B5CB-BBBAAE626F3F}" type="slidenum">
              <a:rPr kumimoji="0" lang="uk-UA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55292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6B2B55-3994-4B03-9CB9-6AB94909AEED}" type="datetimeFigureOut">
              <a:rPr kumimoji="0" lang="uk-UA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08.10.2023</a:t>
            </a:fld>
            <a:endParaRPr kumimoji="0" lang="uk-U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84A0B6-02D7-45E3-8B11-52487BCD4A43}" type="slidenum">
              <a:rPr kumimoji="0" lang="uk-UA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79098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1B7452-C947-4791-A280-99A8BD57E0EC}" type="datetimeFigureOut">
              <a:rPr kumimoji="0" lang="uk-UA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08.10.2023</a:t>
            </a:fld>
            <a:endParaRPr kumimoji="0" lang="uk-U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EF9B9B-534A-439C-B624-95A42885208A}" type="slidenum">
              <a:rPr kumimoji="0" lang="uk-UA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3544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DB4557-AEB9-4931-94B0-89108270E034}" type="datetimeFigureOut">
              <a:rPr kumimoji="0" lang="uk-UA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08.10.2023</a:t>
            </a:fld>
            <a:endParaRPr kumimoji="0" lang="uk-U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A78D997-A90F-4282-9DFA-5A2357DE9B17}" type="slidenum">
              <a:rPr kumimoji="0" lang="uk-UA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475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2CCB38-286C-48C1-A40F-1957F21FDB4C}" type="datetimeFigureOut">
              <a:rPr kumimoji="0" lang="uk-UA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08.10.2023</a:t>
            </a:fld>
            <a:endParaRPr kumimoji="0" lang="uk-U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660461-EC50-4BF2-88D4-7F7409BF2C44}" type="slidenum">
              <a:rPr kumimoji="0" lang="uk-UA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96272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186165-C3EC-4D2E-8E15-79BB15260919}" type="datetimeFigureOut">
              <a:rPr kumimoji="0" lang="uk-UA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08.10.2023</a:t>
            </a:fld>
            <a:endParaRPr kumimoji="0" lang="uk-U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0B3331-E957-4B80-A7DD-88378AB750FA}" type="slidenum">
              <a:rPr kumimoji="0" lang="uk-UA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90103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E240FD-4F65-453F-888B-E5FA97F1EE87}" type="datetimeFigureOut">
              <a:rPr kumimoji="0" lang="uk-UA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08.10.2023</a:t>
            </a:fld>
            <a:endParaRPr kumimoji="0" lang="uk-U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7B6DBE-F5E8-4635-82C6-A7FAB507B859}" type="slidenum">
              <a:rPr kumimoji="0" lang="uk-UA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36383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C6D2B0-F9BC-4559-A2C0-D0E32065E1D9}" type="datetimeFigureOut">
              <a:rPr kumimoji="0" lang="uk-UA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08.10.2023</a:t>
            </a:fld>
            <a:endParaRPr kumimoji="0" lang="uk-U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E2FC98-5DE8-4599-9060-8FB953C8F988}" type="slidenum">
              <a:rPr kumimoji="0" lang="uk-UA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64710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7C0C6-ED46-4F9D-BCBF-46005DBC111F}" type="datetimeFigureOut">
              <a:rPr kumimoji="0" lang="uk-UA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08.10.2023</a:t>
            </a:fld>
            <a:endParaRPr kumimoji="0" lang="uk-U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7C60E9-18DA-44C4-9477-5BE150021865}" type="slidenum">
              <a:rPr kumimoji="0" lang="uk-UA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1782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uk-UA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BCC881-070C-4D8B-9202-FD9CB5C69BFF}" type="datetimeFigureOut">
              <a:rPr kumimoji="0" lang="uk-UA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08.10.2023</a:t>
            </a:fld>
            <a:endParaRPr kumimoji="0" lang="uk-U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E3F567-3B3F-4662-B349-9FFDECB9EA7B}" type="slidenum">
              <a:rPr kumimoji="0" lang="uk-UA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47605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 smtClean="0"/>
              <a:t>Haga clic para modificar el estilo de texto del patrón</a:t>
            </a:r>
          </a:p>
          <a:p>
            <a:pPr lvl="1"/>
            <a:r>
              <a:rPr lang="es-ES" altLang="ru-RU" smtClean="0"/>
              <a:t>Segundo nivel</a:t>
            </a:r>
          </a:p>
          <a:p>
            <a:pPr lvl="2"/>
            <a:r>
              <a:rPr lang="es-ES" altLang="ru-RU" smtClean="0"/>
              <a:t>Tercer nivel</a:t>
            </a:r>
          </a:p>
          <a:p>
            <a:pPr lvl="3"/>
            <a:r>
              <a:rPr lang="es-ES" altLang="ru-RU" smtClean="0"/>
              <a:t>Cuarto nivel</a:t>
            </a:r>
          </a:p>
          <a:p>
            <a:pPr lvl="4"/>
            <a:r>
              <a:rPr lang="es-ES" altLang="ru-RU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B178D7-2F0E-4EF0-8535-714C45BF4835}" type="datetimeFigureOut">
              <a:rPr kumimoji="0" lang="uk-UA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08.10.2023</a:t>
            </a:fld>
            <a:endParaRPr kumimoji="0" lang="uk-U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515FA2-221A-49B5-9D04-9CF2188B7223}" type="slidenum">
              <a:rPr kumimoji="0" lang="uk-UA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08421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9D%D0%B5%D0%B9%D1%82%D1%80%D0%BE%D0%BD" TargetMode="External"/><Relationship Id="rId2" Type="http://schemas.openxmlformats.org/officeDocument/2006/relationships/hyperlink" Target="https://uk.wikipedia.org/wiki/%D0%9F%D1%80%D0%BE%D1%82%D0%BE%D0%BD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hyperlink" Target="https://uk.wikipedia.org/wiki/%D0%95%D0%BB%D0%B5%D0%BA%D1%82%D1%80%D0%BE%D0%BD" TargetMode="External"/><Relationship Id="rId4" Type="http://schemas.openxmlformats.org/officeDocument/2006/relationships/hyperlink" Target="https://uk.wikipedia.org/wiki/%D0%95%D0%BB%D0%B5%D0%BA%D1%82%D1%80%D0%B8%D1%87%D0%BD%D0%B8%D0%B9_%D0%B7%D0%B0%D1%80%D1%8F%D0%B4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9.jpeg"/><Relationship Id="rId4" Type="http://schemas.openxmlformats.org/officeDocument/2006/relationships/image" Target="../media/image22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http://png.clipart.me/graphics/thumbs/888/confused-emoticon_88861438.jpg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Строение атома | CHEMEGE.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5972" y="187007"/>
            <a:ext cx="2588653" cy="2440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Строение атома — Викиверсите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52" y="2627291"/>
            <a:ext cx="6087413" cy="411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629073" y="1750127"/>
            <a:ext cx="6530314" cy="175432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 </a:t>
            </a:r>
            <a:r>
              <a:rPr lang="ru-RU" sz="5400" b="1" i="1" cap="none" spc="0" dirty="0" err="1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електронів</a:t>
            </a:r>
            <a:r>
              <a:rPr lang="ru-RU" sz="5400" b="1" i="1" cap="none" spc="0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5400" b="1" i="1" cap="none" spc="0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5400" b="1" i="1" cap="none" spc="0" dirty="0" err="1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атомі</a:t>
            </a:r>
            <a:endParaRPr lang="ru-RU" sz="5400" b="1" i="1" cap="none" spc="0" dirty="0">
              <a:ln w="6600">
                <a:solidFill>
                  <a:sysClr val="windowText" lastClr="000000"/>
                </a:solidFill>
                <a:prstDash val="solid"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2211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6063" y="1907979"/>
            <a:ext cx="6349284" cy="28062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>
              <a:lnSpc>
                <a:spcPct val="107000"/>
              </a:lnSpc>
              <a:spcAft>
                <a:spcPts val="800"/>
              </a:spcAft>
            </a:pPr>
            <a:r>
              <a:rPr lang="uk-UA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Р-орбіталі</a:t>
            </a:r>
            <a:r>
              <a:rPr lang="uk-UA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мають форму об’ємної вісімки (гантелі), </a:t>
            </a:r>
            <a:endParaRPr lang="uk-UA" sz="32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0215">
              <a:lnSpc>
                <a:spcPct val="107000"/>
              </a:lnSpc>
              <a:spcAft>
                <a:spcPts val="800"/>
              </a:spcAft>
            </a:pPr>
            <a:r>
              <a:rPr lang="uk-UA" sz="3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 </a:t>
            </a:r>
            <a:r>
              <a:rPr lang="uk-UA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електрони з такою формою електронної хмари називаються </a:t>
            </a:r>
            <a:r>
              <a:rPr lang="uk-UA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р-електронами</a:t>
            </a:r>
            <a:r>
              <a:rPr lang="ru-RU" sz="28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1906073" y="492195"/>
            <a:ext cx="3786390" cy="70788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4000" b="1" i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r>
              <a:rPr lang="en-US" sz="4000" b="1" i="1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</a:t>
            </a:r>
            <a:r>
              <a:rPr lang="ru-RU" sz="4000" b="1" i="1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4000" b="1" i="1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орбіталь</a:t>
            </a:r>
            <a:r>
              <a:rPr lang="ru-RU" sz="4000" b="1" i="1" cap="none" spc="0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</p:txBody>
      </p:sp>
      <p:pic>
        <p:nvPicPr>
          <p:cNvPr id="8194" name="Picture 2" descr="https://disted.edu.vn.ua/media/images/asia/him08/u09_27sch.files/image002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58" t="20495"/>
          <a:stretch/>
        </p:blipFill>
        <p:spPr bwMode="auto">
          <a:xfrm>
            <a:off x="7621993" y="1365160"/>
            <a:ext cx="4368237" cy="296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593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4353058" y="50459"/>
            <a:ext cx="3889421" cy="92333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i="1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US" sz="4000" b="1" i="1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</a:t>
            </a:r>
            <a:r>
              <a:rPr lang="ru-RU" sz="4000" b="1" i="1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4000" b="1" i="1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орбітал</a:t>
            </a:r>
            <a:r>
              <a:rPr lang="uk-UA" sz="4000" b="1" i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4000" b="1" i="1" cap="none" spc="0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0259" y="966032"/>
            <a:ext cx="114281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Електрони набувають ще більшого запасу енергії, складніших рухів, у результаті утворюються складні і красиві об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’</a:t>
            </a:r>
            <a:r>
              <a:rPr lang="uk-UA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ємні геометричні фігури, </a:t>
            </a:r>
            <a:r>
              <a:rPr lang="uk-UA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чотирі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uk-UA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у формі </a:t>
            </a:r>
            <a:r>
              <a:rPr lang="uk-UA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чотирьохпелюсткових</a:t>
            </a:r>
            <a:r>
              <a:rPr lang="uk-UA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квіток, а одна у формі гантелі, пропущеної крізь кільце.</a:t>
            </a:r>
            <a:endParaRPr lang="uk-UA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314" name="Picture 2" descr="5. Стан електронів у атомі. Електронні орбіталі. Енергетичні рівні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459" b="10341"/>
          <a:stretch/>
        </p:blipFill>
        <p:spPr bwMode="auto">
          <a:xfrm>
            <a:off x="330259" y="4138206"/>
            <a:ext cx="10606456" cy="2339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80304" y="2735746"/>
            <a:ext cx="11436439" cy="114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488">
              <a:lnSpc>
                <a:spcPct val="107000"/>
              </a:lnSpc>
            </a:pPr>
            <a:r>
              <a:rPr lang="uk-UA" sz="3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Електрони </a:t>
            </a:r>
            <a:r>
              <a:rPr lang="uk-UA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 такою формою електронної </a:t>
            </a:r>
            <a:r>
              <a:rPr lang="uk-UA" sz="3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хмари називаються</a:t>
            </a:r>
          </a:p>
          <a:p>
            <a:pPr marL="90488">
              <a:lnSpc>
                <a:spcPct val="107000"/>
              </a:lnSpc>
            </a:pPr>
            <a:r>
              <a:rPr lang="uk-UA" sz="3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uk-UA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-електронами</a:t>
            </a: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61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322749" y="292141"/>
            <a:ext cx="3567448" cy="110799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600" b="1" i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en-US" sz="4800" b="1" i="1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i="1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ru-RU" sz="4000" b="1" i="1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4000" b="1" i="1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орбітал</a:t>
            </a:r>
            <a:r>
              <a:rPr lang="uk-UA" sz="4000" b="1" i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4000" b="1" i="1" cap="none" spc="0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</p:txBody>
      </p:sp>
      <p:pic>
        <p:nvPicPr>
          <p:cNvPr id="4" name="Picture 2" descr="https://thepresentation.ru/img/thumbs/9307ef1b9f5a9bb813585b6a1c8efd8a-800x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7" t="20056" r="4000" b="14817"/>
          <a:stretch/>
        </p:blipFill>
        <p:spPr bwMode="auto">
          <a:xfrm>
            <a:off x="991672" y="2768956"/>
            <a:ext cx="7370369" cy="3837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73487" y="1220469"/>
            <a:ext cx="1126901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Ще </a:t>
            </a:r>
            <a:r>
              <a:rPr lang="uk-UA" sz="2800" dirty="0">
                <a:latin typeface="Calibri" panose="020F0502020204030204" pitchFamily="34" charset="0"/>
                <a:cs typeface="Calibri" panose="020F0502020204030204" pitchFamily="34" charset="0"/>
              </a:rPr>
              <a:t>більшого запасу </a:t>
            </a:r>
            <a:r>
              <a:rPr lang="uk-UA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енергії і </a:t>
            </a:r>
            <a:r>
              <a:rPr lang="uk-UA" sz="2800" dirty="0">
                <a:latin typeface="Calibri" panose="020F0502020204030204" pitchFamily="34" charset="0"/>
                <a:cs typeface="Calibri" panose="020F0502020204030204" pitchFamily="34" charset="0"/>
              </a:rPr>
              <a:t>складніших </a:t>
            </a:r>
            <a:r>
              <a:rPr lang="uk-UA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рухів набувають </a:t>
            </a:r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 - </a:t>
            </a:r>
            <a:r>
              <a:rPr lang="uk-UA" sz="2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електорни</a:t>
            </a:r>
            <a:r>
              <a:rPr lang="uk-UA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uk-UA" sz="2800" dirty="0">
                <a:latin typeface="Calibri" panose="020F0502020204030204" pitchFamily="34" charset="0"/>
                <a:cs typeface="Calibri" panose="020F0502020204030204" pitchFamily="34" charset="0"/>
              </a:rPr>
              <a:t>у результаті утворюються складні і красиві об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’</a:t>
            </a:r>
            <a:r>
              <a:rPr lang="uk-UA" sz="2800" dirty="0">
                <a:latin typeface="Calibri" panose="020F0502020204030204" pitchFamily="34" charset="0"/>
                <a:cs typeface="Calibri" panose="020F0502020204030204" pitchFamily="34" charset="0"/>
              </a:rPr>
              <a:t>ємні геометричні </a:t>
            </a:r>
            <a:r>
              <a:rPr lang="uk-UA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фігури здебільшого і вигляді шестипелюсткової квітки.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414790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i="1" dirty="0" err="1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Характеристака</a:t>
            </a:r>
            <a:r>
              <a:rPr lang="ru-RU" sz="4000" b="1" i="1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i="1" cap="none" spc="0" dirty="0" err="1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орбіталей</a:t>
            </a:r>
            <a:r>
              <a:rPr lang="ru-RU" sz="4000" b="1" i="1" cap="none" spc="0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26416" y="1610479"/>
            <a:ext cx="8902117" cy="5837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99110">
              <a:lnSpc>
                <a:spcPct val="107000"/>
              </a:lnSpc>
              <a:spcAft>
                <a:spcPts val="0"/>
              </a:spcAft>
            </a:pPr>
            <a:r>
              <a:rPr lang="uk-UA" sz="32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Орбіталі мають різні положення у просторі.</a:t>
            </a:r>
            <a:r>
              <a:rPr lang="uk-UA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19. Рух електронів в атомі. Орбіталі » Народна Освіта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55" b="12122"/>
          <a:stretch/>
        </p:blipFill>
        <p:spPr bwMode="auto">
          <a:xfrm>
            <a:off x="609600" y="3065172"/>
            <a:ext cx="5950039" cy="239547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24" name="Picture 4" descr="https://elearning.sumdu.edu.ua/free_content/lectured:c63732c3bf9b7070c82625f128c7980998d6c700/20151028200912/39553/index.files/image00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08" t="1417" r="12206" b="53219"/>
          <a:stretch/>
        </p:blipFill>
        <p:spPr bwMode="auto">
          <a:xfrm>
            <a:off x="7443989" y="2717442"/>
            <a:ext cx="2956796" cy="3412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638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Послідовність заповнення орбіталей електронами - Електрон ...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152" y="2112135"/>
            <a:ext cx="7933386" cy="44045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7843234" y="1881331"/>
            <a:ext cx="4164169" cy="4307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s-орбіталь</a:t>
            </a:r>
            <a:r>
              <a:rPr lang="uk-UA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має одне </a:t>
            </a:r>
            <a:r>
              <a:rPr lang="uk-UA" sz="2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положення  в   </a:t>
            </a:r>
            <a:r>
              <a:rPr lang="uk-UA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просторі</a:t>
            </a:r>
            <a:r>
              <a:rPr lang="uk-UA" sz="2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p-орбіталь </a:t>
            </a:r>
            <a:r>
              <a:rPr lang="uk-UA" sz="2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положення в </a:t>
            </a:r>
            <a:r>
              <a:rPr lang="uk-UA" sz="2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просторі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d-орбіталь</a:t>
            </a:r>
            <a:r>
              <a:rPr lang="uk-UA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 положень в </a:t>
            </a:r>
            <a:r>
              <a:rPr lang="uk-UA" sz="2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просторі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f-орбіталь</a:t>
            </a:r>
            <a:r>
              <a:rPr lang="uk-UA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7 положень в просторі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i="1" dirty="0" err="1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Характеристака</a:t>
            </a:r>
            <a:r>
              <a:rPr lang="ru-RU" sz="4000" b="1" i="1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i="1" cap="none" spc="0" dirty="0" err="1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орбіталей</a:t>
            </a:r>
            <a:r>
              <a:rPr lang="ru-RU" sz="4000" b="1" i="1" cap="none" spc="0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031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 rotWithShape="1">
          <a:blip r:embed="rId2"/>
          <a:srcRect l="24078" t="25797" r="10997" b="27982"/>
          <a:stretch/>
        </p:blipFill>
        <p:spPr bwMode="auto">
          <a:xfrm>
            <a:off x="450761" y="978794"/>
            <a:ext cx="11578108" cy="58792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3490175" y="150089"/>
            <a:ext cx="5061398" cy="70788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i="1" cap="none" spc="0" dirty="0" err="1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Атомні</a:t>
            </a:r>
            <a:r>
              <a:rPr lang="ru-RU" sz="4000" b="1" i="1" cap="none" spc="0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i="1" cap="none" spc="0" dirty="0" err="1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орбіталі</a:t>
            </a:r>
            <a:r>
              <a:rPr lang="ru-RU" sz="4000" b="1" i="1" cap="none" spc="0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04229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167426" y="319338"/>
            <a:ext cx="10972800" cy="70788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dirty="0" err="1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Закріплення</a:t>
            </a:r>
            <a:r>
              <a:rPr lang="ru-RU" sz="4000" b="1" i="1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i="1" dirty="0" err="1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набутих</a:t>
            </a:r>
            <a:r>
              <a:rPr lang="ru-RU" sz="4000" b="1" i="1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i="1" dirty="0" err="1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знань</a:t>
            </a:r>
            <a:r>
              <a:rPr lang="ru-RU" sz="4000" b="1" i="1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ru-RU" sz="4000" b="1" i="1" cap="none" spc="0" dirty="0" smtClean="0">
              <a:ln w="6600">
                <a:solidFill>
                  <a:sysClr val="windowText" lastClr="000000"/>
                </a:solidFill>
                <a:prstDash val="solid"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60" y="1244344"/>
            <a:ext cx="8942231" cy="4822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Times New Roman" panose="02020603050405020304" pitchFamily="18" charset="0"/>
              <a:buAutoNum type="arabicPeriod"/>
            </a:pPr>
            <a:r>
              <a:rPr lang="uk-UA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Електрон – </a:t>
            </a:r>
            <a:r>
              <a:rPr lang="uk-UA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це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Times New Roman" panose="02020603050405020304" pitchFamily="18" charset="0"/>
              <a:buAutoNum type="arabicPeriod"/>
            </a:pPr>
            <a:endParaRPr lang="ru-RU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01700" indent="-403225">
              <a:spcAft>
                <a:spcPts val="0"/>
              </a:spcAft>
            </a:pPr>
            <a:r>
              <a:rPr lang="uk-UA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А.  Позитивно заряджена частинка, що входить до складу ядра</a:t>
            </a:r>
            <a:r>
              <a:rPr lang="uk-UA" sz="2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901700" indent="-403225">
              <a:spcAft>
                <a:spcPts val="0"/>
              </a:spcAft>
            </a:pP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01700" indent="-403225"/>
            <a:r>
              <a:rPr lang="uk-UA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Б. Негативно заряджена частинка, що входить до складу ядра</a:t>
            </a:r>
            <a:r>
              <a:rPr lang="uk-UA" sz="2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901700" indent="-403225"/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01700" indent="-360363"/>
            <a:r>
              <a:rPr lang="uk-UA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В. Стабільна, </a:t>
            </a:r>
            <a:r>
              <a:rPr lang="uk-UA" sz="2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негативно заряджена елементарна  частинка, що </a:t>
            </a:r>
            <a:r>
              <a:rPr lang="uk-UA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входить до складу всіх </a:t>
            </a:r>
            <a:r>
              <a:rPr lang="uk-UA" sz="2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атомів. </a:t>
            </a:r>
          </a:p>
          <a:p>
            <a:pPr marL="901700" indent="-360363"/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84138"/>
            <a:r>
              <a:rPr lang="uk-UA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Г. Частинка, що  має значну масу.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41" name="Picture 1" descr="smaylik-s-vopros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1343" y="592922"/>
            <a:ext cx="2238375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296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0760" y="2519354"/>
            <a:ext cx="11384924" cy="3497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0663" lvl="0" indent="-220663">
              <a:lnSpc>
                <a:spcPct val="107000"/>
              </a:lnSpc>
            </a:pPr>
            <a:r>
              <a:rPr lang="uk-UA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uk-UA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uk-UA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uk-UA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Як можна визначити кількість електронів у атомі:</a:t>
            </a:r>
            <a:endParaRPr lang="ru-RU" sz="3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40385" indent="90170">
              <a:lnSpc>
                <a:spcPct val="150000"/>
              </a:lnSpc>
              <a:spcAft>
                <a:spcPts val="0"/>
              </a:spcAft>
            </a:pPr>
            <a:r>
              <a:rPr lang="uk-UA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А. По номеру періоду, де розташований хімічний елемент.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40385" indent="90170">
              <a:lnSpc>
                <a:spcPct val="150000"/>
              </a:lnSpc>
              <a:spcAft>
                <a:spcPts val="0"/>
              </a:spcAft>
            </a:pPr>
            <a:r>
              <a:rPr lang="uk-UA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Б. По номеру групи, де розташований хімічний елемент.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40385" indent="90170">
              <a:lnSpc>
                <a:spcPct val="150000"/>
              </a:lnSpc>
              <a:spcAft>
                <a:spcPts val="0"/>
              </a:spcAft>
            </a:pPr>
            <a:r>
              <a:rPr lang="uk-UA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В. По підгрупі, в якій розташований хімічний елемент.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40385" indent="90170">
              <a:lnSpc>
                <a:spcPct val="150000"/>
              </a:lnSpc>
              <a:spcAft>
                <a:spcPts val="800"/>
              </a:spcAft>
            </a:pPr>
            <a:r>
              <a:rPr lang="uk-UA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Г. По порядковому номеру елемента.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482" name="Picture 2" descr="smaylik-s-vopros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4684" y="0"/>
            <a:ext cx="2238375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160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450407"/>
            <a:ext cx="10354614" cy="516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0385" indent="-220980">
              <a:lnSpc>
                <a:spcPct val="107000"/>
              </a:lnSpc>
              <a:spcAft>
                <a:spcPts val="0"/>
              </a:spcAft>
            </a:pPr>
            <a:r>
              <a:rPr lang="uk-UA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Виберіть правильне твердження</a:t>
            </a:r>
            <a:r>
              <a:rPr lang="uk-UA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540385" indent="-220980">
              <a:lnSpc>
                <a:spcPct val="107000"/>
              </a:lnSpc>
              <a:spcAft>
                <a:spcPts val="0"/>
              </a:spcAft>
            </a:pPr>
            <a:endParaRPr lang="ru-RU" sz="2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11213" indent="-269875">
              <a:lnSpc>
                <a:spcPct val="107000"/>
              </a:lnSpc>
              <a:spcAft>
                <a:spcPts val="0"/>
              </a:spcAft>
            </a:pPr>
            <a:r>
              <a:rPr lang="uk-UA" sz="2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А. </a:t>
            </a:r>
            <a:r>
              <a:rPr lang="uk-UA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Електрон – це частинка, що</a:t>
            </a:r>
            <a:r>
              <a:rPr lang="uk-UA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одночасно проявляє властивості і частинки, і хвилі – говорячи науковою мовою, має двоїсту природу. </a:t>
            </a:r>
            <a:r>
              <a:rPr lang="uk-UA" sz="28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uk-UA" sz="2800" b="1" i="1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11213" indent="-269875">
              <a:lnSpc>
                <a:spcPct val="107000"/>
              </a:lnSpc>
              <a:spcAft>
                <a:spcPts val="0"/>
              </a:spcAft>
            </a:pP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40385">
              <a:lnSpc>
                <a:spcPct val="107000"/>
              </a:lnSpc>
              <a:spcAft>
                <a:spcPts val="0"/>
              </a:spcAft>
            </a:pPr>
            <a:r>
              <a:rPr lang="uk-UA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Б. Електрон рухається в атомі   за певною траєкторією</a:t>
            </a:r>
            <a:r>
              <a:rPr lang="uk-UA" sz="2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540385">
              <a:lnSpc>
                <a:spcPct val="107000"/>
              </a:lnSpc>
              <a:spcAft>
                <a:spcPts val="0"/>
              </a:spcAft>
            </a:pP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40385">
              <a:lnSpc>
                <a:spcPct val="107000"/>
              </a:lnSpc>
              <a:spcAft>
                <a:spcPts val="0"/>
              </a:spcAft>
            </a:pPr>
            <a:r>
              <a:rPr lang="uk-UA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В. </a:t>
            </a:r>
            <a:r>
              <a:rPr lang="uk-UA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Рухаючись навколо ядра, електрон утворює </a:t>
            </a:r>
            <a:r>
              <a:rPr lang="uk-UA" sz="28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орбіталь</a:t>
            </a:r>
          </a:p>
          <a:p>
            <a:pPr marL="540385">
              <a:lnSpc>
                <a:spcPct val="107000"/>
              </a:lnSpc>
              <a:spcAft>
                <a:spcPts val="0"/>
              </a:spcAft>
            </a:pP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40385">
              <a:lnSpc>
                <a:spcPct val="107000"/>
              </a:lnSpc>
              <a:spcAft>
                <a:spcPts val="800"/>
              </a:spcAft>
            </a:pPr>
            <a:r>
              <a:rPr lang="uk-UA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Г.</a:t>
            </a:r>
            <a:r>
              <a:rPr lang="uk-UA" sz="2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Спін, це рух електрона біля ядра.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1506" name="Picture 2" descr="smaylik-s-vopros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7101" y="0"/>
            <a:ext cx="2238375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489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89775" y="1392001"/>
            <a:ext cx="11902225" cy="535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158875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kumimoji="0" lang="uk-UA" alt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kumimoji="0" lang="uk-UA" alt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Орбіталь –це</a:t>
            </a:r>
            <a:endParaRPr kumimoji="0" lang="ru-RU" alt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А. Траєкторія руху електрона навколо ядра.</a:t>
            </a:r>
            <a:endParaRPr lang="ru-RU" altLang="ru-RU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31825" marR="0" lvl="0" indent="-631825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Б. Ч</a:t>
            </a:r>
            <a:r>
              <a:rPr kumimoji="0" lang="uk-UA" alt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астина простору навколо ядра, ймовірність перебування електрона в якому дорівнює до 95%, </a:t>
            </a:r>
          </a:p>
          <a:p>
            <a:pPr marL="631825" marR="0" lvl="0" indent="-631825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altLang="ru-RU" sz="3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uk-UA" altLang="ru-RU" sz="36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</a:t>
            </a:r>
            <a:r>
              <a:rPr kumimoji="0" lang="uk-UA" alt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тобто найімовірніше</a:t>
            </a:r>
            <a:r>
              <a:rPr kumimoji="0" lang="uk-UA" alt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kumimoji="0" lang="ru-RU" alt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uk-UA" altLang="ru-RU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</a:t>
            </a:r>
            <a:r>
              <a:rPr lang="uk-UA" altLang="ru-RU" sz="3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Будь яку орбіталь спрощено зображують </a:t>
            </a:r>
            <a:r>
              <a:rPr lang="uk-UA" altLang="ru-RU" sz="36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квадратом</a:t>
            </a:r>
          </a:p>
          <a:p>
            <a:pPr lvl="0">
              <a:lnSpc>
                <a:spcPct val="150000"/>
              </a:lnSpc>
            </a:pPr>
            <a:r>
              <a:rPr lang="uk-UA" altLang="ru-RU" sz="36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Г. </a:t>
            </a:r>
            <a:r>
              <a:rPr lang="uk-UA" altLang="ru-RU" sz="36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uk-UA" altLang="ru-RU" sz="3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Будь яку орбіталь спрощено</a:t>
            </a:r>
            <a:r>
              <a:rPr lang="uk-UA" altLang="ru-RU" sz="36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altLang="ru-RU" sz="3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зображують колом</a:t>
            </a:r>
            <a:endParaRPr lang="uk-UA" altLang="ru-RU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5" name="Прямоугольник 14"/>
          <p:cNvSpPr/>
          <p:nvPr/>
        </p:nvSpPr>
        <p:spPr>
          <a:xfrm>
            <a:off x="11088710" y="3773510"/>
            <a:ext cx="437882" cy="4507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Овал 15"/>
          <p:cNvSpPr/>
          <p:nvPr/>
        </p:nvSpPr>
        <p:spPr>
          <a:xfrm>
            <a:off x="10676586" y="4584879"/>
            <a:ext cx="721217" cy="68258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4349" name="Picture 13" descr="smaylik-s-vopros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6098" y="243625"/>
            <a:ext cx="2465902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668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51685" y="487998"/>
            <a:ext cx="10120360" cy="120032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lIns="91440" tIns="45720" rIns="91440" bIns="45720">
            <a:spAutoFit/>
          </a:bodyPr>
          <a:lstStyle/>
          <a:p>
            <a:r>
              <a:rPr lang="ru-RU" sz="3600" b="1" i="1" cap="none" spc="0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Атом – </a:t>
            </a:r>
            <a:r>
              <a:rPr lang="ru-RU" sz="3600" b="1" i="1" cap="none" spc="0" dirty="0" err="1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найменша</a:t>
            </a:r>
            <a:r>
              <a:rPr lang="ru-RU" sz="3600" b="1" i="1" cap="none" spc="0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 </a:t>
            </a:r>
            <a:r>
              <a:rPr lang="ru-RU" sz="3600" b="1" i="1" cap="none" spc="0" dirty="0" err="1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електронейтральна</a:t>
            </a:r>
            <a:r>
              <a:rPr lang="ru-RU" sz="3600" b="1" i="1" cap="none" spc="0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600" b="1" i="1" cap="none" spc="0" dirty="0" err="1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хімічно</a:t>
            </a:r>
            <a:r>
              <a:rPr lang="ru-RU" sz="3600" b="1" i="1" cap="none" spc="0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i="1" cap="none" spc="0" dirty="0" err="1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неподільна</a:t>
            </a:r>
            <a:r>
              <a:rPr lang="ru-RU" sz="3600" b="1" i="1" cap="none" spc="0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i="1" cap="none" spc="0" dirty="0" err="1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частинка</a:t>
            </a:r>
            <a:r>
              <a:rPr lang="ru-RU" sz="3600" b="1" i="1" cap="none" spc="0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i="1" cap="none" spc="0" dirty="0" err="1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речовини</a:t>
            </a:r>
            <a:r>
              <a:rPr lang="ru-RU" sz="3600" b="1" i="1" cap="none" spc="0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3600" b="1" i="1" cap="none" spc="0" dirty="0">
              <a:ln w="6600">
                <a:solidFill>
                  <a:sysClr val="windowText" lastClr="000000"/>
                </a:solidFill>
                <a:prstDash val="solid"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40469" y="1901687"/>
            <a:ext cx="631112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Arial Black" panose="020B0A04020102020204" pitchFamily="34" charset="0"/>
              </a:rPr>
              <a:t> </a:t>
            </a:r>
            <a:r>
              <a:rPr lang="ru-RU" sz="2800" dirty="0" smtClean="0">
                <a:latin typeface="Arial Black" panose="020B0A04020102020204" pitchFamily="34" charset="0"/>
              </a:rPr>
              <a:t>Атом </a:t>
            </a:r>
            <a:r>
              <a:rPr lang="ru-RU" sz="2800" dirty="0" err="1">
                <a:latin typeface="Arial Black" panose="020B0A04020102020204" pitchFamily="34" charset="0"/>
              </a:rPr>
              <a:t>складається</a:t>
            </a:r>
            <a:r>
              <a:rPr lang="ru-RU" sz="2800" dirty="0">
                <a:latin typeface="Arial Black" panose="020B0A04020102020204" pitchFamily="34" charset="0"/>
              </a:rPr>
              <a:t> з </a:t>
            </a:r>
            <a:r>
              <a:rPr lang="ru-RU" sz="2800" dirty="0" err="1">
                <a:latin typeface="Arial Black" panose="020B0A04020102020204" pitchFamily="34" charset="0"/>
              </a:rPr>
              <a:t>щільного</a:t>
            </a:r>
            <a:r>
              <a:rPr lang="ru-RU" sz="2800" dirty="0">
                <a:latin typeface="Arial Black" panose="020B0A04020102020204" pitchFamily="34" charset="0"/>
              </a:rPr>
              <a:t> ядра з позитивно </a:t>
            </a:r>
            <a:r>
              <a:rPr lang="ru-RU" sz="2800" dirty="0" err="1">
                <a:latin typeface="Arial Black" panose="020B0A04020102020204" pitchFamily="34" charset="0"/>
              </a:rPr>
              <a:t>заряджених</a:t>
            </a:r>
            <a:r>
              <a:rPr lang="ru-RU" sz="2800" dirty="0">
                <a:latin typeface="Arial Black" panose="020B0A04020102020204" pitchFamily="34" charset="0"/>
              </a:rPr>
              <a:t> </a:t>
            </a:r>
            <a:r>
              <a:rPr lang="ru-RU" sz="2800" dirty="0" err="1">
                <a:solidFill>
                  <a:srgbClr val="00B050"/>
                </a:solidFill>
                <a:latin typeface="Arial Black" panose="020B0A04020102020204" pitchFamily="34" charset="0"/>
                <a:hlinkClick r:id="rId2" tooltip="Протон"/>
              </a:rPr>
              <a:t>протонів</a:t>
            </a:r>
            <a:r>
              <a:rPr lang="ru-RU" sz="2800" dirty="0">
                <a:solidFill>
                  <a:srgbClr val="00B050"/>
                </a:solidFill>
                <a:latin typeface="Arial Black" panose="020B0A04020102020204" pitchFamily="34" charset="0"/>
              </a:rPr>
              <a:t> </a:t>
            </a:r>
            <a:r>
              <a:rPr lang="ru-RU" sz="2800" dirty="0">
                <a:latin typeface="Arial Black" panose="020B0A04020102020204" pitchFamily="34" charset="0"/>
              </a:rPr>
              <a:t>та </a:t>
            </a:r>
            <a:r>
              <a:rPr lang="ru-RU" sz="2800" dirty="0" err="1">
                <a:latin typeface="Arial Black" panose="020B0A04020102020204" pitchFamily="34" charset="0"/>
              </a:rPr>
              <a:t>електрично</a:t>
            </a:r>
            <a:r>
              <a:rPr lang="ru-RU" sz="2800" dirty="0"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</a:rPr>
              <a:t>нейтральних</a:t>
            </a:r>
            <a:r>
              <a:rPr lang="ru-RU" sz="2800" dirty="0">
                <a:latin typeface="Arial Black" panose="020B0A04020102020204" pitchFamily="34" charset="0"/>
              </a:rPr>
              <a:t> </a:t>
            </a:r>
            <a:r>
              <a:rPr lang="ru-RU" sz="2800" u="sng" dirty="0" err="1">
                <a:latin typeface="Arial Black" panose="020B0A04020102020204" pitchFamily="34" charset="0"/>
                <a:hlinkClick r:id="rId3"/>
              </a:rPr>
              <a:t>нейтронів</a:t>
            </a:r>
            <a:r>
              <a:rPr lang="ru-RU" sz="2800" dirty="0">
                <a:latin typeface="Arial Black" panose="020B0A04020102020204" pitchFamily="34" charset="0"/>
              </a:rPr>
              <a:t>. </a:t>
            </a:r>
            <a:endParaRPr lang="ru-RU" sz="2800" dirty="0" smtClean="0">
              <a:latin typeface="Arial Black" panose="020B0A04020102020204" pitchFamily="34" charset="0"/>
            </a:endParaRPr>
          </a:p>
          <a:p>
            <a:r>
              <a:rPr lang="ru-RU" sz="2800" dirty="0" smtClean="0">
                <a:latin typeface="Arial Black" panose="020B0A04020102020204" pitchFamily="34" charset="0"/>
              </a:rPr>
              <a:t>Ядро </a:t>
            </a:r>
            <a:r>
              <a:rPr lang="ru-RU" sz="2800" dirty="0" err="1">
                <a:latin typeface="Arial Black" panose="020B0A04020102020204" pitchFamily="34" charset="0"/>
              </a:rPr>
              <a:t>оточене</a:t>
            </a:r>
            <a:r>
              <a:rPr lang="ru-RU" sz="2800" dirty="0"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</a:rPr>
              <a:t>набагато</a:t>
            </a:r>
            <a:r>
              <a:rPr lang="ru-RU" sz="2800" dirty="0"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</a:rPr>
              <a:t>більшою</a:t>
            </a:r>
            <a:r>
              <a:rPr lang="ru-RU" sz="2800" dirty="0">
                <a:latin typeface="Arial Black" panose="020B0A04020102020204" pitchFamily="34" charset="0"/>
              </a:rPr>
              <a:t> за </a:t>
            </a:r>
            <a:r>
              <a:rPr lang="ru-RU" sz="2800" dirty="0" err="1">
                <a:latin typeface="Arial Black" panose="020B0A04020102020204" pitchFamily="34" charset="0"/>
              </a:rPr>
              <a:t>розміром</a:t>
            </a:r>
            <a:r>
              <a:rPr lang="ru-RU" sz="2800" dirty="0"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latin typeface="Arial Black" panose="020B0A04020102020204" pitchFamily="34" charset="0"/>
              </a:rPr>
              <a:t>оболонкою</a:t>
            </a:r>
            <a:r>
              <a:rPr lang="ru-RU" sz="2800" dirty="0">
                <a:latin typeface="Arial Black" panose="020B0A04020102020204" pitchFamily="34" charset="0"/>
              </a:rPr>
              <a:t> </a:t>
            </a:r>
            <a:r>
              <a:rPr lang="ru-RU" sz="2800" dirty="0" smtClean="0">
                <a:latin typeface="Arial Black" panose="020B0A04020102020204" pitchFamily="34" charset="0"/>
              </a:rPr>
              <a:t>з негативно</a:t>
            </a:r>
            <a:r>
              <a:rPr lang="ru-RU" sz="2800" dirty="0">
                <a:latin typeface="Arial Black" panose="020B0A04020102020204" pitchFamily="34" charset="0"/>
              </a:rPr>
              <a:t> </a:t>
            </a:r>
            <a:r>
              <a:rPr lang="ru-RU" sz="2800" dirty="0" err="1">
                <a:latin typeface="Arial Black" panose="020B0A04020102020204" pitchFamily="34" charset="0"/>
                <a:hlinkClick r:id="rId4" tooltip="Електричний заряд"/>
              </a:rPr>
              <a:t>заряджених</a:t>
            </a:r>
            <a:r>
              <a:rPr lang="ru-RU" sz="2800" dirty="0">
                <a:latin typeface="Arial Black" panose="020B0A04020102020204" pitchFamily="34" charset="0"/>
              </a:rPr>
              <a:t> </a:t>
            </a:r>
            <a:endParaRPr lang="ru-RU" sz="2800" dirty="0" smtClean="0">
              <a:latin typeface="Arial Black" panose="020B0A04020102020204" pitchFamily="34" charset="0"/>
            </a:endParaRPr>
          </a:p>
          <a:p>
            <a:r>
              <a:rPr lang="ru-RU" sz="2800" dirty="0" err="1" smtClean="0">
                <a:latin typeface="Arial Black" panose="020B0A04020102020204" pitchFamily="34" charset="0"/>
                <a:hlinkClick r:id="rId5" tooltip="Електрон"/>
              </a:rPr>
              <a:t>електронів</a:t>
            </a:r>
            <a:r>
              <a:rPr lang="ru-RU" sz="2800" dirty="0">
                <a:latin typeface="Arial Black" panose="020B0A04020102020204" pitchFamily="34" charset="0"/>
              </a:rPr>
              <a:t>.</a:t>
            </a:r>
            <a:endParaRPr lang="uk-UA" sz="2800" dirty="0"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890865"/>
            <a:ext cx="13420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dirty="0" smtClean="0"/>
              <a:t>Нейтрони</a:t>
            </a:r>
            <a:endParaRPr lang="uk-UA" sz="2000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413689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18442" name="Picture 10" descr="Склад атомного ядра. Число протонів — урок. Хімія, 8 клас.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50" t="-1026" r="560" b="3931"/>
          <a:stretch/>
        </p:blipFill>
        <p:spPr bwMode="auto">
          <a:xfrm>
            <a:off x="1307635" y="2701735"/>
            <a:ext cx="4332834" cy="2778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518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4665" r="42931"/>
          <a:stretch/>
        </p:blipFill>
        <p:spPr>
          <a:xfrm>
            <a:off x="605306" y="794543"/>
            <a:ext cx="9272789" cy="5696409"/>
          </a:xfrm>
          <a:prstGeom prst="rect">
            <a:avLst/>
          </a:prstGeom>
        </p:spPr>
      </p:pic>
      <p:pic>
        <p:nvPicPr>
          <p:cNvPr id="22530" name="Picture 2" descr="smaylik-s-vopros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8611" y="300977"/>
            <a:ext cx="2429344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218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3827" r="42122"/>
          <a:stretch/>
        </p:blipFill>
        <p:spPr>
          <a:xfrm>
            <a:off x="422818" y="1287887"/>
            <a:ext cx="9924202" cy="4829577"/>
          </a:xfrm>
          <a:prstGeom prst="rect">
            <a:avLst/>
          </a:prstGeom>
        </p:spPr>
      </p:pic>
      <p:pic>
        <p:nvPicPr>
          <p:cNvPr id="23554" name="Picture 2" descr="smaylik-s-vopros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1882" y="87737"/>
            <a:ext cx="2410563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183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70716" y="1650252"/>
            <a:ext cx="7615707" cy="3879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  <a:buSzPts val="1400"/>
            </a:pPr>
            <a:r>
              <a:rPr lang="uk-UA" sz="36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7. </a:t>
            </a:r>
            <a:r>
              <a:rPr lang="uk-UA" sz="36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Кількість </a:t>
            </a:r>
            <a:r>
              <a:rPr lang="en-US" sz="36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</a:t>
            </a:r>
            <a:r>
              <a:rPr lang="uk-UA" sz="36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– орбіталей на одному </a:t>
            </a:r>
            <a:endParaRPr lang="uk-UA" sz="3600" b="1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450850" lvl="0">
              <a:lnSpc>
                <a:spcPct val="107000"/>
              </a:lnSpc>
              <a:spcAft>
                <a:spcPts val="0"/>
              </a:spcAft>
              <a:buSzPts val="1400"/>
            </a:pPr>
            <a:r>
              <a:rPr lang="uk-UA" sz="36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енергетичному </a:t>
            </a:r>
            <a:r>
              <a:rPr lang="uk-UA" sz="36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рівні:</a:t>
            </a:r>
            <a:endParaRPr lang="ru-RU" sz="2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262063">
              <a:lnSpc>
                <a:spcPct val="107000"/>
              </a:lnSpc>
              <a:spcAft>
                <a:spcPts val="600"/>
              </a:spcAft>
            </a:pPr>
            <a:r>
              <a:rPr lang="uk-UA" sz="3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А. 1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262063">
              <a:lnSpc>
                <a:spcPct val="107000"/>
              </a:lnSpc>
              <a:spcAft>
                <a:spcPts val="600"/>
              </a:spcAft>
            </a:pPr>
            <a:r>
              <a:rPr lang="uk-UA" sz="3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Б. 2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262063">
              <a:lnSpc>
                <a:spcPct val="107000"/>
              </a:lnSpc>
              <a:spcAft>
                <a:spcPts val="600"/>
              </a:spcAft>
            </a:pPr>
            <a:r>
              <a:rPr lang="uk-UA" sz="3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В. 3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262063">
              <a:lnSpc>
                <a:spcPct val="107000"/>
              </a:lnSpc>
              <a:spcAft>
                <a:spcPts val="600"/>
              </a:spcAft>
            </a:pPr>
            <a:r>
              <a:rPr lang="uk-UA" sz="3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Г. будь </a:t>
            </a:r>
            <a:r>
              <a:rPr lang="uk-UA" sz="36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яка 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578" name="Picture 2" descr="smaylik-s-vopros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625" y="0"/>
            <a:ext cx="2238375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465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8795" y="1346581"/>
            <a:ext cx="7006106" cy="3484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  <a:buSzPts val="1400"/>
            </a:pPr>
            <a:r>
              <a:rPr lang="uk-UA" sz="32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8</a:t>
            </a:r>
            <a:r>
              <a:rPr lang="uk-UA" sz="32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. </a:t>
            </a:r>
            <a:r>
              <a:rPr lang="uk-UA" sz="32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Кількість Р – орбіталей на </a:t>
            </a:r>
            <a:r>
              <a:rPr lang="uk-UA" sz="32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одному</a:t>
            </a:r>
          </a:p>
          <a:p>
            <a:pPr lvl="0" indent="450850">
              <a:lnSpc>
                <a:spcPct val="107000"/>
              </a:lnSpc>
              <a:spcAft>
                <a:spcPts val="0"/>
              </a:spcAft>
              <a:buSzPts val="1400"/>
              <a:tabLst>
                <a:tab pos="541338" algn="l"/>
              </a:tabLst>
            </a:pPr>
            <a:r>
              <a:rPr lang="uk-UA" sz="32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uk-UA" sz="32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енергетичному рівні</a:t>
            </a:r>
            <a:r>
              <a:rPr lang="uk-UA" sz="3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339850">
              <a:lnSpc>
                <a:spcPct val="107000"/>
              </a:lnSpc>
              <a:spcAft>
                <a:spcPts val="600"/>
              </a:spcAft>
            </a:pPr>
            <a:r>
              <a:rPr lang="uk-UA" sz="3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А. 1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339850">
              <a:lnSpc>
                <a:spcPct val="107000"/>
              </a:lnSpc>
              <a:spcAft>
                <a:spcPts val="600"/>
              </a:spcAft>
            </a:pPr>
            <a:r>
              <a:rPr lang="uk-UA" sz="3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Б. 2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339850">
              <a:lnSpc>
                <a:spcPct val="107000"/>
              </a:lnSpc>
              <a:spcAft>
                <a:spcPts val="600"/>
              </a:spcAft>
            </a:pPr>
            <a:r>
              <a:rPr lang="uk-UA" sz="3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В. 3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339850">
              <a:lnSpc>
                <a:spcPct val="107000"/>
              </a:lnSpc>
              <a:spcAft>
                <a:spcPts val="600"/>
              </a:spcAft>
            </a:pPr>
            <a:r>
              <a:rPr lang="uk-UA" sz="3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Г. </a:t>
            </a:r>
            <a:r>
              <a:rPr lang="uk-UA" sz="32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будь - </a:t>
            </a:r>
            <a:r>
              <a:rPr lang="uk-UA" sz="3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яка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5602" name="Picture 2" descr="smaylik-s-vopros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5896" y="146431"/>
            <a:ext cx="2238375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403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8405329"/>
              </p:ext>
            </p:extLst>
          </p:nvPr>
        </p:nvGraphicFramePr>
        <p:xfrm>
          <a:off x="-684646" y="1493948"/>
          <a:ext cx="13099879" cy="48746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3" name="Документ" r:id="rId3" imgW="6639757" imgH="2137675" progId="Word.Document.12">
                  <p:embed/>
                </p:oleObj>
              </mc:Choice>
              <mc:Fallback>
                <p:oleObj name="Документ" r:id="rId3" imgW="6639757" imgH="213767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684646" y="1493948"/>
                        <a:ext cx="13099879" cy="48746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445289" y="655681"/>
            <a:ext cx="41729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>
                <a:latin typeface="Calibri" panose="020F0502020204030204" pitchFamily="34" charset="0"/>
                <a:cs typeface="Calibri" panose="020F0502020204030204" pitchFamily="34" charset="0"/>
              </a:rPr>
              <a:t>9. Знайдіть відповідність:</a:t>
            </a:r>
            <a:endParaRPr lang="uk-UA" sz="2800" b="1" dirty="0"/>
          </a:p>
        </p:txBody>
      </p:sp>
      <p:pic>
        <p:nvPicPr>
          <p:cNvPr id="18438" name="Picture 6" descr="smaylik-s-voproso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363" y="-125504"/>
            <a:ext cx="1510203" cy="1619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320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Домашнє завдання</a:t>
            </a:r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09600" y="2081102"/>
            <a:ext cx="10273048" cy="2668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61670" indent="-5715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uk-UA" sz="3600" b="1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3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Вивчити </a:t>
            </a:r>
            <a:r>
              <a:rPr lang="uk-UA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§ 6 ст. 32-34</a:t>
            </a:r>
            <a:r>
              <a:rPr lang="uk-UA" sz="3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 marL="661670" indent="-5715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uk-UA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</a:t>
            </a:r>
            <a:r>
              <a:rPr lang="uk-UA" sz="3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иконати </a:t>
            </a:r>
            <a:r>
              <a:rPr lang="uk-UA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вправу №40 ст.37.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61670" indent="-5715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uk-UA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Виліпити з пластиліну або іншого зручного матеріалу моделі 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uk-UA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і Р орбіталей.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458" name="Picture 2" descr="http://png.clipart.me/graphics/thumbs/888/confused-emoticon_88861438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137" y="469789"/>
            <a:ext cx="1781175" cy="161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2199" y="3880867"/>
            <a:ext cx="3410004" cy="3064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Картинки по запросу картинка домашнє завдання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67" y="4749781"/>
            <a:ext cx="1474470" cy="1326515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395947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70468" y="110891"/>
            <a:ext cx="7392475" cy="70788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cap="none" spc="0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 </a:t>
            </a:r>
            <a:r>
              <a:rPr lang="ru-RU" sz="4000" b="1" i="1" cap="none" spc="0" dirty="0" err="1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електронів</a:t>
            </a:r>
            <a:r>
              <a:rPr lang="ru-RU" sz="4000" b="1" i="1" cap="none" spc="0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4000" b="1" i="1" cap="none" spc="0" dirty="0" err="1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атомі</a:t>
            </a:r>
            <a:endParaRPr lang="ru-RU" sz="4000" b="1" i="1" cap="none" spc="0" dirty="0" smtClean="0">
              <a:ln w="6600">
                <a:solidFill>
                  <a:sysClr val="windowText" lastClr="000000"/>
                </a:solidFill>
                <a:prstDash val="solid"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0987" y="1064151"/>
            <a:ext cx="11964473" cy="882678"/>
          </a:xfrm>
          <a:prstGeom prst="rect">
            <a:avLst/>
          </a:prstGeom>
          <a:solidFill>
            <a:srgbClr val="00FF00"/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Електрон одночасно проявляє властивості і частинки, і хвилі – говорячи науковою мовою, має двоїсту </a:t>
            </a:r>
            <a:r>
              <a:rPr lang="uk-UA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природу.</a:t>
            </a:r>
            <a:endParaRPr lang="ru-RU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0987" y="2192203"/>
            <a:ext cx="11964472" cy="1251240"/>
          </a:xfrm>
          <a:prstGeom prst="rect">
            <a:avLst/>
          </a:prstGeom>
          <a:solidFill>
            <a:srgbClr val="00FF00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tabLst>
                <a:tab pos="3510915" algn="l"/>
              </a:tabLst>
            </a:pPr>
            <a:r>
              <a:rPr lang="uk-UA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Електрон рухається </a:t>
            </a:r>
            <a:r>
              <a:rPr lang="uk-UA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 дуже великою швидкістю</a:t>
            </a:r>
            <a:r>
              <a:rPr lang="uk-UA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uk-UA" b="1" dirty="0"/>
              <a:t>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Швидкість обертання електрона </a:t>
            </a:r>
            <a:endPara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tabLst>
                <a:tab pos="3510915" algn="l"/>
              </a:tabLst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навколо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ядра настільки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велика, що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він одночасно може перебувати в різних точках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навколо 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ядра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0986" y="3818020"/>
            <a:ext cx="11964473" cy="882678"/>
          </a:xfrm>
          <a:prstGeom prst="rect">
            <a:avLst/>
          </a:prstGeom>
          <a:solidFill>
            <a:srgbClr val="00FF00"/>
          </a:solidFill>
        </p:spPr>
        <p:txBody>
          <a:bodyPr wrap="square">
            <a:spAutoFit/>
          </a:bodyPr>
          <a:lstStyle/>
          <a:p>
            <a:pPr marL="90488">
              <a:lnSpc>
                <a:spcPct val="107000"/>
              </a:lnSpc>
              <a:spcAft>
                <a:spcPts val="800"/>
              </a:spcAft>
              <a:tabLst>
                <a:tab pos="3510915" algn="l"/>
              </a:tabLst>
            </a:pPr>
            <a:r>
              <a:rPr lang="uk-UA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Електрон  не утворює траєкторію,  </a:t>
            </a:r>
            <a:r>
              <a:rPr lang="uk-UA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утворює електронну хмару, густина якої показує, в яких місцях електрон буває частіше, а в яких рідше.</a:t>
            </a:r>
            <a:endParaRPr lang="ru-RU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460" name="Picture 4" descr="0003265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465"/>
          <a:stretch/>
        </p:blipFill>
        <p:spPr bwMode="auto">
          <a:xfrm>
            <a:off x="3227186" y="5082403"/>
            <a:ext cx="4313394" cy="17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Що таке Атом? Цікаві факт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64" y="5095870"/>
            <a:ext cx="2407767" cy="1765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1846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2949260" y="257616"/>
            <a:ext cx="6018727" cy="70788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dirty="0" err="1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r>
              <a:rPr lang="ru-RU" sz="4000" b="1" i="1" cap="none" spc="0" dirty="0" err="1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лектронна</a:t>
            </a:r>
            <a:r>
              <a:rPr lang="ru-RU" sz="4000" b="1" i="1" cap="none" spc="0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i="1" cap="none" spc="0" dirty="0" err="1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хмара</a:t>
            </a:r>
            <a:endParaRPr lang="ru-RU" sz="4000" b="1" i="1" cap="none" spc="0" dirty="0" smtClean="0">
              <a:ln w="6600">
                <a:solidFill>
                  <a:sysClr val="windowText" lastClr="000000"/>
                </a:solidFill>
                <a:prstDash val="solid"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52787" y="1242094"/>
            <a:ext cx="8611675" cy="1475404"/>
          </a:xfrm>
          <a:prstGeom prst="rect">
            <a:avLst/>
          </a:prstGeom>
          <a:solidFill>
            <a:srgbClr val="99FF66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  <a:tabLst>
                <a:tab pos="3510915" algn="l"/>
              </a:tabLst>
            </a:pPr>
            <a:r>
              <a:rPr lang="uk-UA" sz="2800" b="1" i="1" dirty="0" smtClean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Електронна хмара – модель руху електрона в атомі,  графічне </a:t>
            </a:r>
            <a:r>
              <a:rPr lang="uk-UA" sz="2800" b="1" i="1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зображення області, де можливе перебування </a:t>
            </a:r>
            <a:r>
              <a:rPr lang="uk-UA" sz="2800" b="1" i="1" dirty="0" smtClean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електрона.  </a:t>
            </a:r>
            <a:endParaRPr lang="ru-RU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2" name="Рисунок 12" descr="Основні поняття та закони хімії. Конспект лекцій - Конспект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6" r="8246"/>
          <a:stretch/>
        </p:blipFill>
        <p:spPr bwMode="auto">
          <a:xfrm>
            <a:off x="115911" y="4012015"/>
            <a:ext cx="2691684" cy="2729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2949260" y="4028036"/>
            <a:ext cx="7693777" cy="224676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uk-UA" alt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 бачимо, ймовірність перебування електрона в ядрі дорівнює нулю.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міру віддалення від ядра вона швидко зростає й на деякій відстані від ядра досягає максимуму,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після чого поступово зменшується. </a:t>
            </a:r>
            <a:endParaRPr kumimoji="0" lang="uk-UA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38387" y="3057909"/>
            <a:ext cx="100197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Розглянемо атом Гідрогену, ядро якого складається з одного протона навколо якого рухається один електрон</a:t>
            </a:r>
            <a:endParaRPr lang="uk-UA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96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51083" y="2806278"/>
            <a:ext cx="8708262" cy="1475404"/>
          </a:xfrm>
          <a:prstGeom prst="rect">
            <a:avLst/>
          </a:prstGeom>
          <a:solidFill>
            <a:srgbClr val="99FF66"/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Атомна орбіталь</a:t>
            </a:r>
            <a:r>
              <a:rPr lang="uk-UA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2400" i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i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  частина простору навколо ядра, ймовірність перебування електрона в якому дорівнює до 95%, тобто найімовірніше.</a:t>
            </a:r>
            <a:endParaRPr lang="ru-RU" sz="20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3706970" y="94469"/>
            <a:ext cx="5027054" cy="70788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i="1" cap="none" spc="0" dirty="0" err="1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Атомна</a:t>
            </a:r>
            <a:r>
              <a:rPr lang="ru-RU" sz="4000" b="1" i="1" cap="none" spc="0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i="1" cap="none" spc="0" dirty="0" err="1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орбіталь</a:t>
            </a:r>
            <a:r>
              <a:rPr lang="ru-RU" sz="4000" b="1" i="1" cap="none" spc="0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</p:txBody>
      </p:sp>
      <p:pic>
        <p:nvPicPr>
          <p:cNvPr id="6" name="Рисунок 12" descr="Основні поняття та закони хімії. Конспект лекцій - Конспект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6" r="8246"/>
          <a:stretch/>
        </p:blipFill>
        <p:spPr bwMode="auto">
          <a:xfrm>
            <a:off x="559399" y="3831710"/>
            <a:ext cx="2691684" cy="2729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21488" y="5018558"/>
            <a:ext cx="9300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/>
              <a:t>Ядро</a:t>
            </a:r>
            <a:endParaRPr lang="uk-UA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099517" y="5616908"/>
            <a:ext cx="6416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/>
              <a:t>Низька ймовірність перебування електрона</a:t>
            </a:r>
            <a:endParaRPr lang="uk-UA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742543" y="6267813"/>
            <a:ext cx="64261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/>
              <a:t>Висока </a:t>
            </a:r>
            <a:r>
              <a:rPr lang="uk-UA" sz="2400" dirty="0"/>
              <a:t>ймовірність перебування електрона</a:t>
            </a:r>
          </a:p>
        </p:txBody>
      </p:sp>
      <p:cxnSp>
        <p:nvCxnSpPr>
          <p:cNvPr id="13" name="Прямая со стрелкой 12"/>
          <p:cNvCxnSpPr>
            <a:stCxn id="5" idx="1"/>
          </p:cNvCxnSpPr>
          <p:nvPr/>
        </p:nvCxnSpPr>
        <p:spPr>
          <a:xfrm flipH="1" flipV="1">
            <a:off x="1923902" y="5152672"/>
            <a:ext cx="1497586" cy="967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 flipV="1">
            <a:off x="2125014" y="5340529"/>
            <a:ext cx="974504" cy="5379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 flipV="1">
            <a:off x="2352541" y="5949670"/>
            <a:ext cx="511186" cy="5423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1077532" y="932069"/>
            <a:ext cx="1048769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Точно обмежити ділянку простору і зазначити перебування електрона в ньому неможливо. Електрон може бути в будь-якій точці атомного простору, однак ймовірність знаходження в ньому буде не однаковою. Тому було введено поняття атомна орбіталь.	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65379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8185" y="775241"/>
            <a:ext cx="113205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Рухаючись навколо ядра, електрон ще й обертається навколо своєї осі. Цей рух називається «спін</a:t>
            </a:r>
            <a:r>
              <a:rPr lang="uk-UA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».</a:t>
            </a:r>
            <a:endParaRPr lang="uk-UA" sz="2400" dirty="0"/>
          </a:p>
        </p:txBody>
      </p:sp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4340180" y="-38097"/>
            <a:ext cx="4443211" cy="70788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i="1" dirty="0" err="1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Спін</a:t>
            </a:r>
            <a:r>
              <a:rPr lang="ru-RU" sz="4000" b="1" i="1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i="1" dirty="0" err="1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електрона</a:t>
            </a:r>
            <a:r>
              <a:rPr lang="ru-RU" sz="4000" b="1" i="1" cap="none" spc="0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26663" y="1364036"/>
            <a:ext cx="6486519" cy="461665"/>
          </a:xfrm>
          <a:prstGeom prst="rect">
            <a:avLst/>
          </a:prstGeom>
          <a:solidFill>
            <a:srgbClr val="99FF66"/>
          </a:solidFill>
        </p:spPr>
        <p:txBody>
          <a:bodyPr wrap="none">
            <a:spAutoFit/>
          </a:bodyPr>
          <a:lstStyle/>
          <a:p>
            <a:r>
              <a:rPr lang="uk-UA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Спін – це рух електрона навколо власної осі.</a:t>
            </a:r>
            <a:r>
              <a:rPr lang="uk-UA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uk-UA" sz="2400" i="1" dirty="0"/>
          </a:p>
        </p:txBody>
      </p:sp>
      <p:pic>
        <p:nvPicPr>
          <p:cNvPr id="4098" name="Picture 2" descr="Неметаллические полуметаллы – аналитический портал ПОЛИТ.Р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11" y="1984014"/>
            <a:ext cx="3276600" cy="250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468706" y="1984014"/>
            <a:ext cx="841205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Якщо 2 електрони мають однакові напрямки обертання, то говорять, що це електрони з </a:t>
            </a:r>
            <a:r>
              <a:rPr lang="uk-UA" sz="2400" i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паралельними </a:t>
            </a:r>
            <a:r>
              <a:rPr lang="uk-UA" sz="2400" i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спінами</a:t>
            </a:r>
            <a:r>
              <a:rPr lang="uk-UA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endParaRPr lang="uk-UA" sz="2400" i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uk-UA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 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якщо напрямки обертання у них протилежні, тобто, один обертається за годинниковою стрілкою, а інший – проти, то це електрони з </a:t>
            </a:r>
            <a:r>
              <a:rPr lang="uk-UA" sz="2400" i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антипаралельними </a:t>
            </a:r>
            <a:r>
              <a:rPr lang="uk-UA" sz="2400" i="1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спіними</a:t>
            </a:r>
            <a:r>
              <a:rPr lang="uk-UA" sz="2400" i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uk-UA" sz="2400" u="sng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468706" y="4071894"/>
            <a:ext cx="86932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Орбіталі зображують квадратиком, а електрон  у ній – стрілкою.</a:t>
            </a:r>
            <a:endParaRPr lang="uk-UA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94211" y="5898020"/>
            <a:ext cx="8022510" cy="882678"/>
          </a:xfrm>
          <a:prstGeom prst="rect">
            <a:avLst/>
          </a:prstGeom>
          <a:solidFill>
            <a:srgbClr val="99FF66"/>
          </a:solidFill>
        </p:spPr>
        <p:txBody>
          <a:bodyPr wrap="square">
            <a:spAutoFit/>
          </a:bodyPr>
          <a:lstStyle/>
          <a:p>
            <a:pPr marL="270510">
              <a:lnSpc>
                <a:spcPct val="107000"/>
              </a:lnSpc>
              <a:spcAft>
                <a:spcPts val="0"/>
              </a:spcAft>
              <a:tabLst>
                <a:tab pos="3510915" algn="l"/>
              </a:tabLst>
            </a:pPr>
            <a:r>
              <a:rPr lang="uk-UA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одній орбіталі може перебувати лише 2 електрона, які мають протилежні спіни.</a:t>
            </a:r>
            <a:endParaRPr lang="ru-RU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87494" y="4759268"/>
            <a:ext cx="74375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              неспарений електрон</a:t>
            </a:r>
          </a:p>
          <a:p>
            <a:endParaRPr lang="uk-UA" dirty="0"/>
          </a:p>
          <a:p>
            <a:r>
              <a:rPr lang="uk-UA" dirty="0" smtClean="0"/>
              <a:t>             спарені електрони з антипаралельними </a:t>
            </a:r>
            <a:r>
              <a:rPr lang="uk-UA" dirty="0" err="1" smtClean="0"/>
              <a:t>спінами</a:t>
            </a:r>
            <a:endParaRPr lang="uk-UA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526663" y="4779027"/>
            <a:ext cx="452909" cy="3692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526663" y="5255956"/>
            <a:ext cx="452909" cy="42664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3745602" y="4799948"/>
            <a:ext cx="1" cy="2611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3738084" y="5395971"/>
            <a:ext cx="1" cy="2136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V="1">
            <a:off x="3878144" y="5327070"/>
            <a:ext cx="1" cy="2812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3972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86118" y="221739"/>
            <a:ext cx="10972800" cy="70788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i="1" dirty="0" err="1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Характеристака</a:t>
            </a:r>
            <a:r>
              <a:rPr lang="ru-RU" sz="4000" b="1" i="1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i="1" cap="none" spc="0" dirty="0" err="1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орбіталей</a:t>
            </a:r>
            <a:r>
              <a:rPr lang="ru-RU" sz="4000" b="1" i="1" cap="none" spc="0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pic>
        <p:nvPicPr>
          <p:cNvPr id="4" name="Рисунок 3" descr="4.Будова електронних оболонок атомів хiмічних елементів. Стан ...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67" t="1" r="12800" b="75350"/>
          <a:stretch/>
        </p:blipFill>
        <p:spPr bwMode="auto">
          <a:xfrm>
            <a:off x="6593983" y="2137893"/>
            <a:ext cx="5464935" cy="282047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68438" y="1041882"/>
            <a:ext cx="10114209" cy="1673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99110">
              <a:lnSpc>
                <a:spcPct val="107000"/>
              </a:lnSpc>
              <a:spcAft>
                <a:spcPts val="0"/>
              </a:spcAft>
              <a:tabLst>
                <a:tab pos="3510915" algn="l"/>
              </a:tabLst>
            </a:pP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Орбіталі, які утворюють електрони, відрізняються одна від </a:t>
            </a:r>
            <a:r>
              <a:rPr lang="uk-UA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одної:</a:t>
            </a:r>
          </a:p>
          <a:p>
            <a:pPr marL="78486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3510915" algn="l"/>
              </a:tabLst>
            </a:pPr>
            <a:r>
              <a:rPr lang="uk-UA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Розміром</a:t>
            </a:r>
          </a:p>
          <a:p>
            <a:pPr marL="78486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3510915" algn="l"/>
              </a:tabLst>
            </a:pPr>
            <a:r>
              <a:rPr lang="uk-UA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Формою </a:t>
            </a:r>
          </a:p>
          <a:p>
            <a:pPr marL="78486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3510915" algn="l"/>
              </a:tabLst>
            </a:pPr>
            <a:r>
              <a:rPr lang="uk-UA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Положенням у просторі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7577" y="3144351"/>
            <a:ext cx="6465195" cy="1969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99110">
              <a:lnSpc>
                <a:spcPct val="107000"/>
              </a:lnSpc>
              <a:spcAft>
                <a:spcPts val="0"/>
              </a:spcAft>
            </a:pPr>
            <a:r>
              <a:rPr lang="uk-UA" sz="32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Орбіталі мають різні розміри</a:t>
            </a:r>
            <a:r>
              <a:rPr lang="uk-UA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99110">
              <a:lnSpc>
                <a:spcPct val="107000"/>
              </a:lnSpc>
              <a:spcAft>
                <a:spcPts val="0"/>
              </a:spcAft>
            </a:pPr>
            <a:r>
              <a:rPr lang="uk-UA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Чим ближче орбіталь до ядра, тим менше її розмір.</a:t>
            </a:r>
            <a:r>
              <a:rPr lang="uk-UA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52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i="1" dirty="0" err="1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Характеристака</a:t>
            </a:r>
            <a:r>
              <a:rPr lang="ru-RU" sz="4000" b="1" i="1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i="1" cap="none" spc="0" dirty="0" err="1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орбіталей</a:t>
            </a:r>
            <a:r>
              <a:rPr lang="ru-RU" sz="4000" b="1" i="1" cap="none" spc="0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04800" y="1534492"/>
            <a:ext cx="10964214" cy="1673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99110">
              <a:lnSpc>
                <a:spcPct val="107000"/>
              </a:lnSpc>
              <a:spcAft>
                <a:spcPts val="0"/>
              </a:spcAft>
            </a:pPr>
            <a:r>
              <a:rPr lang="uk-UA" sz="32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Орбіталі мають різні форми.</a:t>
            </a:r>
            <a:endParaRPr lang="ru-RU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99110">
              <a:lnSpc>
                <a:spcPct val="107000"/>
              </a:lnSpc>
              <a:spcAft>
                <a:spcPts val="0"/>
              </a:spcAft>
            </a:pPr>
            <a:r>
              <a:rPr lang="uk-UA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Вони можуть </a:t>
            </a:r>
            <a:r>
              <a:rPr lang="uk-UA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бути </a:t>
            </a:r>
            <a:r>
              <a:rPr lang="uk-UA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кулястими, </a:t>
            </a:r>
            <a:r>
              <a:rPr lang="uk-UA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гантелоподібними</a:t>
            </a:r>
            <a:r>
              <a:rPr lang="uk-UA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у формі чотирьох або шестипелюсткової квітки.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4.Будова електронних оболонок атомів хiмічних елементів. Стан ...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67" r="48000" b="75351"/>
          <a:stretch/>
        </p:blipFill>
        <p:spPr bwMode="auto">
          <a:xfrm>
            <a:off x="85225" y="4182146"/>
            <a:ext cx="2065547" cy="180304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4.Будова електронних оболонок атомів хiмічних елементів. Стан ...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51" r="65333" b="50902"/>
          <a:stretch/>
        </p:blipFill>
        <p:spPr bwMode="auto">
          <a:xfrm>
            <a:off x="2619242" y="4277146"/>
            <a:ext cx="2137535" cy="170804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4.Будова електронних оболонок атомів хiмічних елементів. Стан ...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0" t="48897" r="49066" b="25051"/>
          <a:stretch/>
        </p:blipFill>
        <p:spPr bwMode="auto">
          <a:xfrm>
            <a:off x="5225248" y="4182146"/>
            <a:ext cx="2213033" cy="180304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4.Будова електронних оболонок атомів хiмічних елементів. Стан ...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73948" r="65600"/>
          <a:stretch/>
        </p:blipFill>
        <p:spPr bwMode="auto">
          <a:xfrm>
            <a:off x="8024212" y="4182146"/>
            <a:ext cx="2021308" cy="180304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/>
          <p:cNvPicPr/>
          <p:nvPr/>
        </p:nvPicPr>
        <p:blipFill rotWithShape="1">
          <a:blip r:embed="rId3"/>
          <a:srcRect l="45718" t="44245" r="47987" b="44868"/>
          <a:stretch/>
        </p:blipFill>
        <p:spPr bwMode="auto">
          <a:xfrm>
            <a:off x="10187189" y="4043966"/>
            <a:ext cx="1815920" cy="18815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35764" y="3207642"/>
            <a:ext cx="11149160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 algn="just">
              <a:lnSpc>
                <a:spcPct val="107000"/>
              </a:lnSpc>
              <a:spcAft>
                <a:spcPts val="800"/>
              </a:spcAft>
            </a:pPr>
            <a:r>
              <a:rPr lang="uk-UA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Орбіталі різної форми позначають різними буквами: s, p, d i f.</a:t>
            </a:r>
            <a:endParaRPr lang="ru-RU" sz="20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483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71847" y="1482976"/>
            <a:ext cx="7570632" cy="1673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488">
              <a:lnSpc>
                <a:spcPct val="107000"/>
              </a:lnSpc>
            </a:pPr>
            <a:r>
              <a:rPr lang="uk-UA" sz="4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uk-UA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-орбіталі</a:t>
            </a:r>
            <a:r>
              <a:rPr lang="uk-UA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мають форму сфери</a:t>
            </a:r>
            <a:r>
              <a:rPr lang="uk-UA" sz="2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 marL="90488">
              <a:lnSpc>
                <a:spcPct val="107000"/>
              </a:lnSpc>
            </a:pPr>
            <a:r>
              <a:rPr lang="uk-UA" sz="2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 електрони з такою формою електронної хмари називаються </a:t>
            </a:r>
            <a:r>
              <a:rPr lang="uk-UA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s-електронами;</a:t>
            </a:r>
            <a:endParaRPr lang="ru-RU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2730320" y="492195"/>
            <a:ext cx="3799269" cy="70788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i="1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–</a:t>
            </a:r>
            <a:r>
              <a:rPr lang="ru-RU" sz="4000" b="1" i="1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4000" b="1" i="1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орбіталь</a:t>
            </a:r>
            <a:r>
              <a:rPr lang="ru-RU" sz="4000" b="1" i="1" cap="none" spc="0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</p:txBody>
      </p:sp>
      <p:pic>
        <p:nvPicPr>
          <p:cNvPr id="5" name="Picture 2" descr="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42" t="24423" r="41017" b="44253"/>
          <a:stretch/>
        </p:blipFill>
        <p:spPr bwMode="auto">
          <a:xfrm>
            <a:off x="8242479" y="1687133"/>
            <a:ext cx="3344617" cy="3193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85611" y="3438893"/>
            <a:ext cx="61947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Вона міститься найближче до ядра , </a:t>
            </a:r>
          </a:p>
          <a:p>
            <a:r>
              <a:rPr lang="uk-UA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це найстійкіша орбіталь</a:t>
            </a:r>
            <a:endParaRPr lang="uk-UA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69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996</TotalTime>
  <Words>797</Words>
  <Application>Microsoft Office PowerPoint</Application>
  <PresentationFormat>Широкоэкранный</PresentationFormat>
  <Paragraphs>118</Paragraphs>
  <Slides>25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2" baseType="lpstr">
      <vt:lpstr>Arial</vt:lpstr>
      <vt:lpstr>Arial Black</vt:lpstr>
      <vt:lpstr>Calibri</vt:lpstr>
      <vt:lpstr>Times New Roman</vt:lpstr>
      <vt:lpstr>Wingdings</vt:lpstr>
      <vt:lpstr>1_Diseño predeterminado</vt:lpstr>
      <vt:lpstr>Документ</vt:lpstr>
      <vt:lpstr>Презентация PowerPoint</vt:lpstr>
      <vt:lpstr>Презентация PowerPoint</vt:lpstr>
      <vt:lpstr>Стан електронів в атомі</vt:lpstr>
      <vt:lpstr>Електронна хмара</vt:lpstr>
      <vt:lpstr> Атомна орбіталь  </vt:lpstr>
      <vt:lpstr> Спін електрона  </vt:lpstr>
      <vt:lpstr> Характеристака орбіталей </vt:lpstr>
      <vt:lpstr> Характеристака орбіталей </vt:lpstr>
      <vt:lpstr> S – орбіталь  </vt:lpstr>
      <vt:lpstr> Р – орбіталь  </vt:lpstr>
      <vt:lpstr> d – орбіталі  </vt:lpstr>
      <vt:lpstr> f – орбіталі  </vt:lpstr>
      <vt:lpstr> Характеристака орбіталей </vt:lpstr>
      <vt:lpstr> Характеристака орбіталей </vt:lpstr>
      <vt:lpstr> Атомні орбіталі  </vt:lpstr>
      <vt:lpstr>Закріплення набутих знань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Домашнє завдання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User</cp:lastModifiedBy>
  <cp:revision>51</cp:revision>
  <dcterms:created xsi:type="dcterms:W3CDTF">2020-06-27T16:20:10Z</dcterms:created>
  <dcterms:modified xsi:type="dcterms:W3CDTF">2023-10-08T10:58:27Z</dcterms:modified>
</cp:coreProperties>
</file>