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575F9-C052-4752-82A6-2AD9EF37C7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EF3C8-6924-45DE-8DAE-51540669BC08}">
      <dgm:prSet phldrT="[Текст]"/>
      <dgm:spPr/>
      <dgm:t>
        <a:bodyPr/>
        <a:lstStyle/>
        <a:p>
          <a:r>
            <a:rPr lang="uk-UA" dirty="0" smtClean="0"/>
            <a:t>Чисті</a:t>
          </a:r>
          <a:endParaRPr lang="ru-RU" dirty="0"/>
        </a:p>
      </dgm:t>
    </dgm:pt>
    <dgm:pt modelId="{1B407A80-95E5-4208-B728-7E6CF2453338}" type="parTrans" cxnId="{9515AC8C-9F8E-4A0A-80CF-EF0A934AB356}">
      <dgm:prSet/>
      <dgm:spPr/>
      <dgm:t>
        <a:bodyPr/>
        <a:lstStyle/>
        <a:p>
          <a:endParaRPr lang="ru-RU"/>
        </a:p>
      </dgm:t>
    </dgm:pt>
    <dgm:pt modelId="{650982F7-166A-4892-9A53-CDD6C3E5EE24}" type="sibTrans" cxnId="{9515AC8C-9F8E-4A0A-80CF-EF0A934AB356}">
      <dgm:prSet/>
      <dgm:spPr/>
      <dgm:t>
        <a:bodyPr/>
        <a:lstStyle/>
        <a:p>
          <a:endParaRPr lang="ru-RU"/>
        </a:p>
      </dgm:t>
    </dgm:pt>
    <dgm:pt modelId="{BAE2D5AE-49A1-47BF-B395-0575A0548B6E}">
      <dgm:prSet phldrT="[Текст]"/>
      <dgm:spPr/>
      <dgm:t>
        <a:bodyPr/>
        <a:lstStyle/>
        <a:p>
          <a:r>
            <a:rPr lang="uk-UA" dirty="0" smtClean="0"/>
            <a:t>Суміші</a:t>
          </a:r>
          <a:endParaRPr lang="ru-RU" dirty="0"/>
        </a:p>
      </dgm:t>
    </dgm:pt>
    <dgm:pt modelId="{C0408E69-C7EA-4F18-9B1A-4F7DCA7398FA}" type="parTrans" cxnId="{DB7F7A38-E2BB-4630-A8FB-8F932B8D5B7C}">
      <dgm:prSet/>
      <dgm:spPr/>
      <dgm:t>
        <a:bodyPr/>
        <a:lstStyle/>
        <a:p>
          <a:endParaRPr lang="ru-RU"/>
        </a:p>
      </dgm:t>
    </dgm:pt>
    <dgm:pt modelId="{C73BAD33-0607-4D0C-835E-704E40FE34CD}" type="sibTrans" cxnId="{DB7F7A38-E2BB-4630-A8FB-8F932B8D5B7C}">
      <dgm:prSet/>
      <dgm:spPr/>
      <dgm:t>
        <a:bodyPr/>
        <a:lstStyle/>
        <a:p>
          <a:endParaRPr lang="ru-RU"/>
        </a:p>
      </dgm:t>
    </dgm:pt>
    <dgm:pt modelId="{050ECB80-8ABC-4889-AEC3-664AE7709131}" type="pres">
      <dgm:prSet presAssocID="{43B575F9-C052-4752-82A6-2AD9EF37C7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65FFA-DE12-487F-B348-AD059AC7C593}" type="pres">
      <dgm:prSet presAssocID="{A05EF3C8-6924-45DE-8DAE-51540669BC08}" presName="node" presStyleLbl="node1" presStyleIdx="0" presStyleCnt="2" custScaleX="51898" custScaleY="5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71DE5-E586-440B-BBC2-5D138606B636}" type="pres">
      <dgm:prSet presAssocID="{650982F7-166A-4892-9A53-CDD6C3E5EE24}" presName="sibTrans" presStyleCnt="0"/>
      <dgm:spPr/>
    </dgm:pt>
    <dgm:pt modelId="{66A2DFC9-7BBE-4778-9238-5B48257831E9}" type="pres">
      <dgm:prSet presAssocID="{BAE2D5AE-49A1-47BF-B395-0575A0548B6E}" presName="node" presStyleLbl="node1" presStyleIdx="1" presStyleCnt="2" custScaleX="48206" custScaleY="5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A1074-902D-45ED-944B-B91E90A0757F}" type="presOf" srcId="{BAE2D5AE-49A1-47BF-B395-0575A0548B6E}" destId="{66A2DFC9-7BBE-4778-9238-5B48257831E9}" srcOrd="0" destOrd="0" presId="urn:microsoft.com/office/officeart/2005/8/layout/default"/>
    <dgm:cxn modelId="{DB7F7A38-E2BB-4630-A8FB-8F932B8D5B7C}" srcId="{43B575F9-C052-4752-82A6-2AD9EF37C76B}" destId="{BAE2D5AE-49A1-47BF-B395-0575A0548B6E}" srcOrd="1" destOrd="0" parTransId="{C0408E69-C7EA-4F18-9B1A-4F7DCA7398FA}" sibTransId="{C73BAD33-0607-4D0C-835E-704E40FE34CD}"/>
    <dgm:cxn modelId="{9515AC8C-9F8E-4A0A-80CF-EF0A934AB356}" srcId="{43B575F9-C052-4752-82A6-2AD9EF37C76B}" destId="{A05EF3C8-6924-45DE-8DAE-51540669BC08}" srcOrd="0" destOrd="0" parTransId="{1B407A80-95E5-4208-B728-7E6CF2453338}" sibTransId="{650982F7-166A-4892-9A53-CDD6C3E5EE24}"/>
    <dgm:cxn modelId="{05C1FB34-EF65-486B-A831-1DCA31768BA7}" type="presOf" srcId="{A05EF3C8-6924-45DE-8DAE-51540669BC08}" destId="{58C65FFA-DE12-487F-B348-AD059AC7C593}" srcOrd="0" destOrd="0" presId="urn:microsoft.com/office/officeart/2005/8/layout/default"/>
    <dgm:cxn modelId="{401E9880-B7AA-4716-B8C4-BBE88DB76EE4}" type="presOf" srcId="{43B575F9-C052-4752-82A6-2AD9EF37C76B}" destId="{050ECB80-8ABC-4889-AEC3-664AE7709131}" srcOrd="0" destOrd="0" presId="urn:microsoft.com/office/officeart/2005/8/layout/default"/>
    <dgm:cxn modelId="{B885FE9A-DB97-4BD5-99CA-2EC5616395D7}" type="presParOf" srcId="{050ECB80-8ABC-4889-AEC3-664AE7709131}" destId="{58C65FFA-DE12-487F-B348-AD059AC7C593}" srcOrd="0" destOrd="0" presId="urn:microsoft.com/office/officeart/2005/8/layout/default"/>
    <dgm:cxn modelId="{7A0AED76-A58D-4FD7-A040-ABE08FEE9F01}" type="presParOf" srcId="{050ECB80-8ABC-4889-AEC3-664AE7709131}" destId="{50471DE5-E586-440B-BBC2-5D138606B636}" srcOrd="1" destOrd="0" presId="urn:microsoft.com/office/officeart/2005/8/layout/default"/>
    <dgm:cxn modelId="{950AAF61-4811-4EC7-80C8-7692A606C115}" type="presParOf" srcId="{050ECB80-8ABC-4889-AEC3-664AE7709131}" destId="{66A2DFC9-7BBE-4778-9238-5B48257831E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8FE5A-15BB-432E-B8F3-A0D2458B1C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F1894-63B9-486B-84B1-8888C169B462}">
      <dgm:prSet phldrT="[Текст]"/>
      <dgm:spPr/>
      <dgm:t>
        <a:bodyPr/>
        <a:lstStyle/>
        <a:p>
          <a:r>
            <a:rPr lang="uk-UA" dirty="0" smtClean="0"/>
            <a:t>Природні</a:t>
          </a:r>
          <a:endParaRPr lang="ru-RU" dirty="0"/>
        </a:p>
      </dgm:t>
    </dgm:pt>
    <dgm:pt modelId="{BBE8265E-1B27-4CA2-9479-DCFD377798F3}" type="parTrans" cxnId="{68D83072-F472-4661-A95A-C9CE591D859A}">
      <dgm:prSet/>
      <dgm:spPr/>
      <dgm:t>
        <a:bodyPr/>
        <a:lstStyle/>
        <a:p>
          <a:endParaRPr lang="ru-RU"/>
        </a:p>
      </dgm:t>
    </dgm:pt>
    <dgm:pt modelId="{602929AF-C795-4603-8146-7A67D12C038A}" type="sibTrans" cxnId="{68D83072-F472-4661-A95A-C9CE591D859A}">
      <dgm:prSet/>
      <dgm:spPr/>
      <dgm:t>
        <a:bodyPr/>
        <a:lstStyle/>
        <a:p>
          <a:endParaRPr lang="ru-RU"/>
        </a:p>
      </dgm:t>
    </dgm:pt>
    <dgm:pt modelId="{81513143-DEC7-4989-89D5-8E9376307837}">
      <dgm:prSet phldrT="[Текст]"/>
      <dgm:spPr/>
      <dgm:t>
        <a:bodyPr/>
        <a:lstStyle/>
        <a:p>
          <a:r>
            <a:rPr lang="uk-UA" dirty="0" smtClean="0"/>
            <a:t>Штучні</a:t>
          </a:r>
          <a:endParaRPr lang="ru-RU" dirty="0"/>
        </a:p>
      </dgm:t>
    </dgm:pt>
    <dgm:pt modelId="{8C8FA49B-8AA0-4432-B6DC-EE529FBD02C5}" type="parTrans" cxnId="{CBD32DB7-80F4-4CC5-B9BC-CE1B221D41CE}">
      <dgm:prSet/>
      <dgm:spPr/>
      <dgm:t>
        <a:bodyPr/>
        <a:lstStyle/>
        <a:p>
          <a:endParaRPr lang="ru-RU"/>
        </a:p>
      </dgm:t>
    </dgm:pt>
    <dgm:pt modelId="{C81AB9EA-87AE-49A3-BC91-6E9E2B5F26AC}" type="sibTrans" cxnId="{CBD32DB7-80F4-4CC5-B9BC-CE1B221D41CE}">
      <dgm:prSet/>
      <dgm:spPr/>
      <dgm:t>
        <a:bodyPr/>
        <a:lstStyle/>
        <a:p>
          <a:endParaRPr lang="ru-RU"/>
        </a:p>
      </dgm:t>
    </dgm:pt>
    <dgm:pt modelId="{59ED9C44-63F9-4A52-9B72-51EF95C1B0F6}" type="pres">
      <dgm:prSet presAssocID="{8168FE5A-15BB-432E-B8F3-A0D2458B1C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1D9D5-44FD-4890-962A-9F1116F791BB}" type="pres">
      <dgm:prSet presAssocID="{4A2F1894-63B9-486B-84B1-8888C169B4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28ACD-5C8A-4831-B025-F9F7EFB1B95F}" type="pres">
      <dgm:prSet presAssocID="{602929AF-C795-4603-8146-7A67D12C038A}" presName="sibTrans" presStyleCnt="0"/>
      <dgm:spPr/>
    </dgm:pt>
    <dgm:pt modelId="{493246FD-8497-48CB-B2B9-79BDC77B0D35}" type="pres">
      <dgm:prSet presAssocID="{81513143-DEC7-4989-89D5-8E937630783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32DB7-80F4-4CC5-B9BC-CE1B221D41CE}" srcId="{8168FE5A-15BB-432E-B8F3-A0D2458B1C52}" destId="{81513143-DEC7-4989-89D5-8E9376307837}" srcOrd="1" destOrd="0" parTransId="{8C8FA49B-8AA0-4432-B6DC-EE529FBD02C5}" sibTransId="{C81AB9EA-87AE-49A3-BC91-6E9E2B5F26AC}"/>
    <dgm:cxn modelId="{68D83072-F472-4661-A95A-C9CE591D859A}" srcId="{8168FE5A-15BB-432E-B8F3-A0D2458B1C52}" destId="{4A2F1894-63B9-486B-84B1-8888C169B462}" srcOrd="0" destOrd="0" parTransId="{BBE8265E-1B27-4CA2-9479-DCFD377798F3}" sibTransId="{602929AF-C795-4603-8146-7A67D12C038A}"/>
    <dgm:cxn modelId="{7D2627C6-34F1-4224-B674-7B0FE223E9D5}" type="presOf" srcId="{81513143-DEC7-4989-89D5-8E9376307837}" destId="{493246FD-8497-48CB-B2B9-79BDC77B0D35}" srcOrd="0" destOrd="0" presId="urn:microsoft.com/office/officeart/2005/8/layout/default"/>
    <dgm:cxn modelId="{75771012-6EC6-483F-9211-2BB50C76CAC8}" type="presOf" srcId="{4A2F1894-63B9-486B-84B1-8888C169B462}" destId="{BCD1D9D5-44FD-4890-962A-9F1116F791BB}" srcOrd="0" destOrd="0" presId="urn:microsoft.com/office/officeart/2005/8/layout/default"/>
    <dgm:cxn modelId="{650074A7-CF5F-4C90-8A77-209581492B12}" type="presOf" srcId="{8168FE5A-15BB-432E-B8F3-A0D2458B1C52}" destId="{59ED9C44-63F9-4A52-9B72-51EF95C1B0F6}" srcOrd="0" destOrd="0" presId="urn:microsoft.com/office/officeart/2005/8/layout/default"/>
    <dgm:cxn modelId="{7346B080-E86E-4B68-B997-00D8C0D137D0}" type="presParOf" srcId="{59ED9C44-63F9-4A52-9B72-51EF95C1B0F6}" destId="{BCD1D9D5-44FD-4890-962A-9F1116F791BB}" srcOrd="0" destOrd="0" presId="urn:microsoft.com/office/officeart/2005/8/layout/default"/>
    <dgm:cxn modelId="{A890C7D1-E022-4909-8E71-3F27431F1FD8}" type="presParOf" srcId="{59ED9C44-63F9-4A52-9B72-51EF95C1B0F6}" destId="{01E28ACD-5C8A-4831-B025-F9F7EFB1B95F}" srcOrd="1" destOrd="0" presId="urn:microsoft.com/office/officeart/2005/8/layout/default"/>
    <dgm:cxn modelId="{79E4EA26-7855-4066-B171-298EE26D2F1F}" type="presParOf" srcId="{59ED9C44-63F9-4A52-9B72-51EF95C1B0F6}" destId="{493246FD-8497-48CB-B2B9-79BDC77B0D3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65FFA-DE12-487F-B348-AD059AC7C593}">
      <dsp:nvSpPr>
        <dsp:cNvPr id="0" name=""/>
        <dsp:cNvSpPr/>
      </dsp:nvSpPr>
      <dsp:spPr>
        <a:xfrm>
          <a:off x="1918691" y="13266"/>
          <a:ext cx="2438911" cy="1629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Чисті</a:t>
          </a:r>
          <a:endParaRPr lang="ru-RU" sz="4800" kern="1200" dirty="0"/>
        </a:p>
      </dsp:txBody>
      <dsp:txXfrm>
        <a:off x="1918691" y="13266"/>
        <a:ext cx="2438911" cy="1629481"/>
      </dsp:txXfrm>
    </dsp:sp>
    <dsp:sp modelId="{66A2DFC9-7BBE-4778-9238-5B48257831E9}">
      <dsp:nvSpPr>
        <dsp:cNvPr id="0" name=""/>
        <dsp:cNvSpPr/>
      </dsp:nvSpPr>
      <dsp:spPr>
        <a:xfrm>
          <a:off x="4827546" y="1029"/>
          <a:ext cx="2265408" cy="1653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Суміші</a:t>
          </a:r>
          <a:endParaRPr lang="ru-RU" sz="4800" kern="1200" dirty="0"/>
        </a:p>
      </dsp:txBody>
      <dsp:txXfrm>
        <a:off x="4827546" y="1029"/>
        <a:ext cx="2265408" cy="1653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1D9D5-44FD-4890-962A-9F1116F791BB}">
      <dsp:nvSpPr>
        <dsp:cNvPr id="0" name=""/>
        <dsp:cNvSpPr/>
      </dsp:nvSpPr>
      <dsp:spPr>
        <a:xfrm>
          <a:off x="922976" y="743"/>
          <a:ext cx="3297874" cy="1978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Природні</a:t>
          </a:r>
          <a:endParaRPr lang="ru-RU" sz="5300" kern="1200" dirty="0"/>
        </a:p>
      </dsp:txBody>
      <dsp:txXfrm>
        <a:off x="922976" y="743"/>
        <a:ext cx="3297874" cy="1978724"/>
      </dsp:txXfrm>
    </dsp:sp>
    <dsp:sp modelId="{493246FD-8497-48CB-B2B9-79BDC77B0D35}">
      <dsp:nvSpPr>
        <dsp:cNvPr id="0" name=""/>
        <dsp:cNvSpPr/>
      </dsp:nvSpPr>
      <dsp:spPr>
        <a:xfrm>
          <a:off x="4550638" y="743"/>
          <a:ext cx="3297874" cy="1978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Штучні</a:t>
          </a:r>
          <a:endParaRPr lang="ru-RU" sz="5300" kern="1200" dirty="0"/>
        </a:p>
      </dsp:txBody>
      <dsp:txXfrm>
        <a:off x="4550638" y="743"/>
        <a:ext cx="3297874" cy="1978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7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83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7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92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7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3E25-E12D-45F3-8390-941FAB1EBC7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EA76B3-962F-45CD-A7FF-2D2E4F3F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Щоденник спостережень з інтегрованого курсу &quot;Пізнаємо природу&quot; НУШ | Інші  методичні матеріали. Природознав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«Чисті речовини і суміші. Основні способи розділення сумішей»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7688" y="5531199"/>
            <a:ext cx="3126059" cy="1655762"/>
          </a:xfrm>
        </p:spPr>
        <p:txBody>
          <a:bodyPr/>
          <a:lstStyle/>
          <a:p>
            <a:r>
              <a:rPr lang="uk-UA" dirty="0" smtClean="0"/>
              <a:t>«Пізнаємо природу»</a:t>
            </a:r>
          </a:p>
          <a:p>
            <a:r>
              <a:rPr lang="uk-UA" dirty="0" smtClean="0"/>
              <a:t>5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04" y="609600"/>
            <a:ext cx="9961616" cy="1356360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Речовини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31889" y="2138375"/>
          <a:ext cx="9011646" cy="165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2934" y="3941111"/>
            <a:ext cx="110273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200" b="1" dirty="0" smtClean="0">
                <a:solidFill>
                  <a:srgbClr val="FF3300"/>
                </a:solidFill>
              </a:rPr>
              <a:t>Чистою</a:t>
            </a:r>
            <a:r>
              <a:rPr lang="uk-UA" altLang="ru-RU" sz="3200" b="1" dirty="0" smtClean="0">
                <a:solidFill>
                  <a:srgbClr val="0000FF"/>
                </a:solidFill>
              </a:rPr>
              <a:t> </a:t>
            </a:r>
            <a:r>
              <a:rPr lang="uk-UA" altLang="ru-RU" sz="3200" b="1" dirty="0" smtClean="0">
                <a:solidFill>
                  <a:srgbClr val="002060"/>
                </a:solidFill>
              </a:rPr>
              <a:t>називають речовину, що не містить домішок інших речовин. Це означає, що вона складається з однакових частинок (атомів, молекул).</a:t>
            </a:r>
          </a:p>
          <a:p>
            <a:pPr>
              <a:spcBef>
                <a:spcPct val="50000"/>
              </a:spcBef>
            </a:pPr>
            <a:r>
              <a:rPr lang="uk-UA" altLang="ru-RU" sz="3200" b="1" dirty="0" smtClean="0">
                <a:solidFill>
                  <a:srgbClr val="FF3300"/>
                </a:solidFill>
              </a:rPr>
              <a:t>Суміш – </a:t>
            </a:r>
            <a:r>
              <a:rPr lang="uk-UA" altLang="ru-RU" sz="3200" b="1" dirty="0" smtClean="0">
                <a:solidFill>
                  <a:srgbClr val="002060"/>
                </a:solidFill>
              </a:rPr>
              <a:t>складається з кількох речовин.</a:t>
            </a:r>
            <a:endParaRPr lang="ru-RU" altLang="ru-RU" sz="3200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endParaRPr lang="ru-RU" altLang="ru-RU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466" y="297518"/>
            <a:ext cx="2287890" cy="1694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61" y="2138375"/>
            <a:ext cx="2628900" cy="1733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2783" y="338150"/>
            <a:ext cx="2543175" cy="180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2783" y="223295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70" y="270841"/>
            <a:ext cx="11298999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Чим чиста </a:t>
            </a:r>
            <a:r>
              <a:rPr lang="ru-RU" dirty="0" err="1">
                <a:solidFill>
                  <a:srgbClr val="C00000"/>
                </a:solidFill>
              </a:rPr>
              <a:t>речовина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відрізняється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суміші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3695" y="1408623"/>
            <a:ext cx="4295134" cy="4130040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Речовину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не </a:t>
            </a:r>
            <a:r>
              <a:rPr lang="ru-RU" sz="2800" dirty="0" err="1">
                <a:solidFill>
                  <a:srgbClr val="002060"/>
                </a:solidFill>
              </a:rPr>
              <a:t>містить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домішок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інших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речовин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називають</a:t>
            </a:r>
            <a:r>
              <a:rPr lang="ru-RU" sz="2800" dirty="0">
                <a:solidFill>
                  <a:srgbClr val="002060"/>
                </a:solidFill>
              </a:rPr>
              <a:t> чистою.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ній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містяться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тільки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частинки</a:t>
            </a:r>
            <a:r>
              <a:rPr lang="ru-RU" sz="2800" dirty="0">
                <a:solidFill>
                  <a:srgbClr val="002060"/>
                </a:solidFill>
              </a:rPr>
              <a:t>, з </a:t>
            </a:r>
            <a:r>
              <a:rPr lang="ru-RU" sz="2800" dirty="0" err="1">
                <a:solidFill>
                  <a:srgbClr val="002060"/>
                </a:solidFill>
              </a:rPr>
              <a:t>яких</a:t>
            </a:r>
            <a:r>
              <a:rPr lang="ru-RU" sz="2800" dirty="0">
                <a:solidFill>
                  <a:srgbClr val="002060"/>
                </a:solidFill>
              </a:rPr>
              <a:t> вона </a:t>
            </a:r>
            <a:r>
              <a:rPr lang="ru-RU" sz="2800" dirty="0" err="1">
                <a:solidFill>
                  <a:srgbClr val="002060"/>
                </a:solidFill>
              </a:rPr>
              <a:t>утворилася</a:t>
            </a:r>
            <a:r>
              <a:rPr lang="ru-RU" sz="2800" dirty="0">
                <a:solidFill>
                  <a:srgbClr val="002060"/>
                </a:solidFill>
              </a:rPr>
              <a:t>, і склад </a:t>
            </a:r>
            <a:r>
              <a:rPr lang="ru-RU" sz="2800" dirty="0" err="1">
                <a:solidFill>
                  <a:srgbClr val="002060"/>
                </a:solidFill>
              </a:rPr>
              <a:t>речовини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залишається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незмінним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23" y="1932551"/>
            <a:ext cx="2317296" cy="3093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3" y="1921025"/>
            <a:ext cx="3693658" cy="3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8" y="0"/>
            <a:ext cx="11424062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Чим чиста </a:t>
            </a:r>
            <a:r>
              <a:rPr lang="ru-RU" dirty="0" err="1">
                <a:solidFill>
                  <a:srgbClr val="C00000"/>
                </a:solidFill>
              </a:rPr>
              <a:t>речовина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відрізняється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суміші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7" y="1143000"/>
            <a:ext cx="11340934" cy="4038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Абсолютно </a:t>
            </a:r>
            <a:r>
              <a:rPr lang="ru-RU" b="1" dirty="0" err="1">
                <a:solidFill>
                  <a:srgbClr val="002060"/>
                </a:solidFill>
              </a:rPr>
              <a:t>чистих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речовин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природі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існує</a:t>
            </a:r>
            <a:r>
              <a:rPr lang="ru-RU" b="1" dirty="0">
                <a:solidFill>
                  <a:srgbClr val="002060"/>
                </a:solidFill>
              </a:rPr>
              <a:t>. У </a:t>
            </a:r>
            <a:r>
              <a:rPr lang="ru-RU" b="1" dirty="0" err="1">
                <a:solidFill>
                  <a:srgbClr val="002060"/>
                </a:solidFill>
              </a:rPr>
              <a:t>кожній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речовині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певна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домішок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Мінеральна вода та морська це суміш води та солей.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Сіль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</a:t>
            </a:r>
            <a:r>
              <a:rPr lang="ru-RU" b="1" dirty="0" err="1" smtClean="0">
                <a:solidFill>
                  <a:srgbClr val="002060"/>
                </a:solidFill>
              </a:rPr>
              <a:t>кстру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добувають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додатковим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очищенням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кам'яної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солі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домішок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інших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речовин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334"/>
          <a:stretch/>
        </p:blipFill>
        <p:spPr>
          <a:xfrm>
            <a:off x="7908723" y="1745070"/>
            <a:ext cx="3288043" cy="1865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85" y="1903746"/>
            <a:ext cx="5459547" cy="1942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630" t="7056" r="23838" b="12321"/>
          <a:stretch/>
        </p:blipFill>
        <p:spPr>
          <a:xfrm>
            <a:off x="8309586" y="4187661"/>
            <a:ext cx="1447009" cy="2263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156226" t="-49785" r="209598" b="79911"/>
          <a:stretch/>
        </p:blipFill>
        <p:spPr>
          <a:xfrm>
            <a:off x="5486400" y="2493818"/>
            <a:ext cx="1223158" cy="1900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2424" t="7149" r="22718" b="5302"/>
          <a:stretch/>
        </p:blipFill>
        <p:spPr>
          <a:xfrm>
            <a:off x="10342658" y="4187798"/>
            <a:ext cx="1366413" cy="2180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4320" t="606" r="14954" b="3332"/>
          <a:stretch/>
        </p:blipFill>
        <p:spPr>
          <a:xfrm>
            <a:off x="6302657" y="4694117"/>
            <a:ext cx="1852550" cy="1674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5782" t="17231" r="5699" b="11288"/>
          <a:stretch/>
        </p:blipFill>
        <p:spPr>
          <a:xfrm>
            <a:off x="3959944" y="4694117"/>
            <a:ext cx="2342713" cy="18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658" y="23790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Суміші</a:t>
            </a:r>
            <a:endParaRPr lang="ru-RU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45673" y="1367287"/>
          <a:ext cx="8771490" cy="198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07574" y="3528283"/>
            <a:ext cx="3372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Повітря</a:t>
            </a:r>
            <a:r>
              <a:rPr lang="ru-RU" sz="4000" b="1" dirty="0" smtClean="0"/>
              <a:t> </a:t>
            </a:r>
          </a:p>
          <a:p>
            <a:r>
              <a:rPr lang="uk-UA" sz="4000" b="1" dirty="0"/>
              <a:t>Г</a:t>
            </a:r>
            <a:r>
              <a:rPr lang="ru-RU" sz="4000" b="1" dirty="0" err="1" smtClean="0"/>
              <a:t>рунт</a:t>
            </a:r>
            <a:r>
              <a:rPr lang="ru-RU" sz="4000" b="1" dirty="0" smtClean="0"/>
              <a:t> </a:t>
            </a:r>
          </a:p>
          <a:p>
            <a:r>
              <a:rPr lang="ru-RU" sz="4000" b="1" dirty="0" err="1" smtClean="0"/>
              <a:t>Граніт</a:t>
            </a:r>
            <a:r>
              <a:rPr lang="ru-RU" sz="4000" b="1" dirty="0" smtClean="0"/>
              <a:t> </a:t>
            </a:r>
          </a:p>
          <a:p>
            <a:r>
              <a:rPr lang="ru-RU" sz="4000" b="1" dirty="0" err="1" smtClean="0"/>
              <a:t>Морська</a:t>
            </a:r>
            <a:r>
              <a:rPr lang="ru-RU" sz="4000" b="1" dirty="0" smtClean="0"/>
              <a:t> вода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24" y="5068301"/>
            <a:ext cx="2256183" cy="1501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b="11888"/>
          <a:stretch/>
        </p:blipFill>
        <p:spPr>
          <a:xfrm>
            <a:off x="363564" y="300657"/>
            <a:ext cx="2207443" cy="145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511" y="1841310"/>
            <a:ext cx="2282309" cy="1422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511" y="3372592"/>
            <a:ext cx="2262109" cy="15868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70252" y="3528283"/>
            <a:ext cx="30181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Чай </a:t>
            </a:r>
          </a:p>
          <a:p>
            <a:r>
              <a:rPr lang="ru-RU" sz="4000" b="1" dirty="0" smtClean="0"/>
              <a:t>Борщ</a:t>
            </a:r>
          </a:p>
          <a:p>
            <a:r>
              <a:rPr lang="uk-UA" sz="4000" b="1" dirty="0" smtClean="0"/>
              <a:t>Йогурт</a:t>
            </a:r>
            <a:endParaRPr lang="ru-RU" sz="4000" b="1" dirty="0" smtClean="0"/>
          </a:p>
          <a:p>
            <a:r>
              <a:rPr lang="ru-RU" sz="4000" b="1" dirty="0" smtClean="0"/>
              <a:t>Шампунь</a:t>
            </a:r>
            <a:endParaRPr lang="ru-RU" sz="4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/>
          <a:srcRect l="11088" r="10013"/>
          <a:stretch/>
        </p:blipFill>
        <p:spPr>
          <a:xfrm>
            <a:off x="9603372" y="300657"/>
            <a:ext cx="2254524" cy="16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5749" r="2871"/>
          <a:stretch/>
        </p:blipFill>
        <p:spPr>
          <a:xfrm>
            <a:off x="9607138" y="1988050"/>
            <a:ext cx="2321464" cy="1384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6066" y="3478498"/>
            <a:ext cx="2282536" cy="14809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46066" y="5016621"/>
            <a:ext cx="2325060" cy="15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480" y="397727"/>
            <a:ext cx="8596668" cy="1320800"/>
          </a:xfrm>
        </p:spPr>
        <p:txBody>
          <a:bodyPr/>
          <a:lstStyle/>
          <a:p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Розділення однорідних сумішей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225" y="1391153"/>
            <a:ext cx="9242853" cy="5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714" y="564995"/>
            <a:ext cx="8596668" cy="762000"/>
          </a:xfrm>
        </p:spPr>
        <p:txBody>
          <a:bodyPr/>
          <a:lstStyle/>
          <a:p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Розділення неоднорідних сумішей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372754"/>
              </p:ext>
            </p:extLst>
          </p:nvPr>
        </p:nvGraphicFramePr>
        <p:xfrm>
          <a:off x="1349298" y="1516566"/>
          <a:ext cx="8937084" cy="51013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spc="20" dirty="0">
                          <a:solidFill>
                            <a:srgbClr val="002060"/>
                          </a:solidFill>
                          <a:effectLst/>
                        </a:rPr>
                        <a:t>Методи розділення </a:t>
                      </a:r>
                      <a:r>
                        <a:rPr lang="uk-UA" sz="1800" b="1" i="1" spc="20" dirty="0" smtClean="0">
                          <a:solidFill>
                            <a:srgbClr val="002060"/>
                          </a:solidFill>
                          <a:effectLst/>
                        </a:rPr>
                        <a:t>сумішей</a:t>
                      </a:r>
                      <a:endParaRPr lang="uk-UA" sz="1800" b="1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spc="20" dirty="0">
                          <a:solidFill>
                            <a:srgbClr val="002060"/>
                          </a:solidFill>
                          <a:effectLst/>
                        </a:rPr>
                        <a:t>Короткий опис </a:t>
                      </a:r>
                      <a:endParaRPr lang="uk-UA" sz="1800" b="1" i="1" spc="2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spc="20" dirty="0" smtClean="0">
                          <a:solidFill>
                            <a:srgbClr val="002060"/>
                          </a:solidFill>
                          <a:effectLst/>
                        </a:rPr>
                        <a:t>розділення </a:t>
                      </a:r>
                      <a:r>
                        <a:rPr lang="uk-UA" sz="1800" b="1" i="1" spc="20" dirty="0">
                          <a:solidFill>
                            <a:srgbClr val="002060"/>
                          </a:solidFill>
                          <a:effectLst/>
                        </a:rPr>
                        <a:t>сумішей</a:t>
                      </a:r>
                      <a:endParaRPr lang="uk-UA" sz="1800" b="1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spc="2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800" b="1" i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i="1" kern="1200" spc="2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spc="20" dirty="0" smtClean="0">
                          <a:solidFill>
                            <a:srgbClr val="002060"/>
                          </a:solidFill>
                          <a:effectLst/>
                        </a:rPr>
                        <a:t>Застосування</a:t>
                      </a:r>
                      <a:endParaRPr lang="uk-UA" sz="1800" b="1" i="1" kern="1200" spc="2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spc="20" dirty="0">
                          <a:effectLst/>
                        </a:rPr>
                        <a:t>1.Розділення магнітом</a:t>
                      </a:r>
                      <a:endParaRPr lang="uk-UA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98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spc="20" dirty="0">
                          <a:effectLst/>
                        </a:rPr>
                        <a:t>Базується на здатності де­яких речовин притягатися магнітом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98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spc="20" dirty="0" smtClean="0">
                          <a:effectLst/>
                        </a:rPr>
                        <a:t>Відокремлення заліза від інших речовин</a:t>
                      </a:r>
                      <a:endParaRPr lang="uk-UA" sz="1800" kern="12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658">
                <a:tc>
                  <a:txBody>
                    <a:bodyPr/>
                    <a:lstStyle/>
                    <a:p>
                      <a:pPr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spc="20" dirty="0">
                          <a:effectLst/>
                        </a:rPr>
                        <a:t>2. Відстоювання</a:t>
                      </a:r>
                      <a:endParaRPr lang="uk-UA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98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spc="20" dirty="0">
                          <a:effectLst/>
                        </a:rPr>
                        <a:t>Суміш, що складається з твердих речовин, висипається у </a:t>
                      </a:r>
                      <a:r>
                        <a:rPr lang="uk-UA" sz="1800" spc="20" dirty="0" smtClean="0">
                          <a:effectLst/>
                        </a:rPr>
                        <a:t>воду.</a:t>
                      </a:r>
                    </a:p>
                    <a:p>
                      <a:pPr marR="198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spc="20" dirty="0" smtClean="0">
                          <a:effectLst/>
                        </a:rPr>
                        <a:t>Суміш</a:t>
                      </a:r>
                      <a:r>
                        <a:rPr lang="uk-UA" sz="1800" spc="20" dirty="0">
                          <a:effectLst/>
                        </a:rPr>
                        <a:t>, яка складається з рідких речовин, залишається на деякий час до розшарування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1981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spc="20" dirty="0" smtClean="0">
                          <a:effectLst/>
                        </a:rPr>
                        <a:t>При очищенні питної води</a:t>
                      </a:r>
                      <a:endParaRPr lang="uk-UA" sz="1800" kern="12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45">
                <a:tc>
                  <a:txBody>
                    <a:bodyPr/>
                    <a:lstStyle/>
                    <a:p>
                      <a:pPr marR="198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spc="20" dirty="0">
                          <a:effectLst/>
                        </a:rPr>
                        <a:t>3. Фільтрування</a:t>
                      </a:r>
                      <a:endParaRPr lang="uk-UA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spc="20" dirty="0">
                          <a:effectLst/>
                        </a:rPr>
                        <a:t>Суміш пропускається через тіло сито або фільтр), у якому є пори отвори відповідного розміру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19812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spc="20" dirty="0" smtClean="0">
                          <a:effectLst/>
                        </a:rPr>
                        <a:t>При очищенні питної води</a:t>
                      </a:r>
                    </a:p>
                    <a:p>
                      <a:pPr marL="0" marR="1981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kern="12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49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</TotalTime>
  <Words>230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Trebuchet MS</vt:lpstr>
      <vt:lpstr>Wingdings 3</vt:lpstr>
      <vt:lpstr>Аспект</vt:lpstr>
      <vt:lpstr>«Чисті речовини і суміші. Основні способи розділення сумішей»</vt:lpstr>
      <vt:lpstr>Речовини</vt:lpstr>
      <vt:lpstr>Чим чиста речовина відрізняється від суміші?</vt:lpstr>
      <vt:lpstr>Чим чиста речовина відрізняється від суміші?</vt:lpstr>
      <vt:lpstr>Суміші</vt:lpstr>
      <vt:lpstr>Розділення однорідних сумішей</vt:lpstr>
      <vt:lpstr>Розділення неоднорідних сумішей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«Чисті речовини і суміші. Основні способи розділення сумішей»</dc:title>
  <dc:creator>USER</dc:creator>
  <cp:lastModifiedBy>USER</cp:lastModifiedBy>
  <cp:revision>1</cp:revision>
  <dcterms:created xsi:type="dcterms:W3CDTF">2023-10-08T06:58:52Z</dcterms:created>
  <dcterms:modified xsi:type="dcterms:W3CDTF">2023-10-08T07:07:12Z</dcterms:modified>
</cp:coreProperties>
</file>