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58" r:id="rId5"/>
    <p:sldId id="260" r:id="rId6"/>
    <p:sldId id="259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81B989E-9A7B-4106-A385-43F34F1AFA9D}" type="datetimeFigureOut">
              <a:rPr lang="ru-RU" smtClean="0"/>
              <a:t>11.06.2018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5FDDD8A-AB9E-47A1-8D04-ABE0FECC1C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dufuture.biz/index.php?title=%D0%9A%D0%BE%D0%BD%D1%81%D0%BF%D0%B5%D0%BA%D1%82_%D1%83%D1%80%D0%BE%D0%BA%D1%83_%D1%96_%D0%BE%D0%BF%D0%BE%D1%80%D0%BD%D0%B8%D0%B9_%D0%BA%D0%B0%D1%80%D0%BA%D0%B0%D1%81.%D0%97%D0%BE%D0%B1%D1%80%D0%B0%D0%B6%D0%B5%D0%BD%D0%BD%D1%8F_%D0%97%D0%B5%D0%BC%D0%BB%D1%96_%D0%BD%D0%B0_%D0%B3%D0%BB%D0%BE%D0%B1%D1%83%D1%81%D1%96,_%D0%BF%D0%BB%D0%B0%D0%BD%D1%96,_%D0%BA%D0%B0%D1%80%D1%82%D1%96,_%D0%B0%D0%B5%D1%80%D0%BE%D1%84%D0%BE%D1%82%D0%BE%D0%B7%D0%BD%D1%96%D0%BC%D0%BA%D1%83,_%D0%BA%D0%BE%D1%81%D0%BC%D1%96%D1%87%D0%BD%D0%BE%D0%BC%D1%83_%D0%B7%D0%BD%D1%96%D0%BC%D0%BA%D1%83.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941168"/>
            <a:ext cx="6552728" cy="1368152"/>
          </a:xfrm>
        </p:spPr>
        <p:txBody>
          <a:bodyPr/>
          <a:lstStyle/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Підготувала: вчитель географії Пристанційної ЗОШ І-ІІ ступенів </a:t>
            </a:r>
          </a:p>
          <a:p>
            <a:r>
              <a:rPr lang="uk-UA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Сомова Юлія Миколаївна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План, його основні ознаки. Умовні знаки.</a:t>
            </a:r>
            <a:endParaRPr lang="ru-RU" sz="54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953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Умовні знаки</a:t>
            </a:r>
            <a:endParaRPr lang="ru-RU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Для </a:t>
            </a:r>
            <a:r>
              <a:rPr lang="ru-RU" b="1" dirty="0" err="1">
                <a:solidFill>
                  <a:srgbClr val="00B050"/>
                </a:solidFill>
              </a:rPr>
              <a:t>зображення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різних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географічних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об’єктів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застосовується</a:t>
            </a:r>
            <a:r>
              <a:rPr lang="ru-RU" b="1" dirty="0">
                <a:solidFill>
                  <a:srgbClr val="00B050"/>
                </a:solidFill>
              </a:rPr>
              <a:t> система </a:t>
            </a:r>
            <a:r>
              <a:rPr lang="ru-RU" b="1" dirty="0" err="1">
                <a:solidFill>
                  <a:srgbClr val="00B050"/>
                </a:solidFill>
              </a:rPr>
              <a:t>умовних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позначень</a:t>
            </a:r>
            <a:r>
              <a:rPr lang="ru-RU" b="1" dirty="0">
                <a:solidFill>
                  <a:srgbClr val="00B050"/>
                </a:solidFill>
              </a:rPr>
              <a:t>, яка </a:t>
            </a:r>
            <a:r>
              <a:rPr lang="ru-RU" b="1" dirty="0" err="1">
                <a:solidFill>
                  <a:srgbClr val="00B050"/>
                </a:solidFill>
              </a:rPr>
              <a:t>називається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топографічними</a:t>
            </a:r>
            <a:r>
              <a:rPr lang="ru-RU" b="1" dirty="0">
                <a:solidFill>
                  <a:srgbClr val="00B050"/>
                </a:solidFill>
              </a:rPr>
              <a:t> знаками (з </a:t>
            </a:r>
            <a:r>
              <a:rPr lang="ru-RU" b="1" dirty="0" err="1">
                <a:solidFill>
                  <a:srgbClr val="00B050"/>
                </a:solidFill>
              </a:rPr>
              <a:t>грецької</a:t>
            </a:r>
            <a:r>
              <a:rPr lang="ru-RU" b="1" dirty="0">
                <a:solidFill>
                  <a:srgbClr val="00B050"/>
                </a:solidFill>
              </a:rPr>
              <a:t> “</a:t>
            </a:r>
            <a:r>
              <a:rPr lang="ru-RU" b="1" dirty="0" err="1">
                <a:solidFill>
                  <a:srgbClr val="00B050"/>
                </a:solidFill>
              </a:rPr>
              <a:t>топос</a:t>
            </a:r>
            <a:r>
              <a:rPr lang="ru-RU" b="1" dirty="0">
                <a:solidFill>
                  <a:srgbClr val="00B050"/>
                </a:solidFill>
              </a:rPr>
              <a:t>” – </a:t>
            </a:r>
            <a:r>
              <a:rPr lang="ru-RU" b="1" dirty="0" err="1">
                <a:solidFill>
                  <a:srgbClr val="00B050"/>
                </a:solidFill>
              </a:rPr>
              <a:t>місцевість</a:t>
            </a:r>
            <a:r>
              <a:rPr lang="ru-RU" b="1" dirty="0">
                <a:solidFill>
                  <a:srgbClr val="00B050"/>
                </a:solidFill>
              </a:rPr>
              <a:t>, “</a:t>
            </a:r>
            <a:r>
              <a:rPr lang="ru-RU" b="1" dirty="0" err="1">
                <a:solidFill>
                  <a:srgbClr val="00B050"/>
                </a:solidFill>
              </a:rPr>
              <a:t>графос</a:t>
            </a:r>
            <a:r>
              <a:rPr lang="ru-RU" b="1" dirty="0">
                <a:solidFill>
                  <a:srgbClr val="00B050"/>
                </a:solidFill>
              </a:rPr>
              <a:t>” – пишу). </a:t>
            </a:r>
            <a:r>
              <a:rPr lang="ru-RU" b="1" dirty="0" err="1">
                <a:solidFill>
                  <a:srgbClr val="00B050"/>
                </a:solidFill>
              </a:rPr>
              <a:t>Ці</a:t>
            </a:r>
            <a:r>
              <a:rPr lang="ru-RU" b="1" dirty="0">
                <a:solidFill>
                  <a:srgbClr val="00B050"/>
                </a:solidFill>
              </a:rPr>
              <a:t> знаки </a:t>
            </a:r>
            <a:r>
              <a:rPr lang="ru-RU" b="1" dirty="0" err="1">
                <a:solidFill>
                  <a:srgbClr val="00B050"/>
                </a:solidFill>
              </a:rPr>
              <a:t>мають</a:t>
            </a:r>
            <a:r>
              <a:rPr lang="ru-RU" b="1" dirty="0">
                <a:solidFill>
                  <a:srgbClr val="00B050"/>
                </a:solidFill>
              </a:rPr>
              <a:t> бути </a:t>
            </a:r>
            <a:r>
              <a:rPr lang="ru-RU" b="1" dirty="0" err="1">
                <a:solidFill>
                  <a:srgbClr val="00B050"/>
                </a:solidFill>
              </a:rPr>
              <a:t>зрозумілими</a:t>
            </a:r>
            <a:r>
              <a:rPr lang="ru-RU" b="1" dirty="0">
                <a:solidFill>
                  <a:srgbClr val="00B050"/>
                </a:solidFill>
              </a:rPr>
              <a:t> для тих, </a:t>
            </a:r>
            <a:r>
              <a:rPr lang="ru-RU" b="1" dirty="0" err="1">
                <a:solidFill>
                  <a:srgbClr val="00B050"/>
                </a:solidFill>
              </a:rPr>
              <a:t>хто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вивчає</a:t>
            </a:r>
            <a:r>
              <a:rPr lang="ru-RU" b="1" dirty="0">
                <a:solidFill>
                  <a:srgbClr val="00B050"/>
                </a:solidFill>
              </a:rPr>
              <a:t> план. Тому вони </a:t>
            </a:r>
            <a:r>
              <a:rPr lang="ru-RU" b="1" dirty="0" err="1">
                <a:solidFill>
                  <a:srgbClr val="00B050"/>
                </a:solidFill>
              </a:rPr>
              <a:t>легкі</a:t>
            </a:r>
            <a:r>
              <a:rPr lang="ru-RU" b="1" dirty="0">
                <a:solidFill>
                  <a:srgbClr val="00B050"/>
                </a:solidFill>
              </a:rPr>
              <a:t> для </a:t>
            </a:r>
            <a:r>
              <a:rPr lang="ru-RU" b="1" dirty="0" err="1">
                <a:solidFill>
                  <a:srgbClr val="00B050"/>
                </a:solidFill>
              </a:rPr>
              <a:t>сприйняття</a:t>
            </a:r>
            <a:r>
              <a:rPr lang="ru-RU" b="1" dirty="0">
                <a:solidFill>
                  <a:srgbClr val="00B050"/>
                </a:solidFill>
              </a:rPr>
              <a:t> та не </a:t>
            </a:r>
            <a:r>
              <a:rPr lang="ru-RU" b="1" dirty="0" err="1">
                <a:solidFill>
                  <a:srgbClr val="00B050"/>
                </a:solidFill>
              </a:rPr>
              <a:t>схожі</a:t>
            </a:r>
            <a:r>
              <a:rPr lang="ru-RU" b="1" dirty="0">
                <a:solidFill>
                  <a:srgbClr val="00B050"/>
                </a:solidFill>
              </a:rPr>
              <a:t> один на </a:t>
            </a:r>
            <a:r>
              <a:rPr lang="ru-RU" b="1" dirty="0" err="1">
                <a:solidFill>
                  <a:srgbClr val="00B050"/>
                </a:solidFill>
              </a:rPr>
              <a:t>другий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r>
              <a:rPr lang="ru-RU" b="1" dirty="0" err="1">
                <a:solidFill>
                  <a:srgbClr val="00B050"/>
                </a:solidFill>
              </a:rPr>
              <a:t>Завдяки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умовним</a:t>
            </a:r>
            <a:r>
              <a:rPr lang="ru-RU" b="1" dirty="0">
                <a:solidFill>
                  <a:srgbClr val="00B050"/>
                </a:solidFill>
              </a:rPr>
              <a:t> знакам за планом </a:t>
            </a:r>
            <a:r>
              <a:rPr lang="ru-RU" b="1" dirty="0" err="1">
                <a:solidFill>
                  <a:srgbClr val="00B050"/>
                </a:solidFill>
              </a:rPr>
              <a:t>місцевості</a:t>
            </a:r>
            <a:r>
              <a:rPr lang="ru-RU" b="1" dirty="0">
                <a:solidFill>
                  <a:srgbClr val="00B050"/>
                </a:solidFill>
              </a:rPr>
              <a:t> легко </a:t>
            </a:r>
            <a:r>
              <a:rPr lang="ru-RU" b="1" dirty="0" err="1">
                <a:solidFill>
                  <a:srgbClr val="00B050"/>
                </a:solidFill>
              </a:rPr>
              <a:t>розпізнати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об’єкти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дізнаватися</a:t>
            </a:r>
            <a:r>
              <a:rPr lang="ru-RU" b="1" dirty="0">
                <a:solidFill>
                  <a:srgbClr val="00B050"/>
                </a:solidFill>
              </a:rPr>
              <a:t> про </a:t>
            </a:r>
            <a:r>
              <a:rPr lang="ru-RU" b="1" dirty="0" err="1">
                <a:solidFill>
                  <a:srgbClr val="00B050"/>
                </a:solidFill>
              </a:rPr>
              <a:t>їх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розміри</a:t>
            </a:r>
            <a:r>
              <a:rPr lang="ru-RU" b="1" dirty="0">
                <a:solidFill>
                  <a:srgbClr val="00B050"/>
                </a:solidFill>
              </a:rPr>
              <a:t> та </a:t>
            </a:r>
            <a:r>
              <a:rPr lang="ru-RU" b="1" dirty="0" err="1">
                <a:solidFill>
                  <a:srgbClr val="00B050"/>
                </a:solidFill>
              </a:rPr>
              <a:t>розташування</a:t>
            </a:r>
            <a:r>
              <a:rPr lang="ru-RU" b="1" dirty="0">
                <a:solidFill>
                  <a:srgbClr val="00B050"/>
                </a:solidFill>
              </a:rPr>
              <a:t> один </a:t>
            </a:r>
            <a:r>
              <a:rPr lang="ru-RU" b="1" dirty="0" err="1">
                <a:solidFill>
                  <a:srgbClr val="00B050"/>
                </a:solidFill>
              </a:rPr>
              <a:t>щодо</a:t>
            </a:r>
            <a:r>
              <a:rPr lang="ru-RU" b="1" dirty="0">
                <a:solidFill>
                  <a:srgbClr val="00B050"/>
                </a:solidFill>
              </a:rPr>
              <a:t> одного.</a:t>
            </a:r>
          </a:p>
        </p:txBody>
      </p:sp>
    </p:spTree>
    <p:extLst>
      <p:ext uri="{BB962C8B-B14F-4D97-AF65-F5344CB8AC3E}">
        <p14:creationId xmlns:p14="http://schemas.microsoft.com/office/powerpoint/2010/main" val="339054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280919" cy="6597352"/>
          </a:xfrm>
        </p:spPr>
      </p:pic>
    </p:spTree>
    <p:extLst>
      <p:ext uri="{BB962C8B-B14F-4D97-AF65-F5344CB8AC3E}">
        <p14:creationId xmlns:p14="http://schemas.microsoft.com/office/powerpoint/2010/main" val="159874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120680"/>
          </a:xfrm>
        </p:spPr>
      </p:pic>
    </p:spTree>
    <p:extLst>
      <p:ext uri="{BB962C8B-B14F-4D97-AF65-F5344CB8AC3E}">
        <p14:creationId xmlns:p14="http://schemas.microsoft.com/office/powerpoint/2010/main" val="4325214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2" cy="6264696"/>
          </a:xfrm>
        </p:spPr>
      </p:pic>
    </p:spTree>
    <p:extLst>
      <p:ext uri="{BB962C8B-B14F-4D97-AF65-F5344CB8AC3E}">
        <p14:creationId xmlns:p14="http://schemas.microsoft.com/office/powerpoint/2010/main" val="1022866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714202"/>
          </a:xfrm>
        </p:spPr>
        <p:txBody>
          <a:bodyPr>
            <a:normAutofit fontScale="90000"/>
          </a:bodyPr>
          <a:lstStyle/>
          <a:p>
            <a:pPr marL="274320" lvl="0" indent="-274320">
              <a:spcBef>
                <a:spcPts val="580"/>
              </a:spcBef>
            </a:pP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Для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чого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потрібні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топографічні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знаки? </a:t>
            </a:r>
            <a:b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Навіщо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їх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треба знать?</a:t>
            </a:r>
            <a:r>
              <a:rPr lang="ru-RU" sz="2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6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772816"/>
            <a:ext cx="7772400" cy="46085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>
                <a:solidFill>
                  <a:srgbClr val="00B050"/>
                </a:solidFill>
              </a:rPr>
              <a:t>Висновки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/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1.Для </a:t>
            </a:r>
            <a:r>
              <a:rPr lang="ru-RU" dirty="0" err="1">
                <a:solidFill>
                  <a:srgbClr val="00B050"/>
                </a:solidFill>
              </a:rPr>
              <a:t>зображення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невеликої</a:t>
            </a:r>
            <a:r>
              <a:rPr lang="ru-RU" dirty="0">
                <a:solidFill>
                  <a:srgbClr val="00B050"/>
                </a:solidFill>
              </a:rPr>
              <a:t> за </a:t>
            </a:r>
            <a:r>
              <a:rPr lang="ru-RU" dirty="0" err="1">
                <a:solidFill>
                  <a:srgbClr val="00B050"/>
                </a:solidFill>
              </a:rPr>
              <a:t>площею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ділянки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можна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застосовувати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такі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способи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зображення</a:t>
            </a:r>
            <a:r>
              <a:rPr lang="ru-RU" dirty="0">
                <a:solidFill>
                  <a:srgbClr val="00B050"/>
                </a:solidFill>
              </a:rPr>
              <a:t>: </a:t>
            </a:r>
            <a:r>
              <a:rPr lang="ru-RU" dirty="0" err="1">
                <a:solidFill>
                  <a:srgbClr val="00B050"/>
                </a:solidFill>
              </a:rPr>
              <a:t>малюнок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аерофотознімок</a:t>
            </a:r>
            <a:r>
              <a:rPr lang="ru-RU" dirty="0">
                <a:solidFill>
                  <a:srgbClr val="00B050"/>
                </a:solidFill>
              </a:rPr>
              <a:t> та план </a:t>
            </a:r>
            <a:r>
              <a:rPr lang="ru-RU" dirty="0" err="1">
                <a:solidFill>
                  <a:srgbClr val="00B050"/>
                </a:solidFill>
              </a:rPr>
              <a:t>місцевості</a:t>
            </a:r>
            <a:r>
              <a:rPr lang="ru-RU" dirty="0">
                <a:solidFill>
                  <a:srgbClr val="00B050"/>
                </a:solidFill>
              </a:rPr>
              <a:t>.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2.План </a:t>
            </a:r>
            <a:r>
              <a:rPr lang="ru-RU" dirty="0" err="1">
                <a:solidFill>
                  <a:srgbClr val="00B050"/>
                </a:solidFill>
              </a:rPr>
              <a:t>місцевості</a:t>
            </a:r>
            <a:r>
              <a:rPr lang="ru-RU" dirty="0">
                <a:solidFill>
                  <a:srgbClr val="00B050"/>
                </a:solidFill>
              </a:rPr>
              <a:t> – </a:t>
            </a:r>
            <a:r>
              <a:rPr lang="ru-RU" dirty="0" err="1">
                <a:solidFill>
                  <a:srgbClr val="00B050"/>
                </a:solidFill>
              </a:rPr>
              <a:t>зменшене</a:t>
            </a:r>
            <a:r>
              <a:rPr lang="ru-RU" dirty="0">
                <a:solidFill>
                  <a:srgbClr val="00B050"/>
                </a:solidFill>
              </a:rPr>
              <a:t> у </a:t>
            </a:r>
            <a:r>
              <a:rPr lang="ru-RU" dirty="0" err="1">
                <a:solidFill>
                  <a:srgbClr val="00B050"/>
                </a:solidFill>
              </a:rPr>
              <a:t>масштабі</a:t>
            </a:r>
            <a:r>
              <a:rPr lang="ru-RU" dirty="0">
                <a:solidFill>
                  <a:srgbClr val="00B050"/>
                </a:solidFill>
              </a:rPr>
              <a:t> й </a:t>
            </a:r>
            <a:r>
              <a:rPr lang="ru-RU" dirty="0" err="1">
                <a:solidFill>
                  <a:srgbClr val="00B050"/>
                </a:solidFill>
              </a:rPr>
              <a:t>узагальнене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зображення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умовними</a:t>
            </a:r>
            <a:r>
              <a:rPr lang="ru-RU" dirty="0">
                <a:solidFill>
                  <a:srgbClr val="00B050"/>
                </a:solidFill>
              </a:rPr>
              <a:t> знаками </a:t>
            </a:r>
            <a:r>
              <a:rPr lang="ru-RU" dirty="0" err="1">
                <a:solidFill>
                  <a:srgbClr val="00B050"/>
                </a:solidFill>
              </a:rPr>
              <a:t>невеликої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території</a:t>
            </a:r>
            <a:r>
              <a:rPr lang="ru-RU" dirty="0">
                <a:solidFill>
                  <a:srgbClr val="00B050"/>
                </a:solidFill>
              </a:rPr>
              <a:t>. У </a:t>
            </a:r>
            <a:r>
              <a:rPr lang="ru-RU" dirty="0" err="1">
                <a:solidFill>
                  <a:srgbClr val="00B050"/>
                </a:solidFill>
              </a:rPr>
              <a:t>зв’язку</a:t>
            </a:r>
            <a:r>
              <a:rPr lang="ru-RU" dirty="0">
                <a:solidFill>
                  <a:srgbClr val="00B050"/>
                </a:solidFill>
              </a:rPr>
              <a:t> з невеликими </a:t>
            </a:r>
            <a:r>
              <a:rPr lang="ru-RU" dirty="0" err="1">
                <a:solidFill>
                  <a:srgbClr val="00B050"/>
                </a:solidFill>
              </a:rPr>
              <a:t>площами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зображуваної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ділянки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спотворення</a:t>
            </a:r>
            <a:r>
              <a:rPr lang="ru-RU" dirty="0">
                <a:solidFill>
                  <a:srgbClr val="00B050"/>
                </a:solidFill>
              </a:rPr>
              <a:t> на </a:t>
            </a:r>
            <a:r>
              <a:rPr lang="ru-RU" dirty="0" err="1">
                <a:solidFill>
                  <a:srgbClr val="00B050"/>
                </a:solidFill>
              </a:rPr>
              <a:t>плані</a:t>
            </a:r>
            <a:r>
              <a:rPr lang="ru-RU" dirty="0">
                <a:solidFill>
                  <a:srgbClr val="00B050"/>
                </a:solidFill>
              </a:rPr>
              <a:t> практично </a:t>
            </a:r>
            <a:r>
              <a:rPr lang="ru-RU" dirty="0" err="1">
                <a:solidFill>
                  <a:srgbClr val="00B050"/>
                </a:solidFill>
              </a:rPr>
              <a:t>відсутні</a:t>
            </a:r>
            <a:r>
              <a:rPr lang="ru-RU" dirty="0">
                <a:solidFill>
                  <a:srgbClr val="00B050"/>
                </a:solidFill>
              </a:rPr>
              <a:t>.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3.Для </a:t>
            </a:r>
            <a:r>
              <a:rPr lang="ru-RU" dirty="0" err="1">
                <a:solidFill>
                  <a:srgbClr val="00B050"/>
                </a:solidFill>
              </a:rPr>
              <a:t>складання</a:t>
            </a:r>
            <a:r>
              <a:rPr lang="ru-RU" dirty="0">
                <a:solidFill>
                  <a:srgbClr val="00B050"/>
                </a:solidFill>
              </a:rPr>
              <a:t> плану </a:t>
            </a:r>
            <a:r>
              <a:rPr lang="ru-RU" dirty="0" err="1">
                <a:solidFill>
                  <a:srgbClr val="00B050"/>
                </a:solidFill>
              </a:rPr>
              <a:t>використовують</a:t>
            </a:r>
            <a:r>
              <a:rPr lang="ru-RU" dirty="0">
                <a:solidFill>
                  <a:srgbClr val="00B050"/>
                </a:solidFill>
              </a:rPr>
              <a:t> систему </a:t>
            </a:r>
            <a:r>
              <a:rPr lang="ru-RU" dirty="0" err="1">
                <a:solidFill>
                  <a:srgbClr val="00B050"/>
                </a:solidFill>
              </a:rPr>
              <a:t>топографічних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знаків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які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дозволяють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розуміти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його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зміст</a:t>
            </a:r>
            <a:r>
              <a:rPr lang="ru-RU" dirty="0">
                <a:solidFill>
                  <a:srgbClr val="00B050"/>
                </a:solidFill>
              </a:rPr>
              <a:t>. Знаки є </a:t>
            </a:r>
            <a:r>
              <a:rPr lang="ru-RU" dirty="0" err="1">
                <a:solidFill>
                  <a:srgbClr val="00B050"/>
                </a:solidFill>
              </a:rPr>
              <a:t>загальновживаними</a:t>
            </a:r>
            <a:r>
              <a:rPr lang="ru-RU" dirty="0">
                <a:solidFill>
                  <a:srgbClr val="00B050"/>
                </a:solidFill>
              </a:rPr>
              <a:t> та </a:t>
            </a:r>
            <a:r>
              <a:rPr lang="ru-RU" dirty="0" err="1">
                <a:solidFill>
                  <a:srgbClr val="00B050"/>
                </a:solidFill>
              </a:rPr>
              <a:t>єдиними</a:t>
            </a:r>
            <a:r>
              <a:rPr lang="ru-RU" dirty="0">
                <a:solidFill>
                  <a:srgbClr val="00B050"/>
                </a:solidFill>
              </a:rPr>
              <a:t> для </a:t>
            </a:r>
            <a:r>
              <a:rPr lang="ru-RU" dirty="0" err="1">
                <a:solidFill>
                  <a:srgbClr val="00B050"/>
                </a:solidFill>
              </a:rPr>
              <a:t>всіх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планів</a:t>
            </a:r>
            <a:r>
              <a:rPr lang="ru-RU" dirty="0">
                <a:solidFill>
                  <a:srgbClr val="00B050"/>
                </a:solidFill>
              </a:rPr>
              <a:t> в межах </a:t>
            </a:r>
            <a:r>
              <a:rPr lang="ru-RU" dirty="0" err="1">
                <a:solidFill>
                  <a:srgbClr val="00B050"/>
                </a:solidFill>
              </a:rPr>
              <a:t>країни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err="1">
                <a:solidFill>
                  <a:srgbClr val="00B050"/>
                </a:solidFill>
              </a:rPr>
              <a:t>Розрізняють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масштабні</a:t>
            </a:r>
            <a:r>
              <a:rPr lang="ru-RU" dirty="0">
                <a:solidFill>
                  <a:srgbClr val="00B050"/>
                </a:solidFill>
              </a:rPr>
              <a:t> (</a:t>
            </a:r>
            <a:r>
              <a:rPr lang="ru-RU" dirty="0" err="1">
                <a:solidFill>
                  <a:srgbClr val="00B050"/>
                </a:solidFill>
              </a:rPr>
              <a:t>площадні</a:t>
            </a:r>
            <a:r>
              <a:rPr lang="ru-RU" dirty="0">
                <a:solidFill>
                  <a:srgbClr val="00B050"/>
                </a:solidFill>
              </a:rPr>
              <a:t> й </a:t>
            </a:r>
            <a:r>
              <a:rPr lang="ru-RU" dirty="0" err="1">
                <a:solidFill>
                  <a:srgbClr val="00B050"/>
                </a:solidFill>
              </a:rPr>
              <a:t>лінійні</a:t>
            </a:r>
            <a:r>
              <a:rPr lang="ru-RU" dirty="0">
                <a:solidFill>
                  <a:srgbClr val="00B050"/>
                </a:solidFill>
              </a:rPr>
              <a:t>) та </a:t>
            </a:r>
            <a:r>
              <a:rPr lang="ru-RU" dirty="0" err="1">
                <a:solidFill>
                  <a:srgbClr val="00B050"/>
                </a:solidFill>
              </a:rPr>
              <a:t>позамасштабні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топографічні</a:t>
            </a:r>
            <a:r>
              <a:rPr lang="ru-RU" dirty="0">
                <a:solidFill>
                  <a:srgbClr val="00B050"/>
                </a:solidFill>
              </a:rPr>
              <a:t> знаки.</a:t>
            </a:r>
          </a:p>
          <a:p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828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620688"/>
            <a:ext cx="7772400" cy="5399112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00B050"/>
                </a:solidFill>
              </a:rPr>
              <a:t>План </a:t>
            </a:r>
            <a:r>
              <a:rPr lang="ru-RU" b="1" u="sng" dirty="0" err="1">
                <a:solidFill>
                  <a:srgbClr val="00B050"/>
                </a:solidFill>
              </a:rPr>
              <a:t>місцевості</a:t>
            </a:r>
            <a:r>
              <a:rPr lang="ru-RU" b="1" u="sng" dirty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(з </a:t>
            </a:r>
            <a:r>
              <a:rPr lang="ru-RU" b="1" dirty="0" err="1">
                <a:solidFill>
                  <a:srgbClr val="00B050"/>
                </a:solidFill>
              </a:rPr>
              <a:t>латини</a:t>
            </a:r>
            <a:r>
              <a:rPr lang="ru-RU" b="1" dirty="0">
                <a:solidFill>
                  <a:srgbClr val="00B050"/>
                </a:solidFill>
              </a:rPr>
              <a:t> – </a:t>
            </a:r>
            <a:r>
              <a:rPr lang="ru-RU" b="1" dirty="0" err="1">
                <a:solidFill>
                  <a:srgbClr val="00B050"/>
                </a:solidFill>
              </a:rPr>
              <a:t>площина</a:t>
            </a:r>
            <a:r>
              <a:rPr lang="ru-RU" b="1" dirty="0">
                <a:solidFill>
                  <a:srgbClr val="00B050"/>
                </a:solidFill>
              </a:rPr>
              <a:t>) </a:t>
            </a:r>
            <a:r>
              <a:rPr lang="ru-RU" b="1" dirty="0" err="1">
                <a:solidFill>
                  <a:srgbClr val="00B050"/>
                </a:solidFill>
              </a:rPr>
              <a:t>являє</a:t>
            </a:r>
            <a:r>
              <a:rPr lang="ru-RU" b="1" dirty="0">
                <a:solidFill>
                  <a:srgbClr val="00B050"/>
                </a:solidFill>
              </a:rPr>
              <a:t> собою </a:t>
            </a:r>
            <a:r>
              <a:rPr lang="ru-RU" b="1" dirty="0" err="1">
                <a:solidFill>
                  <a:srgbClr val="00B050"/>
                </a:solidFill>
              </a:rPr>
              <a:t>зменшене</a:t>
            </a:r>
            <a:r>
              <a:rPr lang="ru-RU" b="1" dirty="0">
                <a:solidFill>
                  <a:srgbClr val="00B050"/>
                </a:solidFill>
              </a:rPr>
              <a:t> у </a:t>
            </a:r>
            <a:r>
              <a:rPr lang="ru-RU" b="1" dirty="0" err="1">
                <a:solidFill>
                  <a:srgbClr val="00B050"/>
                </a:solidFill>
              </a:rPr>
              <a:t>масштабі</a:t>
            </a:r>
            <a:r>
              <a:rPr lang="ru-RU" b="1" dirty="0">
                <a:solidFill>
                  <a:srgbClr val="00B050"/>
                </a:solidFill>
              </a:rPr>
              <a:t> й </a:t>
            </a:r>
            <a:r>
              <a:rPr lang="ru-RU" b="1" dirty="0" err="1">
                <a:solidFill>
                  <a:srgbClr val="00B050"/>
                </a:solidFill>
              </a:rPr>
              <a:t>узагальнене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зображення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умовними</a:t>
            </a:r>
            <a:r>
              <a:rPr lang="ru-RU" b="1" dirty="0">
                <a:solidFill>
                  <a:srgbClr val="00B050"/>
                </a:solidFill>
              </a:rPr>
              <a:t> знаками </a:t>
            </a:r>
            <a:r>
              <a:rPr lang="ru-RU" b="1" dirty="0" err="1">
                <a:solidFill>
                  <a:srgbClr val="00B050"/>
                </a:solidFill>
              </a:rPr>
              <a:t>невеликої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території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b="1" dirty="0">
                <a:solidFill>
                  <a:srgbClr val="00B050"/>
                </a:solidFill>
              </a:rPr>
              <a:t>Для </a:t>
            </a:r>
            <a:r>
              <a:rPr lang="ru-RU" b="1" dirty="0" err="1">
                <a:solidFill>
                  <a:srgbClr val="00B050"/>
                </a:solidFill>
              </a:rPr>
              <a:t>створення</a:t>
            </a:r>
            <a:r>
              <a:rPr lang="ru-RU" b="1" dirty="0">
                <a:solidFill>
                  <a:srgbClr val="00B050"/>
                </a:solidFill>
              </a:rPr>
              <a:t> плану </a:t>
            </a:r>
            <a:r>
              <a:rPr lang="ru-RU" b="1" dirty="0" err="1">
                <a:solidFill>
                  <a:srgbClr val="00B050"/>
                </a:solidFill>
              </a:rPr>
              <a:t>місцевості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потужними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комп’ютерами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опрацьовується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ціла</a:t>
            </a:r>
            <a:r>
              <a:rPr lang="ru-RU" b="1" dirty="0">
                <a:solidFill>
                  <a:srgbClr val="00B050"/>
                </a:solidFill>
              </a:rPr>
              <a:t> низка </a:t>
            </a:r>
            <a:r>
              <a:rPr lang="ru-RU" b="1" dirty="0" err="1">
                <a:solidFill>
                  <a:srgbClr val="00B050"/>
                </a:solidFill>
              </a:rPr>
              <a:t>аерофознімків</a:t>
            </a:r>
            <a:r>
              <a:rPr lang="ru-RU" b="1" dirty="0">
                <a:solidFill>
                  <a:srgbClr val="00B050"/>
                </a:solidFill>
              </a:rPr>
              <a:t> та </a:t>
            </a:r>
            <a:r>
              <a:rPr lang="ru-RU" b="1" dirty="0" err="1">
                <a:solidFill>
                  <a:srgbClr val="00B050"/>
                </a:solidFill>
              </a:rPr>
              <a:t>супутникових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зображень</a:t>
            </a:r>
            <a:r>
              <a:rPr lang="ru-RU" b="1" dirty="0">
                <a:solidFill>
                  <a:srgbClr val="00B050"/>
                </a:solidFill>
              </a:rPr>
              <a:t> за </a:t>
            </a:r>
            <a:r>
              <a:rPr lang="ru-RU" b="1" dirty="0" err="1">
                <a:solidFill>
                  <a:srgbClr val="00B050"/>
                </a:solidFill>
              </a:rPr>
              <a:t>програмами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геоінформаційної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системи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r>
              <a:rPr lang="ru-RU" b="1" dirty="0" err="1">
                <a:solidFill>
                  <a:srgbClr val="00B050"/>
                </a:solidFill>
              </a:rPr>
              <a:t>Створені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комп’ютером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зображення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корегуються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людиною</a:t>
            </a:r>
            <a:r>
              <a:rPr lang="ru-RU" b="1" dirty="0">
                <a:solidFill>
                  <a:srgbClr val="00B050"/>
                </a:solidFill>
              </a:rPr>
              <a:t>. В першу </a:t>
            </a:r>
            <a:r>
              <a:rPr lang="ru-RU" b="1" dirty="0" err="1">
                <a:solidFill>
                  <a:srgbClr val="00B050"/>
                </a:solidFill>
              </a:rPr>
              <a:t>чергу</a:t>
            </a:r>
            <a:r>
              <a:rPr lang="ru-RU" b="1" dirty="0">
                <a:solidFill>
                  <a:srgbClr val="00B050"/>
                </a:solidFill>
              </a:rPr>
              <a:t>, як і при </a:t>
            </a:r>
            <a:r>
              <a:rPr lang="ru-RU" b="1" dirty="0" err="1">
                <a:solidFill>
                  <a:srgbClr val="00B050"/>
                </a:solidFill>
              </a:rPr>
              <a:t>складанні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карти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здійснюється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узагальнення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інформації</a:t>
            </a:r>
            <a:r>
              <a:rPr lang="ru-RU" b="1" dirty="0">
                <a:solidFill>
                  <a:srgbClr val="00B050"/>
                </a:solidFill>
              </a:rPr>
              <a:t>, </a:t>
            </a:r>
            <a:r>
              <a:rPr lang="ru-RU" b="1" dirty="0" err="1">
                <a:solidFill>
                  <a:srgbClr val="00B050"/>
                </a:solidFill>
              </a:rPr>
              <a:t>тобто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її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відбір</a:t>
            </a:r>
            <a:r>
              <a:rPr lang="ru-RU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2166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00B050"/>
                </a:solidFill>
              </a:rPr>
              <a:t>Аерофотознімок</a:t>
            </a:r>
            <a:r>
              <a:rPr lang="ru-RU" b="1" dirty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Щоб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поглянути</a:t>
            </a:r>
            <a:r>
              <a:rPr lang="ru-RU" dirty="0">
                <a:solidFill>
                  <a:srgbClr val="00B050"/>
                </a:solidFill>
              </a:rPr>
              <a:t> на </a:t>
            </a:r>
            <a:r>
              <a:rPr lang="ru-RU" dirty="0" err="1">
                <a:solidFill>
                  <a:srgbClr val="00B050"/>
                </a:solidFill>
              </a:rPr>
              <a:t>місцевість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зверху</a:t>
            </a:r>
            <a:r>
              <a:rPr lang="ru-RU" dirty="0">
                <a:solidFill>
                  <a:srgbClr val="00B050"/>
                </a:solidFill>
              </a:rPr>
              <a:t> й </a:t>
            </a:r>
            <a:r>
              <a:rPr lang="ru-RU" dirty="0" err="1">
                <a:solidFill>
                  <a:srgbClr val="00B050"/>
                </a:solidFill>
              </a:rPr>
              <a:t>уникнути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перекривання</a:t>
            </a:r>
            <a:r>
              <a:rPr lang="ru-RU" dirty="0">
                <a:solidFill>
                  <a:srgbClr val="00B050"/>
                </a:solidFill>
              </a:rPr>
              <a:t> одних </a:t>
            </a:r>
            <a:r>
              <a:rPr lang="ru-RU" dirty="0" err="1">
                <a:solidFill>
                  <a:srgbClr val="00B050"/>
                </a:solidFill>
              </a:rPr>
              <a:t>об’єктів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іншими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слід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піднятися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повітря</a:t>
            </a:r>
            <a:r>
              <a:rPr lang="ru-RU" dirty="0">
                <a:solidFill>
                  <a:srgbClr val="00B050"/>
                </a:solidFill>
              </a:rPr>
              <a:t> на </a:t>
            </a:r>
            <a:r>
              <a:rPr lang="ru-RU" dirty="0" err="1">
                <a:solidFill>
                  <a:srgbClr val="00B050"/>
                </a:solidFill>
              </a:rPr>
              <a:t>літаку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або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іншому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літальному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апараті</a:t>
            </a:r>
            <a:r>
              <a:rPr lang="ru-RU" dirty="0">
                <a:solidFill>
                  <a:srgbClr val="00B050"/>
                </a:solidFill>
              </a:rPr>
              <a:t>. З </a:t>
            </a:r>
            <a:r>
              <a:rPr lang="ru-RU" dirty="0" err="1">
                <a:solidFill>
                  <a:srgbClr val="00B050"/>
                </a:solidFill>
              </a:rPr>
              <a:t>його</a:t>
            </a:r>
            <a:r>
              <a:rPr lang="ru-RU" dirty="0">
                <a:solidFill>
                  <a:srgbClr val="00B050"/>
                </a:solidFill>
              </a:rPr>
              <a:t> борту </a:t>
            </a:r>
            <a:r>
              <a:rPr lang="ru-RU" dirty="0" err="1">
                <a:solidFill>
                  <a:srgbClr val="00B050"/>
                </a:solidFill>
              </a:rPr>
              <a:t>можна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зробити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фотографію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території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тобто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одержати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  <a:hlinkClick r:id="rId2" tooltip="Конспект уроку і опорний каркас.Зображення Землі на глобусі, плані, карті, аерофотознімку, космічному знімку."/>
              </a:rPr>
              <a:t>аерофотознімок</a:t>
            </a:r>
            <a:r>
              <a:rPr lang="ru-RU" dirty="0">
                <a:solidFill>
                  <a:srgbClr val="00B050"/>
                </a:solidFill>
              </a:rPr>
              <a:t>. Для </a:t>
            </a:r>
            <a:r>
              <a:rPr lang="ru-RU" dirty="0" err="1">
                <a:solidFill>
                  <a:srgbClr val="00B050"/>
                </a:solidFill>
              </a:rPr>
              <a:t>одержання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зображення</a:t>
            </a:r>
            <a:r>
              <a:rPr lang="ru-RU" dirty="0">
                <a:solidFill>
                  <a:srgbClr val="00B050"/>
                </a:solidFill>
              </a:rPr>
              <a:t> великих </a:t>
            </a:r>
            <a:r>
              <a:rPr lang="ru-RU" dirty="0" err="1">
                <a:solidFill>
                  <a:srgbClr val="00B050"/>
                </a:solidFill>
              </a:rPr>
              <a:t>ділянок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роблять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серію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знімків</a:t>
            </a:r>
            <a:r>
              <a:rPr lang="ru-RU" dirty="0">
                <a:solidFill>
                  <a:srgbClr val="00B050"/>
                </a:solidFill>
              </a:rPr>
              <a:t>, а </a:t>
            </a:r>
            <a:r>
              <a:rPr lang="ru-RU" dirty="0" err="1">
                <a:solidFill>
                  <a:srgbClr val="00B050"/>
                </a:solidFill>
              </a:rPr>
              <a:t>потім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їх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монтують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err="1">
                <a:solidFill>
                  <a:srgbClr val="00B050"/>
                </a:solidFill>
              </a:rPr>
              <a:t>Цей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спосіб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дозволяє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швидко</a:t>
            </a:r>
            <a:r>
              <a:rPr lang="ru-RU" dirty="0">
                <a:solidFill>
                  <a:srgbClr val="00B050"/>
                </a:solidFill>
              </a:rPr>
              <a:t> й точно </a:t>
            </a:r>
            <a:r>
              <a:rPr lang="ru-RU" dirty="0" err="1">
                <a:solidFill>
                  <a:srgbClr val="00B050"/>
                </a:solidFill>
              </a:rPr>
              <a:t>одержати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зображення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місцевості</a:t>
            </a:r>
            <a:r>
              <a:rPr lang="ru-RU" dirty="0">
                <a:solidFill>
                  <a:srgbClr val="00B05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706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rmAutofit fontScale="90000"/>
          </a:bodyPr>
          <a:lstStyle/>
          <a:p>
            <a:r>
              <a:rPr lang="uk-UA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Аерофотознімок</a:t>
            </a:r>
            <a:r>
              <a:rPr lang="uk-U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острова Хортиця (Запоріжжя)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836712"/>
            <a:ext cx="8352928" cy="5616624"/>
          </a:xfrm>
        </p:spPr>
      </p:pic>
    </p:spTree>
    <p:extLst>
      <p:ext uri="{BB962C8B-B14F-4D97-AF65-F5344CB8AC3E}">
        <p14:creationId xmlns:p14="http://schemas.microsoft.com/office/powerpoint/2010/main" val="1031305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острова Хортиця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7056784" cy="5688632"/>
          </a:xfrm>
        </p:spPr>
      </p:pic>
    </p:spTree>
    <p:extLst>
      <p:ext uri="{BB962C8B-B14F-4D97-AF65-F5344CB8AC3E}">
        <p14:creationId xmlns:p14="http://schemas.microsoft.com/office/powerpoint/2010/main" val="2623930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3408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Аерофотознімок</a:t>
            </a:r>
            <a:r>
              <a:rPr lang="uk-UA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центра </a:t>
            </a:r>
            <a:r>
              <a:rPr lang="uk-UA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м.Харків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8640960" cy="5256584"/>
          </a:xfrm>
        </p:spPr>
      </p:pic>
    </p:spTree>
    <p:extLst>
      <p:ext uri="{BB962C8B-B14F-4D97-AF65-F5344CB8AC3E}">
        <p14:creationId xmlns:p14="http://schemas.microsoft.com/office/powerpoint/2010/main" val="4292553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міста Харкова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7704856" cy="5184576"/>
          </a:xfrm>
        </p:spPr>
      </p:pic>
    </p:spTree>
    <p:extLst>
      <p:ext uri="{BB962C8B-B14F-4D97-AF65-F5344CB8AC3E}">
        <p14:creationId xmlns:p14="http://schemas.microsoft.com/office/powerpoint/2010/main" val="666632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1.Порівняйте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малюнок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аерофотозмінком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.Які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план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порівнянні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способами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зображення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географічною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картою, глобусом)?</a:t>
            </a:r>
          </a:p>
        </p:txBody>
      </p:sp>
    </p:spTree>
    <p:extLst>
      <p:ext uri="{BB962C8B-B14F-4D97-AF65-F5344CB8AC3E}">
        <p14:creationId xmlns:p14="http://schemas.microsoft.com/office/powerpoint/2010/main" val="4010270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ЯК ВИЗНАЧИТИ НАПРЯМКИ НА ПЛАНІ.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Напрямки на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для того,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дізнатися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розміщені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об’єкти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На планах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напрямок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північ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позначають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стрілкою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Знаючи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будь-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точки плану, як і на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місцевості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горизонту.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стрілка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зображена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вважають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верхній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край —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північний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нижній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південний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лівий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західний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східний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ближ­че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нижнього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краю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зображено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плані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об'єкт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південніше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розташований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4947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</TotalTime>
  <Words>337</Words>
  <Application>Microsoft Office PowerPoint</Application>
  <PresentationFormat>Экран (4:3)</PresentationFormat>
  <Paragraphs>18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План, його основні ознаки. Умовні знаки.</vt:lpstr>
      <vt:lpstr>Презентация PowerPoint</vt:lpstr>
      <vt:lpstr>Презентация PowerPoint</vt:lpstr>
      <vt:lpstr>Аерофотознімок острова Хортиця (Запоріжжя)</vt:lpstr>
      <vt:lpstr>План острова Хортиця</vt:lpstr>
      <vt:lpstr>Аерофотознімок центра м.Харків</vt:lpstr>
      <vt:lpstr>План міста Харкова</vt:lpstr>
      <vt:lpstr>Презентация PowerPoint</vt:lpstr>
      <vt:lpstr>Презентация PowerPoint</vt:lpstr>
      <vt:lpstr>Умовні знаки</vt:lpstr>
      <vt:lpstr>Презентация PowerPoint</vt:lpstr>
      <vt:lpstr>Презентация PowerPoint</vt:lpstr>
      <vt:lpstr>Презентация PowerPoint</vt:lpstr>
      <vt:lpstr>   Для чого потрібні топографічні знаки?  Навіщо їх треба знать?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План, його основні ознаки. Умовні знаки.</dc:title>
  <dc:creator>Я</dc:creator>
  <cp:lastModifiedBy>Я</cp:lastModifiedBy>
  <cp:revision>4</cp:revision>
  <dcterms:created xsi:type="dcterms:W3CDTF">2018-06-11T09:31:11Z</dcterms:created>
  <dcterms:modified xsi:type="dcterms:W3CDTF">2018-06-11T10:02:42Z</dcterms:modified>
</cp:coreProperties>
</file>