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6" r:id="rId1"/>
  </p:sldMasterIdLst>
  <p:sldIdLst>
    <p:sldId id="256" r:id="rId2"/>
    <p:sldId id="274" r:id="rId3"/>
    <p:sldId id="275" r:id="rId4"/>
    <p:sldId id="276" r:id="rId5"/>
    <p:sldId id="278" r:id="rId6"/>
    <p:sldId id="277" r:id="rId7"/>
    <p:sldId id="270" r:id="rId8"/>
    <p:sldId id="271" r:id="rId9"/>
    <p:sldId id="272" r:id="rId10"/>
    <p:sldId id="273" r:id="rId11"/>
    <p:sldId id="279" r:id="rId12"/>
    <p:sldId id="28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-178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2C712C-28AB-4056-8369-720DAE243EB7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212233-AC9E-46F8-AE08-1B69A877A267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uk-UA" sz="2800" dirty="0" smtClean="0"/>
            <a:t>Ми вивчали…</a:t>
          </a:r>
          <a:endParaRPr lang="ru-RU" sz="2800" dirty="0"/>
        </a:p>
      </dgm:t>
    </dgm:pt>
    <dgm:pt modelId="{DD48C257-A254-44CA-A7E4-A8A47BA3DB2D}" type="parTrans" cxnId="{C98A754C-3C77-40F4-BCE8-123366933458}">
      <dgm:prSet/>
      <dgm:spPr/>
      <dgm:t>
        <a:bodyPr/>
        <a:lstStyle/>
        <a:p>
          <a:endParaRPr lang="ru-RU"/>
        </a:p>
      </dgm:t>
    </dgm:pt>
    <dgm:pt modelId="{EF19792F-111F-4360-877C-2521219A5913}" type="sibTrans" cxnId="{C98A754C-3C77-40F4-BCE8-123366933458}">
      <dgm:prSet/>
      <dgm:spPr/>
      <dgm:t>
        <a:bodyPr/>
        <a:lstStyle/>
        <a:p>
          <a:endParaRPr lang="ru-RU"/>
        </a:p>
      </dgm:t>
    </dgm:pt>
    <dgm:pt modelId="{B2EF8EC8-38A7-4C2E-9F07-DF551D2F7E88}">
      <dgm:prSet phldrT="[Текст]" custT="1"/>
      <dgm:spPr>
        <a:solidFill>
          <a:srgbClr val="E36BDD"/>
        </a:solidFill>
      </dgm:spPr>
      <dgm:t>
        <a:bodyPr/>
        <a:lstStyle/>
        <a:p>
          <a:r>
            <a:rPr lang="uk-UA" sz="2800" dirty="0" smtClean="0">
              <a:solidFill>
                <a:srgbClr val="002060"/>
              </a:solidFill>
            </a:rPr>
            <a:t>Ми дізналися…</a:t>
          </a:r>
          <a:endParaRPr lang="ru-RU" sz="2800" dirty="0">
            <a:solidFill>
              <a:srgbClr val="002060"/>
            </a:solidFill>
          </a:endParaRPr>
        </a:p>
      </dgm:t>
    </dgm:pt>
    <dgm:pt modelId="{F0D8C02E-C056-4CB3-8F0E-82E437C8B0B4}" type="parTrans" cxnId="{4E9CFA00-9828-4AD5-A3FC-64EEE66E829E}">
      <dgm:prSet/>
      <dgm:spPr/>
      <dgm:t>
        <a:bodyPr/>
        <a:lstStyle/>
        <a:p>
          <a:endParaRPr lang="ru-RU"/>
        </a:p>
      </dgm:t>
    </dgm:pt>
    <dgm:pt modelId="{54DE771D-F97A-4473-9980-77591EEC5002}" type="sibTrans" cxnId="{4E9CFA00-9828-4AD5-A3FC-64EEE66E829E}">
      <dgm:prSet/>
      <dgm:spPr/>
      <dgm:t>
        <a:bodyPr/>
        <a:lstStyle/>
        <a:p>
          <a:endParaRPr lang="ru-RU"/>
        </a:p>
      </dgm:t>
    </dgm:pt>
    <dgm:pt modelId="{087C01C7-6351-4C5B-8B32-5F08CCB87F4E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uk-UA" sz="2800" dirty="0" smtClean="0">
              <a:solidFill>
                <a:srgbClr val="002060"/>
              </a:solidFill>
            </a:rPr>
            <a:t>Ми сподіваємося застосувати наші знання…</a:t>
          </a:r>
          <a:endParaRPr lang="ru-RU" sz="2800" dirty="0">
            <a:solidFill>
              <a:srgbClr val="002060"/>
            </a:solidFill>
          </a:endParaRPr>
        </a:p>
      </dgm:t>
    </dgm:pt>
    <dgm:pt modelId="{63202FD2-215A-46FE-86FC-3C6DDD897330}" type="parTrans" cxnId="{F6419BCE-BD84-4502-959A-408A555B1C68}">
      <dgm:prSet/>
      <dgm:spPr/>
      <dgm:t>
        <a:bodyPr/>
        <a:lstStyle/>
        <a:p>
          <a:endParaRPr lang="ru-RU"/>
        </a:p>
      </dgm:t>
    </dgm:pt>
    <dgm:pt modelId="{CE4692E9-5017-4DA2-B029-951F78EEC1FC}" type="sibTrans" cxnId="{F6419BCE-BD84-4502-959A-408A555B1C68}">
      <dgm:prSet/>
      <dgm:spPr/>
      <dgm:t>
        <a:bodyPr/>
        <a:lstStyle/>
        <a:p>
          <a:endParaRPr lang="ru-RU"/>
        </a:p>
      </dgm:t>
    </dgm:pt>
    <dgm:pt modelId="{5BB5CC26-0077-4DCE-AF64-51FEECAB508F}">
      <dgm:prSet phldrT="[Текст]" custT="1"/>
      <dgm:spPr>
        <a:solidFill>
          <a:srgbClr val="7A83D8"/>
        </a:solidFill>
      </dgm:spPr>
      <dgm:t>
        <a:bodyPr/>
        <a:lstStyle/>
        <a:p>
          <a:r>
            <a:rPr lang="uk-UA" sz="2800" dirty="0" smtClean="0">
              <a:solidFill>
                <a:srgbClr val="002060"/>
              </a:solidFill>
            </a:rPr>
            <a:t>Мені сподобалось …</a:t>
          </a:r>
          <a:endParaRPr lang="ru-RU" sz="2800" dirty="0">
            <a:solidFill>
              <a:srgbClr val="002060"/>
            </a:solidFill>
          </a:endParaRPr>
        </a:p>
      </dgm:t>
    </dgm:pt>
    <dgm:pt modelId="{0C361BE8-B049-47FA-9E6F-65BCBEA63815}" type="parTrans" cxnId="{7B445907-3086-4EB8-8602-9A9E7632E3DB}">
      <dgm:prSet/>
      <dgm:spPr/>
      <dgm:t>
        <a:bodyPr/>
        <a:lstStyle/>
        <a:p>
          <a:endParaRPr lang="ru-RU"/>
        </a:p>
      </dgm:t>
    </dgm:pt>
    <dgm:pt modelId="{0B4EB167-13CB-4B41-87E0-5D37E01FF314}" type="sibTrans" cxnId="{7B445907-3086-4EB8-8602-9A9E7632E3DB}">
      <dgm:prSet/>
      <dgm:spPr/>
      <dgm:t>
        <a:bodyPr/>
        <a:lstStyle/>
        <a:p>
          <a:endParaRPr lang="ru-RU"/>
        </a:p>
      </dgm:t>
    </dgm:pt>
    <dgm:pt modelId="{A9BE93A5-B160-4795-81A5-4C15BBF13317}" type="pres">
      <dgm:prSet presAssocID="{092C712C-28AB-4056-8369-720DAE243EB7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9F4A2FF-F271-449B-A853-0DD51B77539A}" type="pres">
      <dgm:prSet presAssocID="{092C712C-28AB-4056-8369-720DAE243EB7}" presName="dummyMaxCanvas" presStyleCnt="0">
        <dgm:presLayoutVars/>
      </dgm:prSet>
      <dgm:spPr/>
    </dgm:pt>
    <dgm:pt modelId="{1B7EB906-FEAB-458C-BC83-62E5CE3F081F}" type="pres">
      <dgm:prSet presAssocID="{092C712C-28AB-4056-8369-720DAE243EB7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F2D4A8-2070-4960-9A79-DD4B31531F00}" type="pres">
      <dgm:prSet presAssocID="{092C712C-28AB-4056-8369-720DAE243EB7}" presName="FourNodes_2" presStyleLbl="node1" presStyleIdx="1" presStyleCnt="4" custLinFactNeighborX="634" custLinFactNeighborY="-36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15CE2D-6829-4724-A142-CB3762301A0D}" type="pres">
      <dgm:prSet presAssocID="{092C712C-28AB-4056-8369-720DAE243EB7}" presName="FourNodes_3" presStyleLbl="node1" presStyleIdx="2" presStyleCnt="4" custLinFactNeighborX="3645" custLinFactNeighborY="-90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5C409C-A56F-47A9-9323-7A855100A30F}" type="pres">
      <dgm:prSet presAssocID="{092C712C-28AB-4056-8369-720DAE243EB7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99F644-8537-42E9-B641-9DBB410C6F89}" type="pres">
      <dgm:prSet presAssocID="{092C712C-28AB-4056-8369-720DAE243EB7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091CDE-109A-4960-B595-1E4ADCC81F27}" type="pres">
      <dgm:prSet presAssocID="{092C712C-28AB-4056-8369-720DAE243EB7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BB7969-DF94-4E1E-9CDB-D082D16ECA8B}" type="pres">
      <dgm:prSet presAssocID="{092C712C-28AB-4056-8369-720DAE243EB7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4517BD-3E17-4F9D-98B8-26A781C1312B}" type="pres">
      <dgm:prSet presAssocID="{092C712C-28AB-4056-8369-720DAE243EB7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B2929C-F437-4DB1-BA57-B48AA71CCEDA}" type="pres">
      <dgm:prSet presAssocID="{092C712C-28AB-4056-8369-720DAE243EB7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6BDED9-90C8-4369-A32E-D05DFC8C382C}" type="pres">
      <dgm:prSet presAssocID="{092C712C-28AB-4056-8369-720DAE243EB7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01C328-7904-4D1C-965F-15C3EF9C5265}" type="pres">
      <dgm:prSet presAssocID="{092C712C-28AB-4056-8369-720DAE243EB7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F85ABA-BCE4-4DC1-9BF2-A48D7F16C387}" type="presOf" srcId="{5BB5CC26-0077-4DCE-AF64-51FEECAB508F}" destId="{5201C328-7904-4D1C-965F-15C3EF9C5265}" srcOrd="1" destOrd="0" presId="urn:microsoft.com/office/officeart/2005/8/layout/vProcess5"/>
    <dgm:cxn modelId="{DC0D65F1-60A5-4F5D-85D3-51270163AA17}" type="presOf" srcId="{087C01C7-6351-4C5B-8B32-5F08CCB87F4E}" destId="{CF15CE2D-6829-4724-A142-CB3762301A0D}" srcOrd="0" destOrd="0" presId="urn:microsoft.com/office/officeart/2005/8/layout/vProcess5"/>
    <dgm:cxn modelId="{E81120BA-F0DC-4F06-BD7D-8606D5344493}" type="presOf" srcId="{A6212233-AC9E-46F8-AE08-1B69A877A267}" destId="{6A4517BD-3E17-4F9D-98B8-26A781C1312B}" srcOrd="1" destOrd="0" presId="urn:microsoft.com/office/officeart/2005/8/layout/vProcess5"/>
    <dgm:cxn modelId="{F6419BCE-BD84-4502-959A-408A555B1C68}" srcId="{092C712C-28AB-4056-8369-720DAE243EB7}" destId="{087C01C7-6351-4C5B-8B32-5F08CCB87F4E}" srcOrd="2" destOrd="0" parTransId="{63202FD2-215A-46FE-86FC-3C6DDD897330}" sibTransId="{CE4692E9-5017-4DA2-B029-951F78EEC1FC}"/>
    <dgm:cxn modelId="{C98A754C-3C77-40F4-BCE8-123366933458}" srcId="{092C712C-28AB-4056-8369-720DAE243EB7}" destId="{A6212233-AC9E-46F8-AE08-1B69A877A267}" srcOrd="0" destOrd="0" parTransId="{DD48C257-A254-44CA-A7E4-A8A47BA3DB2D}" sibTransId="{EF19792F-111F-4360-877C-2521219A5913}"/>
    <dgm:cxn modelId="{A1882EED-3D00-43C0-A640-2436E8281C2D}" type="presOf" srcId="{EF19792F-111F-4360-877C-2521219A5913}" destId="{A299F644-8537-42E9-B641-9DBB410C6F89}" srcOrd="0" destOrd="0" presId="urn:microsoft.com/office/officeart/2005/8/layout/vProcess5"/>
    <dgm:cxn modelId="{AE7D8205-2A0E-44BE-9848-675984B9B829}" type="presOf" srcId="{B2EF8EC8-38A7-4C2E-9F07-DF551D2F7E88}" destId="{B9B2929C-F437-4DB1-BA57-B48AA71CCEDA}" srcOrd="1" destOrd="0" presId="urn:microsoft.com/office/officeart/2005/8/layout/vProcess5"/>
    <dgm:cxn modelId="{36756EDC-B441-4AB8-8AC4-0AFD16235DDE}" type="presOf" srcId="{092C712C-28AB-4056-8369-720DAE243EB7}" destId="{A9BE93A5-B160-4795-81A5-4C15BBF13317}" srcOrd="0" destOrd="0" presId="urn:microsoft.com/office/officeart/2005/8/layout/vProcess5"/>
    <dgm:cxn modelId="{1039CA30-00AB-43BE-8008-4F9FA078048B}" type="presOf" srcId="{CE4692E9-5017-4DA2-B029-951F78EEC1FC}" destId="{5BBB7969-DF94-4E1E-9CDB-D082D16ECA8B}" srcOrd="0" destOrd="0" presId="urn:microsoft.com/office/officeart/2005/8/layout/vProcess5"/>
    <dgm:cxn modelId="{7B445907-3086-4EB8-8602-9A9E7632E3DB}" srcId="{092C712C-28AB-4056-8369-720DAE243EB7}" destId="{5BB5CC26-0077-4DCE-AF64-51FEECAB508F}" srcOrd="3" destOrd="0" parTransId="{0C361BE8-B049-47FA-9E6F-65BCBEA63815}" sibTransId="{0B4EB167-13CB-4B41-87E0-5D37E01FF314}"/>
    <dgm:cxn modelId="{8B2B5C34-5C26-4673-9311-E2751174AD3C}" type="presOf" srcId="{54DE771D-F97A-4473-9980-77591EEC5002}" destId="{9D091CDE-109A-4960-B595-1E4ADCC81F27}" srcOrd="0" destOrd="0" presId="urn:microsoft.com/office/officeart/2005/8/layout/vProcess5"/>
    <dgm:cxn modelId="{7F774011-A166-438E-9009-6FB75A2FA534}" type="presOf" srcId="{B2EF8EC8-38A7-4C2E-9F07-DF551D2F7E88}" destId="{37F2D4A8-2070-4960-9A79-DD4B31531F00}" srcOrd="0" destOrd="0" presId="urn:microsoft.com/office/officeart/2005/8/layout/vProcess5"/>
    <dgm:cxn modelId="{14A12681-BFE4-4A33-8079-2FF636F435F8}" type="presOf" srcId="{5BB5CC26-0077-4DCE-AF64-51FEECAB508F}" destId="{F85C409C-A56F-47A9-9323-7A855100A30F}" srcOrd="0" destOrd="0" presId="urn:microsoft.com/office/officeart/2005/8/layout/vProcess5"/>
    <dgm:cxn modelId="{4E9CFA00-9828-4AD5-A3FC-64EEE66E829E}" srcId="{092C712C-28AB-4056-8369-720DAE243EB7}" destId="{B2EF8EC8-38A7-4C2E-9F07-DF551D2F7E88}" srcOrd="1" destOrd="0" parTransId="{F0D8C02E-C056-4CB3-8F0E-82E437C8B0B4}" sibTransId="{54DE771D-F97A-4473-9980-77591EEC5002}"/>
    <dgm:cxn modelId="{920F0B98-7A15-43EB-8D80-286E099AE9C6}" type="presOf" srcId="{A6212233-AC9E-46F8-AE08-1B69A877A267}" destId="{1B7EB906-FEAB-458C-BC83-62E5CE3F081F}" srcOrd="0" destOrd="0" presId="urn:microsoft.com/office/officeart/2005/8/layout/vProcess5"/>
    <dgm:cxn modelId="{E7594177-DE30-45C0-BD2C-8557E073DE07}" type="presOf" srcId="{087C01C7-6351-4C5B-8B32-5F08CCB87F4E}" destId="{806BDED9-90C8-4369-A32E-D05DFC8C382C}" srcOrd="1" destOrd="0" presId="urn:microsoft.com/office/officeart/2005/8/layout/vProcess5"/>
    <dgm:cxn modelId="{C906083A-D09E-49FD-98FC-6334D8FC592C}" type="presParOf" srcId="{A9BE93A5-B160-4795-81A5-4C15BBF13317}" destId="{A9F4A2FF-F271-449B-A853-0DD51B77539A}" srcOrd="0" destOrd="0" presId="urn:microsoft.com/office/officeart/2005/8/layout/vProcess5"/>
    <dgm:cxn modelId="{C6C9CB17-4C39-4064-B1F7-1594DA29FFBA}" type="presParOf" srcId="{A9BE93A5-B160-4795-81A5-4C15BBF13317}" destId="{1B7EB906-FEAB-458C-BC83-62E5CE3F081F}" srcOrd="1" destOrd="0" presId="urn:microsoft.com/office/officeart/2005/8/layout/vProcess5"/>
    <dgm:cxn modelId="{EE352549-CAC9-4FFB-9893-7E0A6F2FD90B}" type="presParOf" srcId="{A9BE93A5-B160-4795-81A5-4C15BBF13317}" destId="{37F2D4A8-2070-4960-9A79-DD4B31531F00}" srcOrd="2" destOrd="0" presId="urn:microsoft.com/office/officeart/2005/8/layout/vProcess5"/>
    <dgm:cxn modelId="{3D4C8D86-A364-43FF-B351-1DDAD1B525D0}" type="presParOf" srcId="{A9BE93A5-B160-4795-81A5-4C15BBF13317}" destId="{CF15CE2D-6829-4724-A142-CB3762301A0D}" srcOrd="3" destOrd="0" presId="urn:microsoft.com/office/officeart/2005/8/layout/vProcess5"/>
    <dgm:cxn modelId="{DB3FCF47-030F-4C97-98BD-B49F3280C037}" type="presParOf" srcId="{A9BE93A5-B160-4795-81A5-4C15BBF13317}" destId="{F85C409C-A56F-47A9-9323-7A855100A30F}" srcOrd="4" destOrd="0" presId="urn:microsoft.com/office/officeart/2005/8/layout/vProcess5"/>
    <dgm:cxn modelId="{00F004C8-CCC0-44ED-A0A4-A2CBB7D540D9}" type="presParOf" srcId="{A9BE93A5-B160-4795-81A5-4C15BBF13317}" destId="{A299F644-8537-42E9-B641-9DBB410C6F89}" srcOrd="5" destOrd="0" presId="urn:microsoft.com/office/officeart/2005/8/layout/vProcess5"/>
    <dgm:cxn modelId="{79F6A27E-638A-4440-88E8-EAE0879D266E}" type="presParOf" srcId="{A9BE93A5-B160-4795-81A5-4C15BBF13317}" destId="{9D091CDE-109A-4960-B595-1E4ADCC81F27}" srcOrd="6" destOrd="0" presId="urn:microsoft.com/office/officeart/2005/8/layout/vProcess5"/>
    <dgm:cxn modelId="{A852FA8F-30CF-421D-9ABF-67658E7F9063}" type="presParOf" srcId="{A9BE93A5-B160-4795-81A5-4C15BBF13317}" destId="{5BBB7969-DF94-4E1E-9CDB-D082D16ECA8B}" srcOrd="7" destOrd="0" presId="urn:microsoft.com/office/officeart/2005/8/layout/vProcess5"/>
    <dgm:cxn modelId="{DE2877A3-AC66-47E9-B363-857444541431}" type="presParOf" srcId="{A9BE93A5-B160-4795-81A5-4C15BBF13317}" destId="{6A4517BD-3E17-4F9D-98B8-26A781C1312B}" srcOrd="8" destOrd="0" presId="urn:microsoft.com/office/officeart/2005/8/layout/vProcess5"/>
    <dgm:cxn modelId="{979D3D36-CE29-41E9-B147-B1A8A5DF5E42}" type="presParOf" srcId="{A9BE93A5-B160-4795-81A5-4C15BBF13317}" destId="{B9B2929C-F437-4DB1-BA57-B48AA71CCEDA}" srcOrd="9" destOrd="0" presId="urn:microsoft.com/office/officeart/2005/8/layout/vProcess5"/>
    <dgm:cxn modelId="{736C329A-3243-40B7-8F13-AF97F88D2A74}" type="presParOf" srcId="{A9BE93A5-B160-4795-81A5-4C15BBF13317}" destId="{806BDED9-90C8-4369-A32E-D05DFC8C382C}" srcOrd="10" destOrd="0" presId="urn:microsoft.com/office/officeart/2005/8/layout/vProcess5"/>
    <dgm:cxn modelId="{E03A42F4-2DAA-4E83-9DB8-975C4A256DE0}" type="presParOf" srcId="{A9BE93A5-B160-4795-81A5-4C15BBF13317}" destId="{5201C328-7904-4D1C-965F-15C3EF9C5265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B7EB906-FEAB-458C-BC83-62E5CE3F081F}">
      <dsp:nvSpPr>
        <dsp:cNvPr id="0" name=""/>
        <dsp:cNvSpPr/>
      </dsp:nvSpPr>
      <dsp:spPr>
        <a:xfrm>
          <a:off x="0" y="0"/>
          <a:ext cx="6394310" cy="894080"/>
        </a:xfrm>
        <a:prstGeom prst="roundRect">
          <a:avLst>
            <a:gd name="adj" fmla="val 10000"/>
          </a:avLst>
        </a:prstGeom>
        <a:solidFill>
          <a:srgbClr val="7030A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Ми вивчали…</a:t>
          </a:r>
          <a:endParaRPr lang="ru-RU" sz="2800" kern="1200" dirty="0"/>
        </a:p>
      </dsp:txBody>
      <dsp:txXfrm>
        <a:off x="0" y="0"/>
        <a:ext cx="5406351" cy="894080"/>
      </dsp:txXfrm>
    </dsp:sp>
    <dsp:sp modelId="{37F2D4A8-2070-4960-9A79-DD4B31531F00}">
      <dsp:nvSpPr>
        <dsp:cNvPr id="0" name=""/>
        <dsp:cNvSpPr/>
      </dsp:nvSpPr>
      <dsp:spPr>
        <a:xfrm>
          <a:off x="576063" y="1023889"/>
          <a:ext cx="6394310" cy="894080"/>
        </a:xfrm>
        <a:prstGeom prst="roundRect">
          <a:avLst>
            <a:gd name="adj" fmla="val 10000"/>
          </a:avLst>
        </a:prstGeom>
        <a:solidFill>
          <a:srgbClr val="E36BDD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>
              <a:solidFill>
                <a:srgbClr val="002060"/>
              </a:solidFill>
            </a:rPr>
            <a:t>Ми дізналися…</a:t>
          </a:r>
          <a:endParaRPr lang="ru-RU" sz="2800" kern="1200" dirty="0">
            <a:solidFill>
              <a:srgbClr val="002060"/>
            </a:solidFill>
          </a:endParaRPr>
        </a:p>
      </dsp:txBody>
      <dsp:txXfrm>
        <a:off x="576063" y="1023889"/>
        <a:ext cx="5277634" cy="894080"/>
      </dsp:txXfrm>
    </dsp:sp>
    <dsp:sp modelId="{CF15CE2D-6829-4724-A142-CB3762301A0D}">
      <dsp:nvSpPr>
        <dsp:cNvPr id="0" name=""/>
        <dsp:cNvSpPr/>
      </dsp:nvSpPr>
      <dsp:spPr>
        <a:xfrm>
          <a:off x="1296126" y="2031999"/>
          <a:ext cx="6394310" cy="894080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>
              <a:solidFill>
                <a:srgbClr val="002060"/>
              </a:solidFill>
            </a:rPr>
            <a:t>Ми сподіваємося застосувати наші знання…</a:t>
          </a:r>
          <a:endParaRPr lang="ru-RU" sz="2800" kern="1200" dirty="0">
            <a:solidFill>
              <a:srgbClr val="002060"/>
            </a:solidFill>
          </a:endParaRPr>
        </a:p>
      </dsp:txBody>
      <dsp:txXfrm>
        <a:off x="1296126" y="2031999"/>
        <a:ext cx="5285627" cy="894080"/>
      </dsp:txXfrm>
    </dsp:sp>
    <dsp:sp modelId="{F85C409C-A56F-47A9-9323-7A855100A30F}">
      <dsp:nvSpPr>
        <dsp:cNvPr id="0" name=""/>
        <dsp:cNvSpPr/>
      </dsp:nvSpPr>
      <dsp:spPr>
        <a:xfrm>
          <a:off x="1598577" y="3169919"/>
          <a:ext cx="6394310" cy="894080"/>
        </a:xfrm>
        <a:prstGeom prst="roundRect">
          <a:avLst>
            <a:gd name="adj" fmla="val 10000"/>
          </a:avLst>
        </a:prstGeom>
        <a:solidFill>
          <a:srgbClr val="7A83D8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>
              <a:solidFill>
                <a:srgbClr val="002060"/>
              </a:solidFill>
            </a:rPr>
            <a:t>Мені сподобалось …</a:t>
          </a:r>
          <a:endParaRPr lang="ru-RU" sz="2800" kern="1200" dirty="0">
            <a:solidFill>
              <a:srgbClr val="002060"/>
            </a:solidFill>
          </a:endParaRPr>
        </a:p>
      </dsp:txBody>
      <dsp:txXfrm>
        <a:off x="1598577" y="3169919"/>
        <a:ext cx="5277634" cy="894080"/>
      </dsp:txXfrm>
    </dsp:sp>
    <dsp:sp modelId="{A299F644-8537-42E9-B641-9DBB410C6F89}">
      <dsp:nvSpPr>
        <dsp:cNvPr id="0" name=""/>
        <dsp:cNvSpPr/>
      </dsp:nvSpPr>
      <dsp:spPr>
        <a:xfrm>
          <a:off x="5813158" y="684783"/>
          <a:ext cx="581152" cy="58115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5813158" y="684783"/>
        <a:ext cx="581152" cy="581152"/>
      </dsp:txXfrm>
    </dsp:sp>
    <dsp:sp modelId="{9D091CDE-109A-4960-B595-1E4ADCC81F27}">
      <dsp:nvSpPr>
        <dsp:cNvPr id="0" name=""/>
        <dsp:cNvSpPr/>
      </dsp:nvSpPr>
      <dsp:spPr>
        <a:xfrm>
          <a:off x="6348681" y="1741423"/>
          <a:ext cx="581152" cy="58115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6348681" y="1741423"/>
        <a:ext cx="581152" cy="581152"/>
      </dsp:txXfrm>
    </dsp:sp>
    <dsp:sp modelId="{5BBB7969-DF94-4E1E-9CDB-D082D16ECA8B}">
      <dsp:nvSpPr>
        <dsp:cNvPr id="0" name=""/>
        <dsp:cNvSpPr/>
      </dsp:nvSpPr>
      <dsp:spPr>
        <a:xfrm>
          <a:off x="6876212" y="2798064"/>
          <a:ext cx="581152" cy="58115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6876212" y="2798064"/>
        <a:ext cx="581152" cy="581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DCBE-7ED1-4F80-85DF-54F04FCAA732}" type="datetimeFigureOut">
              <a:rPr lang="ru-RU" smtClean="0"/>
              <a:pPr/>
              <a:t>05.10.2023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D0638-7BD5-4E1B-AA88-B75BA6A6647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53217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DCBE-7ED1-4F80-85DF-54F04FCAA732}" type="datetimeFigureOut">
              <a:rPr lang="ru-RU" smtClean="0"/>
              <a:pPr/>
              <a:t>05.10.2023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D0638-7BD5-4E1B-AA88-B75BA6A6647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55689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DCBE-7ED1-4F80-85DF-54F04FCAA732}" type="datetimeFigureOut">
              <a:rPr lang="ru-RU" smtClean="0"/>
              <a:pPr/>
              <a:t>05.10.2023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D0638-7BD5-4E1B-AA88-B75BA6A6647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3185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DCBE-7ED1-4F80-85DF-54F04FCAA732}" type="datetimeFigureOut">
              <a:rPr lang="ru-RU" smtClean="0"/>
              <a:pPr/>
              <a:t>05.10.2023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D0638-7BD5-4E1B-AA88-B75BA6A6647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79431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DCBE-7ED1-4F80-85DF-54F04FCAA732}" type="datetimeFigureOut">
              <a:rPr lang="ru-RU" smtClean="0"/>
              <a:pPr/>
              <a:t>05.10.2023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D0638-7BD5-4E1B-AA88-B75BA6A6647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223380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DCBE-7ED1-4F80-85DF-54F04FCAA732}" type="datetimeFigureOut">
              <a:rPr lang="ru-RU" smtClean="0"/>
              <a:pPr/>
              <a:t>05.10.2023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D0638-7BD5-4E1B-AA88-B75BA6A6647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31063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DCBE-7ED1-4F80-85DF-54F04FCAA732}" type="datetimeFigureOut">
              <a:rPr lang="ru-RU" smtClean="0"/>
              <a:pPr/>
              <a:t>05.10.2023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D0638-7BD5-4E1B-AA88-B75BA6A6647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296032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DCBE-7ED1-4F80-85DF-54F04FCAA732}" type="datetimeFigureOut">
              <a:rPr lang="ru-RU" smtClean="0"/>
              <a:pPr/>
              <a:t>05.10.2023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D0638-7BD5-4E1B-AA88-B75BA6A6647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4986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DCBE-7ED1-4F80-85DF-54F04FCAA732}" type="datetimeFigureOut">
              <a:rPr lang="ru-RU" smtClean="0"/>
              <a:pPr/>
              <a:t>05.10.2023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D0638-7BD5-4E1B-AA88-B75BA6A6647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7849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DCBE-7ED1-4F80-85DF-54F04FCAA732}" type="datetimeFigureOut">
              <a:rPr lang="ru-RU" smtClean="0"/>
              <a:pPr/>
              <a:t>05.10.2023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D0638-7BD5-4E1B-AA88-B75BA6A6647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41737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DCBE-7ED1-4F80-85DF-54F04FCAA732}" type="datetimeFigureOut">
              <a:rPr lang="ru-RU" smtClean="0"/>
              <a:pPr/>
              <a:t>05.10.2023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D0638-7BD5-4E1B-AA88-B75BA6A6647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22409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DCBE-7ED1-4F80-85DF-54F04FCAA732}" type="datetimeFigureOut">
              <a:rPr lang="ru-RU" smtClean="0"/>
              <a:pPr/>
              <a:t>05.10.2023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D0638-7BD5-4E1B-AA88-B75BA6A6647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04410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DCBE-7ED1-4F80-85DF-54F04FCAA732}" type="datetimeFigureOut">
              <a:rPr lang="ru-RU" smtClean="0"/>
              <a:pPr/>
              <a:t>05.10.2023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D0638-7BD5-4E1B-AA88-B75BA6A6647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16763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DCBE-7ED1-4F80-85DF-54F04FCAA732}" type="datetimeFigureOut">
              <a:rPr lang="ru-RU" smtClean="0"/>
              <a:pPr/>
              <a:t>05.10.2023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D0638-7BD5-4E1B-AA88-B75BA6A6647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91353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DCBE-7ED1-4F80-85DF-54F04FCAA732}" type="datetimeFigureOut">
              <a:rPr lang="ru-RU" smtClean="0"/>
              <a:pPr/>
              <a:t>05.10.2023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D0638-7BD5-4E1B-AA88-B75BA6A6647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49191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DDCBE-7ED1-4F80-85DF-54F04FCAA732}" type="datetimeFigureOut">
              <a:rPr lang="ru-RU" smtClean="0"/>
              <a:pPr/>
              <a:t>05.10.2023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D0638-7BD5-4E1B-AA88-B75BA6A6647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21746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DDCBE-7ED1-4F80-85DF-54F04FCAA732}" type="datetimeFigureOut">
              <a:rPr lang="ru-RU" smtClean="0"/>
              <a:pPr/>
              <a:t>05.10.2023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83D0638-7BD5-4E1B-AA88-B75BA6A6647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2443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7" r:id="rId1"/>
    <p:sldLayoutId id="2147484138" r:id="rId2"/>
    <p:sldLayoutId id="2147484139" r:id="rId3"/>
    <p:sldLayoutId id="2147484140" r:id="rId4"/>
    <p:sldLayoutId id="2147484141" r:id="rId5"/>
    <p:sldLayoutId id="2147484142" r:id="rId6"/>
    <p:sldLayoutId id="2147484143" r:id="rId7"/>
    <p:sldLayoutId id="2147484144" r:id="rId8"/>
    <p:sldLayoutId id="2147484145" r:id="rId9"/>
    <p:sldLayoutId id="2147484146" r:id="rId10"/>
    <p:sldLayoutId id="2147484147" r:id="rId11"/>
    <p:sldLayoutId id="2147484148" r:id="rId12"/>
    <p:sldLayoutId id="2147484149" r:id="rId13"/>
    <p:sldLayoutId id="2147484150" r:id="rId14"/>
    <p:sldLayoutId id="2147484151" r:id="rId15"/>
    <p:sldLayoutId id="214748415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pidruchnyk.com.ua/501-geografya-glberg-palamarchuk-6-klas-2014.html" TargetMode="External"/><Relationship Id="rId3" Type="http://schemas.openxmlformats.org/officeDocument/2006/relationships/hyperlink" Target="https://pidruchnyk.com.ua/2628-geografiia-6-klas-topuzov.html" TargetMode="External"/><Relationship Id="rId7" Type="http://schemas.openxmlformats.org/officeDocument/2006/relationships/hyperlink" Target="https://pidruchnyk.com.ua/500-geografya-pestushko-uvarova-6-klas-2014.html" TargetMode="External"/><Relationship Id="rId2" Type="http://schemas.openxmlformats.org/officeDocument/2006/relationships/hyperlink" Target="https://pidruchnyk.com.ua/2629-geografiia-6-klas-kobernik-2023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hkola.in.ua/2295-heohrafiia-6-klas-boiko-2020.html" TargetMode="External"/><Relationship Id="rId5" Type="http://schemas.openxmlformats.org/officeDocument/2006/relationships/hyperlink" Target="https://pidruchnyk.com.ua/2627-geografiia-6-klas-zapototskyi.html" TargetMode="External"/><Relationship Id="rId4" Type="http://schemas.openxmlformats.org/officeDocument/2006/relationships/hyperlink" Target="https://pidruchnyk.com.ua/2630-geografiia-6-klas-gilberg-2023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45910" y="982131"/>
            <a:ext cx="10350688" cy="4490621"/>
          </a:xfrm>
        </p:spPr>
        <p:txBody>
          <a:bodyPr>
            <a:normAutofit fontScale="90000"/>
          </a:bodyPr>
          <a:lstStyle/>
          <a:p>
            <a:pPr algn="ctr"/>
            <a:r>
              <a:rPr lang="uk-UA" sz="5400" b="1" dirty="0" smtClean="0">
                <a:solidFill>
                  <a:schemeClr val="tx1"/>
                </a:solidFill>
              </a:rPr>
              <a:t>ГЕОГРАФІЯ</a:t>
            </a:r>
            <a:r>
              <a:rPr lang="uk-UA" sz="5400" dirty="0" smtClean="0">
                <a:solidFill>
                  <a:schemeClr val="tx1"/>
                </a:solidFill>
              </a:rPr>
              <a:t/>
            </a:r>
            <a:br>
              <a:rPr lang="uk-UA" sz="5400" dirty="0" smtClean="0">
                <a:solidFill>
                  <a:schemeClr val="tx1"/>
                </a:solidFill>
              </a:rPr>
            </a:br>
            <a:r>
              <a:rPr lang="uk-UA" sz="5400" b="1" dirty="0">
                <a:solidFill>
                  <a:schemeClr val="tx1"/>
                </a:solidFill>
              </a:rPr>
              <a:t>Особливості зображення земної поверхні на аерофотознімку, космічному знімку, плані місцевості, топографічному </a:t>
            </a:r>
            <a:r>
              <a:rPr lang="uk-UA" sz="5400" b="1" dirty="0" smtClean="0">
                <a:solidFill>
                  <a:schemeClr val="tx1"/>
                </a:solidFill>
              </a:rPr>
              <a:t>плані.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295402" y="5472752"/>
            <a:ext cx="9601196" cy="621479"/>
          </a:xfrm>
        </p:spPr>
        <p:txBody>
          <a:bodyPr/>
          <a:lstStyle/>
          <a:p>
            <a:pPr marL="0" indent="0" algn="r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5753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917042" cy="2065361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Географічна карта </a:t>
            </a:r>
            <a:r>
              <a:rPr lang="uk-UA" b="1" dirty="0" smtClean="0">
                <a:solidFill>
                  <a:schemeClr val="tx1"/>
                </a:solidFill>
              </a:rPr>
              <a:t>– це дуже зменшене в масштабі зображення всієї планети або великої території, виконане умовними знаками на площині.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Фізична карта світ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549" y="2674960"/>
            <a:ext cx="6775024" cy="39009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94969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60351"/>
            <a:ext cx="8229600" cy="7207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uk-UA" b="1" dirty="0" smtClean="0">
                <a:solidFill>
                  <a:srgbClr val="C00000"/>
                </a:solidFill>
              </a:rPr>
              <a:t>сходинки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endParaRPr lang="uk-UA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uk-UA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063552" y="1397000"/>
          <a:ext cx="799288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6704403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6158" y="386558"/>
            <a:ext cx="9601196" cy="60100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Використані джерела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22847" y="987566"/>
            <a:ext cx="9550360" cy="6698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400" b="1" dirty="0"/>
              <a:t>Джерело інформації </a:t>
            </a:r>
            <a:r>
              <a:rPr lang="ru-RU" sz="1400" b="1" dirty="0"/>
              <a:t>та </a:t>
            </a:r>
            <a:r>
              <a:rPr lang="uk-UA" sz="1400" b="1" dirty="0"/>
              <a:t>ілюстрацій - підручники</a:t>
            </a:r>
            <a:r>
              <a:rPr lang="ru-RU" sz="1400" b="1" dirty="0"/>
              <a:t>:</a:t>
            </a:r>
            <a:endParaRPr lang="uk-UA" sz="14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40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uk-UA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Географія»: підручник для 6 класу закладів загальної середньої освіти / С.Кобернік, Р.Коваленко – Видавництво АБЕТКА, 2023. – 272с</a:t>
            </a: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pidruchnyk.com.ua/2629-geografiia-6-klas-kobernik-2023.html</a:t>
            </a: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«Географія»: підручник для 6 класу закладів загальної середньої освіти / </a:t>
            </a: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О.Топузов, В.Грома, І.Ільницький, Д.Полтавченко </a:t>
            </a:r>
            <a:r>
              <a:rPr lang="uk-UA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Видавництво </a:t>
            </a: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Освіта, </a:t>
            </a:r>
            <a:r>
              <a:rPr lang="uk-UA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2023. – </a:t>
            </a: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256с.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pidruchnyk.com.ua/2628-geografiia-6-klas-topuzov.html</a:t>
            </a: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«Географія»: підручник для 6 класу закладів загальної середньої освіти / Т.Гільберг, А.Довгань, В.Совенко – Видавництво Київ «Генеза», 2023. – 270с</a:t>
            </a: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pidruchnyk.com.ua/2630-geografiia-6-klas-gilberg-2023.html</a:t>
            </a: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«Географія»: підручник для 6 класу закладів загальної середньої освіти / </a:t>
            </a: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С.Запотоцький, М.Зінкевич, О.Романишин, Н.Титар, О.Горовий, І.Миколів –Тернопіль: Астон, </a:t>
            </a:r>
            <a:r>
              <a:rPr lang="uk-UA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2023. – </a:t>
            </a: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299с.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pidruchnyk.com.ua/2627-geografiia-6-klas-zapototskyi.html</a:t>
            </a: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Географія: підруч. для 6 кл. закладів загальної середньої освіти/В.Бойко, С.Міхелі. – Вид. 2-ге доопр. – Харків: СИЦИЯ, 2020. -256 с.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shkola.in.ua/2295-heohrafiia-6-klas-boiko-2020.html</a:t>
            </a: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Географія: підруч. для 6 кл. закладів загальної середньої </a:t>
            </a: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освіти/В.Пестушо</a:t>
            </a:r>
            <a:r>
              <a:rPr lang="uk-UA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Г.Уварова. </a:t>
            </a:r>
            <a:r>
              <a:rPr lang="uk-UA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Київ</a:t>
            </a:r>
            <a:r>
              <a:rPr lang="uk-UA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Генеза, 2014. </a:t>
            </a:r>
            <a:r>
              <a:rPr lang="uk-UA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-256 с</a:t>
            </a: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pidruchnyk.com.ua/500-geografya-pestushko-uvarova-6-klas-2014.html</a:t>
            </a: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Географія: підруч. для 6 кл. закладів загальної середньої </a:t>
            </a: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освіти/Т.Гільберг, Л.Паламарчук. –  Київ: Грамота, 2014. </a:t>
            </a:r>
            <a:r>
              <a:rPr lang="uk-UA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240 </a:t>
            </a:r>
            <a:r>
              <a:rPr lang="uk-UA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pidruchnyk.com.ua/501-geografya-glberg-palamarchuk-6-klas-2014.html</a:t>
            </a:r>
            <a:r>
              <a:rPr lang="uk-UA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uk-UA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uk-UA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554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189997" cy="1574042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Топографічний малюнок </a:t>
            </a:r>
            <a:r>
              <a:rPr lang="uk-UA" b="1" dirty="0" smtClean="0">
                <a:solidFill>
                  <a:schemeClr val="tx1"/>
                </a:solidFill>
              </a:rPr>
              <a:t>– </a:t>
            </a:r>
            <a:br>
              <a:rPr lang="uk-UA" b="1" dirty="0" smtClean="0">
                <a:solidFill>
                  <a:schemeClr val="tx1"/>
                </a:solidFill>
              </a:rPr>
            </a:br>
            <a:r>
              <a:rPr lang="uk-UA" b="1" dirty="0" smtClean="0">
                <a:solidFill>
                  <a:schemeClr val="tx1"/>
                </a:solidFill>
              </a:rPr>
              <a:t>це зменшене зображення земної поверхні, на якому видно лінію горизонту.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27649" t="24266" r="53545" b="44475"/>
          <a:stretch/>
        </p:blipFill>
        <p:spPr>
          <a:xfrm>
            <a:off x="2869976" y="2183642"/>
            <a:ext cx="4804710" cy="44901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9716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546746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Аерофотознімок </a:t>
            </a:r>
            <a:r>
              <a:rPr lang="uk-UA" b="1" dirty="0">
                <a:solidFill>
                  <a:schemeClr val="tx1"/>
                </a:solidFill>
              </a:rPr>
              <a:t>– </a:t>
            </a:r>
            <a:br>
              <a:rPr lang="uk-UA" b="1" dirty="0">
                <a:solidFill>
                  <a:schemeClr val="tx1"/>
                </a:solidFill>
              </a:rPr>
            </a:br>
            <a:r>
              <a:rPr lang="uk-UA" b="1" dirty="0">
                <a:solidFill>
                  <a:schemeClr val="tx1"/>
                </a:solidFill>
              </a:rPr>
              <a:t>це </a:t>
            </a:r>
            <a:r>
              <a:rPr lang="uk-UA" b="1" dirty="0" smtClean="0">
                <a:solidFill>
                  <a:schemeClr val="tx1"/>
                </a:solidFill>
              </a:rPr>
              <a:t>зображення </a:t>
            </a:r>
            <a:r>
              <a:rPr lang="uk-UA" b="1" dirty="0">
                <a:solidFill>
                  <a:schemeClr val="tx1"/>
                </a:solidFill>
              </a:rPr>
              <a:t>земної поверхні</a:t>
            </a:r>
            <a:r>
              <a:rPr lang="uk-UA" b="1" dirty="0" smtClean="0">
                <a:solidFill>
                  <a:schemeClr val="tx1"/>
                </a:solidFill>
              </a:rPr>
              <a:t>, отримане згори з літального апарату.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25634" t="29442" r="26679" b="32330"/>
          <a:stretch/>
        </p:blipFill>
        <p:spPr>
          <a:xfrm>
            <a:off x="163553" y="2402006"/>
            <a:ext cx="9624229" cy="43376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72711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58769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З 60-х років ХХ століття застосовують </a:t>
            </a:r>
            <a:r>
              <a:rPr lang="uk-UA" b="1" dirty="0" smtClean="0">
                <a:solidFill>
                  <a:srgbClr val="FF0000"/>
                </a:solidFill>
              </a:rPr>
              <a:t>космічну зйомку </a:t>
            </a:r>
            <a:r>
              <a:rPr lang="uk-UA" b="1" dirty="0" smtClean="0">
                <a:solidFill>
                  <a:schemeClr val="tx1"/>
                </a:solidFill>
              </a:rPr>
              <a:t>усієї планети, або великої її частини.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30448" t="28049" r="31828" b="25958"/>
          <a:stretch/>
        </p:blipFill>
        <p:spPr>
          <a:xfrm>
            <a:off x="1631966" y="2197290"/>
            <a:ext cx="6687404" cy="45839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96328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448" y="495562"/>
            <a:ext cx="8596668" cy="525014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3600" dirty="0" smtClean="0">
                <a:solidFill>
                  <a:schemeClr val="tx1"/>
                </a:solidFill>
              </a:rPr>
              <a:t>Користуватись аерофотознімком та космічним знімком не дуже зручно. Деякі зображені на них об’єкти є дрібними й непомітними. Через відсутність умовних знаків одні об’єкти можна переплутати з іншими. Крім того не видно рельєфу, тобто не зрозуміло, місцевість горбиста чи плоска.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3109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106305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План місцевості </a:t>
            </a:r>
            <a:r>
              <a:rPr lang="uk-UA" b="1" dirty="0" smtClean="0">
                <a:solidFill>
                  <a:schemeClr val="tx1"/>
                </a:solidFill>
              </a:rPr>
              <a:t>– </a:t>
            </a:r>
            <a:br>
              <a:rPr lang="uk-UA" b="1" dirty="0" smtClean="0">
                <a:solidFill>
                  <a:schemeClr val="tx1"/>
                </a:solidFill>
              </a:rPr>
            </a:br>
            <a:r>
              <a:rPr lang="uk-UA" b="1" dirty="0" smtClean="0">
                <a:solidFill>
                  <a:schemeClr val="tx1"/>
                </a:solidFill>
              </a:rPr>
              <a:t>це зменшене у масштабі й узагальнене зображення невеликої території за допомогою умовних знаків.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51828" t="34022" r="27910" b="30139"/>
          <a:stretch/>
        </p:blipFill>
        <p:spPr>
          <a:xfrm>
            <a:off x="2908032" y="2715904"/>
            <a:ext cx="4135272" cy="41124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04105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969827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Глобус</a:t>
            </a:r>
            <a:r>
              <a:rPr lang="uk-UA" b="1" dirty="0" smtClean="0">
                <a:solidFill>
                  <a:schemeClr val="tx1"/>
                </a:solidFill>
              </a:rPr>
              <a:t> – зменшена в масштабі куляста модель Землі, що дає лише загальну уяву про її зовнішній вигляд.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7723" t="28049" r="56680" b="4853"/>
          <a:stretch/>
        </p:blipFill>
        <p:spPr>
          <a:xfrm>
            <a:off x="3043452" y="2129050"/>
            <a:ext cx="4339988" cy="45992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58141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8"/>
            <a:ext cx="8596668" cy="2461147"/>
          </a:xfrm>
        </p:spPr>
        <p:txBody>
          <a:bodyPr>
            <a:noAutofit/>
          </a:bodyPr>
          <a:lstStyle/>
          <a:p>
            <a:pPr algn="just"/>
            <a:r>
              <a:rPr lang="uk-UA" sz="2400" b="1" dirty="0" smtClean="0">
                <a:solidFill>
                  <a:srgbClr val="FF0000"/>
                </a:solidFill>
              </a:rPr>
              <a:t>ПЕРЕВАГИ</a:t>
            </a:r>
            <a:r>
              <a:rPr lang="uk-UA" sz="2400" dirty="0" smtClean="0">
                <a:solidFill>
                  <a:schemeClr val="tx1"/>
                </a:solidFill>
              </a:rPr>
              <a:t/>
            </a:r>
            <a:br>
              <a:rPr lang="uk-UA" sz="2400" dirty="0" smtClean="0">
                <a:solidFill>
                  <a:schemeClr val="tx1"/>
                </a:solidFill>
              </a:rPr>
            </a:br>
            <a:r>
              <a:rPr lang="uk-UA" sz="2400" b="1" dirty="0" smtClean="0">
                <a:solidFill>
                  <a:schemeClr val="tx1"/>
                </a:solidFill>
              </a:rPr>
              <a:t>На глобусі добре видно, як розта­шовані материки і океани один що­до одного, та можна порівняти їхні розміри. На глобусі скрізь зберігається один і той самий масштаб, тому зем­ну поверхню на ньому зображують без значних спотворень. За допомогою глобуса можна точніше виміряти відстані, площі.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398292"/>
            <a:ext cx="8596668" cy="2970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dirty="0" smtClean="0">
                <a:solidFill>
                  <a:schemeClr val="tx1"/>
                </a:solidFill>
              </a:rPr>
              <a:t>                                     </a:t>
            </a:r>
            <a:r>
              <a:rPr lang="uk-UA" sz="2400" b="1" dirty="0" smtClean="0">
                <a:solidFill>
                  <a:srgbClr val="FF0000"/>
                </a:solidFill>
              </a:rPr>
              <a:t>НЕДОЛІКИ</a:t>
            </a:r>
            <a:endParaRPr lang="uk-UA" sz="24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sz="2400" b="1" dirty="0" smtClean="0">
                <a:solidFill>
                  <a:schemeClr val="tx1"/>
                </a:solidFill>
              </a:rPr>
              <a:t>Глобусом незручно користува­тися на місцевості, у поході, оскіль­ки він об'ємний (має незручні габа­рити). Глобуси виконують завжди у дрібному масштабі, що не дає змоги зобразити дрібні деталі. Не здатний точно відтворити форму Землі.</a:t>
            </a:r>
            <a:endParaRPr lang="uk-UA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9620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092657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Географічна карта</a:t>
            </a:r>
            <a:br>
              <a:rPr lang="uk-UA" b="1" dirty="0" smtClean="0">
                <a:solidFill>
                  <a:schemeClr val="tx1"/>
                </a:solidFill>
              </a:rPr>
            </a:br>
            <a:r>
              <a:rPr lang="uk-UA" b="1" dirty="0" smtClean="0">
                <a:solidFill>
                  <a:schemeClr val="tx1"/>
                </a:solidFill>
              </a:rPr>
              <a:t>перенести зображення з поверхні кулі (глобуса) на площину (карту) без розривів не можливо.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51157" t="47561" r="24776" b="29741"/>
          <a:stretch/>
        </p:blipFill>
        <p:spPr>
          <a:xfrm>
            <a:off x="1320700" y="2606722"/>
            <a:ext cx="7309936" cy="38759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86197745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845</TotalTime>
  <Words>375</Words>
  <Application>Microsoft Office PowerPoint</Application>
  <PresentationFormat>Произвольный</PresentationFormat>
  <Paragraphs>31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Грань</vt:lpstr>
      <vt:lpstr>ГЕОГРАФІЯ Особливості зображення земної поверхні на аерофотознімку, космічному знімку, плані місцевості, топографічному плані.</vt:lpstr>
      <vt:lpstr>Топографічний малюнок –  це зменшене зображення земної поверхні, на якому видно лінію горизонту. </vt:lpstr>
      <vt:lpstr>Аерофотознімок –  це зображення земної поверхні, отримане згори з літального апарату.</vt:lpstr>
      <vt:lpstr>З 60-х років ХХ століття застосовують космічну зйомку усієї планети, або великої її частини.</vt:lpstr>
      <vt:lpstr>Слайд 5</vt:lpstr>
      <vt:lpstr>План місцевості –  це зменшене у масштабі й узагальнене зображення невеликої території за допомогою умовних знаків.</vt:lpstr>
      <vt:lpstr>Глобус – зменшена в масштабі куляста модель Землі, що дає лише загальну уяву про її зовнішній вигляд.</vt:lpstr>
      <vt:lpstr>ПЕРЕВАГИ На глобусі добре видно, як розта­шовані материки і океани один що­до одного, та можна порівняти їхні розміри. На глобусі скрізь зберігається один і той самий масштаб, тому зем­ну поверхню на ньому зображують без значних спотворень. За допомогою глобуса можна точніше виміряти відстані, площі.</vt:lpstr>
      <vt:lpstr>Географічна карта перенести зображення з поверхні кулі (глобуса) на площину (карту) без розривів не можливо.</vt:lpstr>
      <vt:lpstr>Географічна карта – це дуже зменшене в масштабі зображення всієї планети або великої території, виконане умовними знаками на площині.</vt:lpstr>
      <vt:lpstr>сходинки</vt:lpstr>
      <vt:lpstr>Використані джерела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ллллллллл</dc:title>
  <dc:creator>School</dc:creator>
  <cp:lastModifiedBy>user</cp:lastModifiedBy>
  <cp:revision>126</cp:revision>
  <dcterms:created xsi:type="dcterms:W3CDTF">2023-06-17T15:12:15Z</dcterms:created>
  <dcterms:modified xsi:type="dcterms:W3CDTF">2023-10-05T10:42:17Z</dcterms:modified>
</cp:coreProperties>
</file>