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6" r:id="rId6"/>
    <p:sldId id="269" r:id="rId7"/>
    <p:sldId id="267" r:id="rId8"/>
    <p:sldId id="268" r:id="rId9"/>
    <p:sldId id="258" r:id="rId10"/>
    <p:sldId id="264" r:id="rId11"/>
    <p:sldId id="265" r:id="rId12"/>
    <p:sldId id="260" r:id="rId13"/>
    <p:sldId id="27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1" r:id="rId22"/>
    <p:sldId id="262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6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8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8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5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5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FC8C-70B5-41E4-8753-3DAC7A9240C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1875-6B46-407C-B4AC-F9DE52B3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2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719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224686" y="524435"/>
            <a:ext cx="11622173" cy="5336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Йони.</a:t>
            </a:r>
            <a:r>
              <a:rPr lang="en-US" sz="8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Йонний</a:t>
            </a:r>
            <a:r>
              <a:rPr lang="uk-UA" sz="8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зв’язок, його утворення</a:t>
            </a:r>
            <a:r>
              <a:rPr lang="en-US" sz="8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1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10834" y="3718059"/>
                <a:ext cx="6798142" cy="191555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uk-UA" sz="40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- 1е </a:t>
                </a:r>
                <a14:m>
                  <m:oMath xmlns:m="http://schemas.openxmlformats.org/officeDocument/2006/math">
                    <m:r>
                      <a:rPr lang="uk-UA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uk-UA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uk-UA" sz="4000" b="1" baseline="3000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b="1" baseline="3000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4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endPara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uk-UA" sz="40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uk-UA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+ 1е</a:t>
                </a:r>
                <a14:m>
                  <m:oMath xmlns:m="http://schemas.openxmlformats.org/officeDocument/2006/math">
                    <m:r>
                      <a:rPr lang="uk-UA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uk-UA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uk-UA" sz="4000" b="1" baseline="300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000" b="1" baseline="300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baseline="30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</a:t>
                </a:r>
                <a:r>
                  <a:rPr lang="en-US" sz="4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                                    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AlCl</a:t>
                </a:r>
                <a:r>
                  <a:rPr lang="en-US" sz="4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aseline="-25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ru-RU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Текст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10834" y="3718059"/>
                <a:ext cx="6798142" cy="1915553"/>
              </a:xfrm>
              <a:blipFill rotWithShape="0">
                <a:blip r:embed="rId3"/>
                <a:stretch>
                  <a:fillRect l="-3229" t="-5732" b="-39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86" y="3489459"/>
            <a:ext cx="3432345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3" y="-76504"/>
            <a:ext cx="12253494" cy="6934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утворення йонного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хлориду </a:t>
            </a:r>
          </a:p>
        </p:txBody>
      </p:sp>
      <p:pic>
        <p:nvPicPr>
          <p:cNvPr id="5" name="Picture 2" descr="Картинки по запросу йонний звяз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318"/>
            <a:ext cx="12192000" cy="4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йонний звя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утворення йонного зв’язку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9304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uk-UA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- 1е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uk-UA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uk-UA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uk-UA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uk-UA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+ 1е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uk-UA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70AD47">
                        <a:lumMod val="5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uk-UA" b="1" baseline="30000" dirty="0">
                    <a:solidFill>
                      <a:srgbClr val="70AD47">
                        <a:lumMod val="5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="1" baseline="30000" dirty="0">
                    <a:solidFill>
                      <a:srgbClr val="70AD47">
                        <a:lumMod val="50000"/>
                      </a:srgb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 smtClean="0"/>
              </a:p>
              <a:p>
                <a:pPr marL="0" lv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ru-RU" b="1" dirty="0" smtClean="0"/>
                  <a:t>              </a:t>
                </a:r>
                <a:r>
                  <a:rPr lang="uk-UA" b="1" dirty="0" smtClean="0"/>
                  <a:t>            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b="1" dirty="0"/>
                  <a:t>Na</a:t>
                </a:r>
                <a:r>
                  <a:rPr lang="ru-RU" b="1" dirty="0"/>
                  <a:t> · + </a:t>
                </a:r>
                <a:r>
                  <a:rPr lang="ru-RU" b="1" dirty="0" smtClean="0"/>
                  <a:t> </a:t>
                </a:r>
                <a:r>
                  <a:rPr lang="en-US" b="1" dirty="0" smtClean="0"/>
                  <a:t>Cl</a:t>
                </a:r>
                <a:r>
                  <a:rPr lang="ru-RU" b="1" dirty="0" smtClean="0"/>
                  <a:t>   </a:t>
                </a:r>
                <a:r>
                  <a:rPr lang="ru-RU" b="1" dirty="0"/>
                  <a:t>→ </a:t>
                </a:r>
                <a:r>
                  <a:rPr lang="en-US" b="1" dirty="0"/>
                  <a:t>Na</a:t>
                </a:r>
                <a:r>
                  <a:rPr lang="ru-RU" b="1" baseline="30000" dirty="0"/>
                  <a:t>+</a:t>
                </a:r>
                <a:r>
                  <a:rPr lang="ru-RU" b="1" dirty="0"/>
                  <a:t> </a:t>
                </a:r>
                <a:r>
                  <a:rPr lang="ru-RU" b="1" dirty="0" smtClean="0"/>
                  <a:t>[  </a:t>
                </a:r>
                <a:r>
                  <a:rPr lang="en-US" b="1" dirty="0" smtClean="0"/>
                  <a:t>Cl</a:t>
                </a:r>
                <a:r>
                  <a:rPr lang="uk-UA" b="1" dirty="0" smtClean="0"/>
                  <a:t> </a:t>
                </a:r>
                <a:r>
                  <a:rPr lang="ru-RU" b="1" dirty="0" smtClean="0"/>
                  <a:t> ]</a:t>
                </a:r>
                <a:r>
                  <a:rPr lang="ru-RU" b="1" baseline="30000" dirty="0" smtClean="0"/>
                  <a:t>-        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        </a:t>
                </a:r>
                <a:endParaRPr lang="ru-RU" sz="6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/>
                  <a:t>                  </a:t>
                </a:r>
                <a:endParaRPr lang="ru-RU" b="1" dirty="0" smtClean="0"/>
              </a:p>
              <a:p>
                <a:pPr marL="0" indent="0">
                  <a:buNone/>
                </a:pPr>
                <a:endParaRPr lang="ru-RU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6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6500" b="1" dirty="0" smtClean="0">
                    <a:solidFill>
                      <a:srgbClr val="70AD47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endParaRPr lang="ru-RU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9304"/>
              </a:xfrm>
              <a:blipFill rotWithShape="0">
                <a:blip r:embed="rId3"/>
                <a:stretch>
                  <a:fillRect l="-7176" t="-1175" b="-7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29200" y="1479176"/>
            <a:ext cx="6952128" cy="5271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«Від аналізу до синтезу» 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робота з опорною схемою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b="1" dirty="0" smtClean="0"/>
              <a:t>Be</a:t>
            </a:r>
            <a:r>
              <a:rPr lang="en-US" b="1" baseline="30000" dirty="0" smtClean="0"/>
              <a:t>0</a:t>
            </a:r>
            <a:r>
              <a:rPr lang="en-US" b="1" dirty="0" smtClean="0"/>
              <a:t> – 2e → Be</a:t>
            </a:r>
            <a:r>
              <a:rPr lang="en-US" b="1" baseline="30000" dirty="0" smtClean="0"/>
              <a:t>2+</a:t>
            </a:r>
          </a:p>
          <a:p>
            <a:pPr marL="0" indent="0">
              <a:buNone/>
            </a:pPr>
            <a:r>
              <a:rPr lang="en-US" b="1" dirty="0" smtClean="0"/>
              <a:t>F</a:t>
            </a:r>
            <a:r>
              <a:rPr lang="uk-UA" b="1" baseline="30000" dirty="0" smtClean="0"/>
              <a:t>0</a:t>
            </a:r>
            <a:r>
              <a:rPr lang="en-US" b="1" dirty="0" smtClean="0"/>
              <a:t> + 1e → F</a:t>
            </a:r>
            <a:r>
              <a:rPr lang="en-US" b="1" baseline="30000" dirty="0" smtClean="0"/>
              <a:t>1-</a:t>
            </a:r>
          </a:p>
          <a:p>
            <a:pPr marL="0" indent="0">
              <a:buNone/>
            </a:pPr>
            <a:r>
              <a:rPr lang="en-US" b="1" dirty="0" smtClean="0"/>
              <a:t>Be</a:t>
            </a:r>
            <a:r>
              <a:rPr lang="en-US" b="1" baseline="30000" dirty="0" smtClean="0"/>
              <a:t>0</a:t>
            </a:r>
            <a:r>
              <a:rPr lang="en-US" b="1" dirty="0" smtClean="0"/>
              <a:t> + F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0</a:t>
            </a:r>
            <a:r>
              <a:rPr lang="en-US" b="1" dirty="0" smtClean="0"/>
              <a:t> → Be</a:t>
            </a:r>
            <a:r>
              <a:rPr lang="en-US" b="1" baseline="30000" dirty="0" smtClean="0"/>
              <a:t>2+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1-</a:t>
            </a:r>
          </a:p>
          <a:p>
            <a:pPr marL="0" indent="0">
              <a:buNone/>
            </a:pPr>
            <a:r>
              <a:rPr lang="en-US" b="1" dirty="0" smtClean="0"/>
              <a:t>   ..            ↱ ↷   ..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uk-UA" b="1" dirty="0" smtClean="0">
                <a:solidFill>
                  <a:prstClr val="black"/>
                </a:solidFill>
              </a:rPr>
              <a:t>         </a:t>
            </a:r>
            <a:r>
              <a:rPr lang="en-US" b="1" dirty="0" smtClean="0">
                <a:solidFill>
                  <a:prstClr val="black"/>
                </a:solidFill>
              </a:rPr>
              <a:t>.. </a:t>
            </a:r>
            <a:r>
              <a:rPr lang="uk-UA" b="1" dirty="0" smtClean="0">
                <a:solidFill>
                  <a:prstClr val="black"/>
                </a:solidFill>
              </a:rPr>
              <a:t>                      </a:t>
            </a:r>
            <a:r>
              <a:rPr lang="en-US" b="1" dirty="0" smtClean="0">
                <a:solidFill>
                  <a:prstClr val="black"/>
                </a:solidFill>
              </a:rPr>
              <a:t>..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: F•  +  Be : + • F : →</a:t>
            </a:r>
            <a:r>
              <a:rPr lang="en-US" b="1" dirty="0" smtClean="0">
                <a:solidFill>
                  <a:prstClr val="black"/>
                </a:solidFill>
              </a:rPr>
              <a:t>[</a:t>
            </a:r>
            <a:r>
              <a:rPr lang="en-US" b="1" dirty="0">
                <a:solidFill>
                  <a:prstClr val="black"/>
                </a:solidFill>
              </a:rPr>
              <a:t>: F•</a:t>
            </a:r>
            <a:r>
              <a:rPr lang="en-US" b="1" dirty="0" smtClean="0">
                <a:solidFill>
                  <a:prstClr val="black"/>
                </a:solidFill>
              </a:rPr>
              <a:t>]</a:t>
            </a:r>
            <a:r>
              <a:rPr lang="en-US" b="1" baseline="30000" dirty="0" smtClean="0">
                <a:solidFill>
                  <a:prstClr val="black"/>
                </a:solidFill>
              </a:rPr>
              <a:t>-</a:t>
            </a:r>
            <a:r>
              <a:rPr lang="uk-UA" b="1" dirty="0" smtClean="0"/>
              <a:t> +</a:t>
            </a:r>
            <a:r>
              <a:rPr lang="en-US" b="1" dirty="0" smtClean="0"/>
              <a:t>Be</a:t>
            </a:r>
            <a:r>
              <a:rPr lang="en-US" b="1" baseline="30000" dirty="0" smtClean="0"/>
              <a:t>2+ </a:t>
            </a:r>
            <a:r>
              <a:rPr lang="uk-UA" b="1" dirty="0" smtClean="0"/>
              <a:t>+</a:t>
            </a:r>
            <a:r>
              <a:rPr lang="en-US" b="1" dirty="0" smtClean="0">
                <a:solidFill>
                  <a:prstClr val="black"/>
                </a:solidFill>
              </a:rPr>
              <a:t>[: </a:t>
            </a:r>
            <a:r>
              <a:rPr lang="en-US" b="1" dirty="0">
                <a:solidFill>
                  <a:prstClr val="black"/>
                </a:solidFill>
              </a:rPr>
              <a:t>F•]</a:t>
            </a:r>
            <a:r>
              <a:rPr lang="en-US" b="1" baseline="30000" dirty="0">
                <a:solidFill>
                  <a:prstClr val="black"/>
                </a:solidFill>
              </a:rPr>
              <a:t>-</a:t>
            </a:r>
            <a:r>
              <a:rPr lang="uk-UA" b="1" baseline="30000" dirty="0" smtClean="0"/>
              <a:t> </a:t>
            </a:r>
            <a:r>
              <a:rPr lang="en-US" b="1" dirty="0">
                <a:solidFill>
                  <a:prstClr val="black"/>
                </a:solidFill>
              </a:rPr>
              <a:t>→ Be</a:t>
            </a:r>
            <a:r>
              <a:rPr lang="en-US" b="1" baseline="30000" dirty="0">
                <a:solidFill>
                  <a:prstClr val="black"/>
                </a:solidFill>
              </a:rPr>
              <a:t>2+</a:t>
            </a:r>
            <a:r>
              <a:rPr lang="uk-UA" b="1" baseline="30000" dirty="0" smtClean="0"/>
              <a:t>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1-</a:t>
            </a:r>
          </a:p>
          <a:p>
            <a:pPr marL="0" lvl="0" indent="0">
              <a:buNone/>
            </a:pPr>
            <a:r>
              <a:rPr lang="en-US" b="1" dirty="0" smtClean="0"/>
              <a:t>   ..            ↲       ..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uk-UA" b="1" dirty="0" smtClean="0">
                <a:solidFill>
                  <a:prstClr val="black"/>
                </a:solidFill>
              </a:rPr>
              <a:t>          </a:t>
            </a:r>
            <a:r>
              <a:rPr lang="en-US" b="1" dirty="0" smtClean="0">
                <a:solidFill>
                  <a:prstClr val="black"/>
                </a:solidFill>
              </a:rPr>
              <a:t>.. </a:t>
            </a:r>
            <a:r>
              <a:rPr lang="uk-UA" b="1" dirty="0" smtClean="0">
                <a:solidFill>
                  <a:prstClr val="black"/>
                </a:solidFill>
              </a:rPr>
              <a:t>                      </a:t>
            </a:r>
            <a:r>
              <a:rPr lang="en-US" b="1" dirty="0" smtClean="0">
                <a:solidFill>
                  <a:prstClr val="black"/>
                </a:solidFill>
              </a:rPr>
              <a:t>..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Aбо</a:t>
            </a:r>
          </a:p>
          <a:p>
            <a:pPr marL="0" indent="0">
              <a:buNone/>
            </a:pPr>
            <a:r>
              <a:rPr lang="en-US" b="1" dirty="0" smtClean="0"/>
              <a:t> Be : + </a:t>
            </a:r>
            <a:r>
              <a:rPr lang="uk-UA" b="1" dirty="0" smtClean="0"/>
              <a:t> </a:t>
            </a:r>
            <a:r>
              <a:rPr lang="en-US" b="1" dirty="0" smtClean="0"/>
              <a:t>2 </a:t>
            </a:r>
            <a:r>
              <a:rPr lang="uk-UA" b="1" dirty="0" smtClean="0"/>
              <a:t>    </a:t>
            </a:r>
            <a:r>
              <a:rPr lang="en-US" b="1" dirty="0" smtClean="0"/>
              <a:t>F → Be</a:t>
            </a:r>
            <a:r>
              <a:rPr lang="en-US" b="1" baseline="30000" dirty="0" smtClean="0"/>
              <a:t>2+ </a:t>
            </a:r>
            <a:r>
              <a:rPr lang="en-US" b="1" dirty="0" smtClean="0"/>
              <a:t>+ 2 [</a:t>
            </a:r>
            <a:r>
              <a:rPr lang="uk-UA" b="1" dirty="0" smtClean="0"/>
              <a:t>  </a:t>
            </a:r>
            <a:r>
              <a:rPr lang="en-US" b="1" dirty="0" smtClean="0"/>
              <a:t>F</a:t>
            </a:r>
            <a:r>
              <a:rPr lang="uk-UA" b="1" dirty="0" smtClean="0"/>
              <a:t> </a:t>
            </a:r>
            <a:r>
              <a:rPr lang="en-US" b="1" dirty="0" smtClean="0"/>
              <a:t>]</a:t>
            </a:r>
            <a:r>
              <a:rPr lang="en-US" b="1" baseline="30000" dirty="0" smtClean="0"/>
              <a:t>-</a:t>
            </a:r>
            <a:r>
              <a:rPr lang="en-US" b="1" dirty="0" smtClean="0"/>
              <a:t> → Be</a:t>
            </a:r>
            <a:r>
              <a:rPr lang="en-US" b="1" baseline="30000" dirty="0" smtClean="0"/>
              <a:t>2+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1-</a:t>
            </a:r>
            <a:endParaRPr lang="ru-RU" baseline="30000" dirty="0" smtClean="0"/>
          </a:p>
          <a:p>
            <a:pPr marL="0" indent="0">
              <a:buNone/>
            </a:pPr>
            <a:r>
              <a:rPr lang="uk-UA" b="1" dirty="0" smtClean="0"/>
              <a:t>                   </a:t>
            </a:r>
            <a:r>
              <a:rPr lang="en-US" b="1" dirty="0" smtClean="0"/>
              <a:t> </a:t>
            </a:r>
            <a:r>
              <a:rPr lang="uk-UA" b="1" dirty="0" smtClean="0"/>
              <a:t>                          </a:t>
            </a:r>
            <a:endParaRPr lang="en-US" b="1" dirty="0" smtClean="0"/>
          </a:p>
          <a:p>
            <a:pPr marL="0" indent="0">
              <a:buNone/>
            </a:pPr>
            <a:endParaRPr lang="uk-UA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584420" y="5672378"/>
            <a:ext cx="59967" cy="74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91733" y="5672378"/>
            <a:ext cx="59967" cy="74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36" y="6091774"/>
            <a:ext cx="62153" cy="76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07798" y="6064864"/>
            <a:ext cx="83937" cy="103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886" y="5956154"/>
            <a:ext cx="45719" cy="564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09177" y="5672378"/>
            <a:ext cx="61156" cy="755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8512505" y="5965299"/>
            <a:ext cx="70807" cy="874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587209" y="6073173"/>
            <a:ext cx="45719" cy="57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9177" y="6088875"/>
            <a:ext cx="56398" cy="70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35648" y="5870777"/>
            <a:ext cx="48772" cy="60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93" y="5895190"/>
            <a:ext cx="49353" cy="609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574641" y="5707561"/>
            <a:ext cx="45719" cy="571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8263755" y="5548808"/>
            <a:ext cx="766567" cy="567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736" y="3369469"/>
            <a:ext cx="566977" cy="7011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439" y="3369469"/>
            <a:ext cx="566977" cy="7011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6633" y="3896738"/>
            <a:ext cx="566977" cy="7011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625" y="3803057"/>
            <a:ext cx="566977" cy="7011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881" y="3373987"/>
            <a:ext cx="566977" cy="7011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8397" y="3797101"/>
            <a:ext cx="566977" cy="7011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2353" y="3398107"/>
            <a:ext cx="566977" cy="6897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609" y="3723511"/>
            <a:ext cx="566977" cy="70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755" y="3527225"/>
            <a:ext cx="566977" cy="7011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290" y="3688306"/>
            <a:ext cx="566977" cy="7011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527" y="3904776"/>
            <a:ext cx="550836" cy="7011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622" y="3550207"/>
            <a:ext cx="566977" cy="7011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375" y="3554225"/>
            <a:ext cx="566977" cy="7011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8641" y="3549310"/>
            <a:ext cx="566977" cy="7011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989" y="3737355"/>
            <a:ext cx="56697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6524" y="2450138"/>
            <a:ext cx="10027276" cy="4407861"/>
          </a:xfrm>
        </p:spPr>
        <p:txBody>
          <a:bodyPr>
            <a:normAutofit fontScale="85000"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різнойменно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електронегативністю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Найтиповіший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солях,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лужними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галогенами.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9" y="197085"/>
            <a:ext cx="219475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Тестові завдання: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62885"/>
            <a:ext cx="12192000" cy="599511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Вкажіть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формулу речовини з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О;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О;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назву частинки, що утворюється під час відриву електронів від атома: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аніон;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катіон;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збуджений атом;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радикал.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найменш електронегативний елемент: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Нітроген;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Оксиген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Неон;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Натрій.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Сполукою з яскраво вираженим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 є: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CCl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Сполуки, утворені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зв’язком, записані у ряду: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Тестові завдання:</a:t>
            </a: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21217"/>
            <a:ext cx="12192000" cy="613678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Вкажіть формулу речовини з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uk-UA" sz="1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О;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О;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назву частинки, що утворюється під час відриву електронів від атома: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аніон;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катіон;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збуджений атом;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радикал.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найменш електронегативний елемент: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Нітроген; 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Оксиген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Неон; 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Натрій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Сполукою з яскраво вираженим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 є: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CCl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Сполуки, утворені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зв’язком, записані у ряду: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uk-UA" sz="1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1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22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Хрестики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-нулики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Укажіть сполуки тільки з </a:t>
            </a:r>
            <a:r>
              <a:rPr lang="uk-UA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йонним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типом зв'язку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9" y="1690688"/>
            <a:ext cx="11065199" cy="54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93708"/>
            <a:ext cx="10958898" cy="1596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0" y="1690688"/>
            <a:ext cx="11065199" cy="52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9" y="1015843"/>
            <a:ext cx="9829800" cy="1429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708" y="0"/>
            <a:ext cx="4901609" cy="115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9" y="2302143"/>
            <a:ext cx="10895526" cy="43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-нулики»</a:t>
            </a:r>
            <a:r>
              <a:rPr lang="ru-RU" dirty="0"/>
              <a:t/>
            </a:r>
            <a:br>
              <a:rPr lang="ru-RU" dirty="0"/>
            </a:b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Укажіть сполуки тільки з ковалентним неполярним типом зв'язку</a:t>
            </a:r>
            <a:r>
              <a:rPr lang="uk-UA" sz="5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5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/>
            </a:r>
            <a:br>
              <a:rPr lang="en-US" sz="5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3043"/>
            <a:ext cx="10728518" cy="50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УРОКУ: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uk-UA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сформувати поняття про йони, </a:t>
            </a:r>
            <a:r>
              <a:rPr lang="uk-UA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йонний</a:t>
            </a:r>
            <a:r>
              <a:rPr lang="uk-UA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зв'язок,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ознайомити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утворення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іонного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його властивості; 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uk-UA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сформувати навички відрізняти сполуки з ковалентним та </a:t>
            </a:r>
            <a:r>
              <a:rPr lang="uk-UA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йонним</a:t>
            </a:r>
            <a:r>
              <a:rPr lang="uk-UA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зв’язком; 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0000"/>
              </a:lnSpc>
              <a:buClr>
                <a:srgbClr val="FF006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</a:t>
            </a: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складання електронних формул;</a:t>
            </a:r>
          </a:p>
          <a:p>
            <a:pPr lvl="0" defTabSz="457200">
              <a:lnSpc>
                <a:spcPct val="100000"/>
              </a:lnSpc>
              <a:buClr>
                <a:srgbClr val="FF006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 залежність характеру хімічних зв'язків від </a:t>
            </a:r>
            <a:r>
              <a:rPr lang="uk-UA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електронегативності</a:t>
            </a: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елементів;</a:t>
            </a:r>
          </a:p>
          <a:p>
            <a:pPr lvl="0" defTabSz="457200">
              <a:lnSpc>
                <a:spcPct val="100000"/>
              </a:lnSpc>
              <a:buClr>
                <a:srgbClr val="FF006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в учнів творче мислення.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«ТРЕТІЙ ЗАЙВИЙ»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1584100"/>
            <a:ext cx="12192000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ХІМІЧНОГО ЗВ’ЯЗКУ В СПОЛУКАХ: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endParaRPr lang="uk-UA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HNO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Al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endParaRPr lang="uk-UA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CaO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KCl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Mg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9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ХІМІЧНОГО ЗВ’ЯЗКУ В СПОЛУКАХ: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4970971"/>
              </p:ext>
            </p:extLst>
          </p:nvPr>
        </p:nvGraphicFramePr>
        <p:xfrm>
          <a:off x="0" y="1825625"/>
          <a:ext cx="12192000" cy="591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599"/>
                <a:gridCol w="2993431"/>
                <a:gridCol w="3040205"/>
                <a:gridCol w="3107765"/>
              </a:tblGrid>
              <a:tr h="12524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Ковалентний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неполярний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Ковалентний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полярний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Йонний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Металічний</a:t>
                      </a:r>
                      <a:r>
                        <a:rPr lang="uk-UA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800" b="1" baseline="-25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uk-UA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sz="4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4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4800" b="1" baseline="-25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800" b="1" baseline="-25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7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4800" b="1" baseline="-25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kumimoji="0" lang="en-US" sz="4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sz="4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4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4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4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sz="4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9552"/>
            <a:ext cx="12314987" cy="7017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005"/>
            <a:ext cx="10515600" cy="229243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245475"/>
            <a:ext cx="9954296" cy="2931487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    , </a:t>
            </a: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 на запитання.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2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28799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410878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3412"/>
            <a:ext cx="10515600" cy="1058676"/>
          </a:xfrm>
        </p:spPr>
        <p:txBody>
          <a:bodyPr>
            <a:normAutofit fontScale="90000"/>
          </a:bodyPr>
          <a:lstStyle/>
          <a:p>
            <a:pPr marL="228600" algn="ctr">
              <a:lnSpc>
                <a:spcPct val="107000"/>
              </a:lnSpc>
              <a:spcAft>
                <a:spcPts val="600"/>
              </a:spcAft>
            </a:pPr>
            <a:r>
              <a:rPr lang="en-US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Актуалізація опорних знань</a:t>
            </a:r>
            <a:r>
              <a:rPr lang="ru-RU" sz="3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7148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r>
              <a:rPr lang="uk-UA" sz="4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«Мозковий штурм»</a:t>
            </a:r>
            <a:endParaRPr lang="ru-RU" sz="41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таке хімічний зв'язок?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 хімічний зв'язок називається ковалентним?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види ковалентного зв’язку вам відомі?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Пригадайте, що таке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змінюється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періоді із зростання зарядів ядер атомів?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змінюється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атомів елементів головної підгрупи із зростанням зарядів ядер атомів?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258" y="1643064"/>
            <a:ext cx="3395766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ЧАСТИНКИ НАЗИВАЮТЬ ЙОНАМИ?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9588" y="1825625"/>
            <a:ext cx="4787154" cy="4351338"/>
          </a:xfrm>
        </p:spPr>
        <p:txBody>
          <a:bodyPr/>
          <a:lstStyle/>
          <a:p>
            <a:pPr marL="0" lvl="0" indent="0">
              <a:buNone/>
            </a:pPr>
            <a:endParaRPr lang="uk-UA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6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6000" b="1" baseline="300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>
              <a:buNone/>
            </a:pPr>
            <a:r>
              <a:rPr lang="uk-UA" sz="6000" b="1" baseline="300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6000" b="1" baseline="-250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uk-UA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6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6000" b="1" baseline="300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uk-UA" sz="6000" b="1" baseline="300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знак питан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825625"/>
            <a:ext cx="4471987" cy="47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uk-UA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 схеми будови атомів Літію та </a:t>
            </a:r>
            <a:r>
              <a:rPr lang="uk-UA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Флуору</a:t>
            </a:r>
            <a:r>
              <a:rPr lang="uk-UA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ЙОНУ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12192000" cy="409192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838" y="5782614"/>
            <a:ext cx="6153946" cy="12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94" y="-76504"/>
            <a:ext cx="12314987" cy="701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ЙОНУ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0536"/>
            <a:ext cx="12192000" cy="3718439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38" y="5445994"/>
            <a:ext cx="7358743" cy="14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93966"/>
            <a:ext cx="10515600" cy="546397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 ЙОННОГО ЗВ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ЯЗКУ.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424" y="1825625"/>
            <a:ext cx="803237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uk-UA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проблемного питання:</a:t>
            </a:r>
            <a:endParaRPr lang="en-US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можуть між собою сполучатися металічні та неметалічні атоми? І яким чином це відбувається?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Фарадей Майкл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(1791-1867).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Англійський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науковець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Установив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електролізу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Увів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1834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р)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катіон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аніон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діелектричної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проникності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електромагнетизм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створив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учення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поле. Член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академій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наук і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товариств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25" name="Рисунок 6" descr="https://fc.vseosvita.ua/0020lc-db78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5" y="1573306"/>
            <a:ext cx="3173770" cy="46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416</Words>
  <Application>Microsoft Office PowerPoint</Application>
  <PresentationFormat>Широкоэкранный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Тема Office</vt:lpstr>
      <vt:lpstr>Презентация PowerPoint</vt:lpstr>
      <vt:lpstr>МЕТА УРОКУ:</vt:lpstr>
      <vt:lpstr> Актуалізація опорних знань </vt:lpstr>
      <vt:lpstr>ЯКІ ЧАСТИНКИ НАЗИВАЮТЬ ЙОНАМИ?</vt:lpstr>
      <vt:lpstr>Презентация PowerPoint</vt:lpstr>
      <vt:lpstr>ЗАВДАННЯ :</vt:lpstr>
      <vt:lpstr>УТВОРЕННЯ ЙОНУ  F- </vt:lpstr>
      <vt:lpstr>УТВОРЕННЯ ЙОНУ Li+</vt:lpstr>
      <vt:lpstr>УТВОРЕННЯ ЙОННОГО ЗВ’ЯЗКУ. </vt:lpstr>
      <vt:lpstr>Механізм утворення йонного зв'язку в молекулі натрій хлориду </vt:lpstr>
      <vt:lpstr>Презентация PowerPoint</vt:lpstr>
      <vt:lpstr>Механізм утворення йонного зв’язку</vt:lpstr>
      <vt:lpstr>ВИСНОВКИ:</vt:lpstr>
      <vt:lpstr>Тестові завдання: </vt:lpstr>
      <vt:lpstr>Тестові завдання: </vt:lpstr>
      <vt:lpstr> «Хрестики-нулики» Укажіть сполуки тільки з йонним типом зв'язку </vt:lpstr>
      <vt:lpstr>Презентация PowerPoint</vt:lpstr>
      <vt:lpstr>Презентация PowerPoint</vt:lpstr>
      <vt:lpstr> «Хрестики-нулики» Укажіть сполуки тільки з ковалентним неполярним типом зв'язку: </vt:lpstr>
      <vt:lpstr>«ТРЕТІЙ ЗАЙВИЙ»</vt:lpstr>
      <vt:lpstr> ВИЗНАЧИТИ ТИП ХІМІЧНОГО ЗВ’ЯЗКУ В СПОЛУКАХ:</vt:lpstr>
      <vt:lpstr>ТИП ХІМІЧНОГО ЗВ’ЯЗКУ В СПОЛУКАХ:</vt:lpstr>
      <vt:lpstr> ДОМАШНЄ ЗАВДАННЯ:</vt:lpstr>
      <vt:lpstr>РЕФЛЕКСІЯ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30</cp:revision>
  <dcterms:created xsi:type="dcterms:W3CDTF">2019-11-11T15:05:57Z</dcterms:created>
  <dcterms:modified xsi:type="dcterms:W3CDTF">2023-10-04T13:23:25Z</dcterms:modified>
</cp:coreProperties>
</file>