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</p:sldMasterIdLst>
  <p:notesMasterIdLst>
    <p:notesMasterId r:id="rId26"/>
  </p:notesMasterIdLst>
  <p:sldIdLst>
    <p:sldId id="261" r:id="rId4"/>
    <p:sldId id="292" r:id="rId5"/>
    <p:sldId id="274" r:id="rId6"/>
    <p:sldId id="293" r:id="rId7"/>
    <p:sldId id="281" r:id="rId8"/>
    <p:sldId id="279" r:id="rId9"/>
    <p:sldId id="280" r:id="rId10"/>
    <p:sldId id="275" r:id="rId11"/>
    <p:sldId id="298" r:id="rId12"/>
    <p:sldId id="278" r:id="rId13"/>
    <p:sldId id="289" r:id="rId14"/>
    <p:sldId id="282" r:id="rId15"/>
    <p:sldId id="283" r:id="rId16"/>
    <p:sldId id="294" r:id="rId17"/>
    <p:sldId id="284" r:id="rId18"/>
    <p:sldId id="285" r:id="rId19"/>
    <p:sldId id="286" r:id="rId20"/>
    <p:sldId id="296" r:id="rId21"/>
    <p:sldId id="290" r:id="rId22"/>
    <p:sldId id="295" r:id="rId23"/>
    <p:sldId id="291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7"/>
    <a:srgbClr val="4F81BD"/>
    <a:srgbClr val="5400A8"/>
    <a:srgbClr val="00FFFF"/>
    <a:srgbClr val="0A0436"/>
    <a:srgbClr val="FF66CC"/>
    <a:srgbClr val="2C195B"/>
    <a:srgbClr val="11EFA5"/>
    <a:srgbClr val="DBE6FD"/>
    <a:srgbClr val="01C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50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E3482-C6EB-4FCF-9C19-CC6E2B0501B5}" type="datetimeFigureOut">
              <a:rPr lang="uk-UA" smtClean="0"/>
              <a:pPr/>
              <a:t>04.10.2023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34BD3-636A-4124-A80B-52050C4934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9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920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2958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3160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0640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3945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87202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3130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972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03916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25373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80555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26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1024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14F7C1B3-A79E-49F8-8593-33B0BC68F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CE63-0C53-4978-8A5D-7FE60788A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46EF-C598-41A9-B3D3-59D14D5E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D3B4-145B-4BE4-BC97-F5AE0848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C710-24A5-4381-A066-4A7F4E9E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A75B-E2E4-4D30-83DA-0E905DF38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F1676-70CB-49A0-9211-17BEBA532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CB04-881C-444F-87E1-5585931CE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D2ED-354A-4BB8-B660-7EF67D28C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26A18-2059-4A0A-9AA2-A6582FB0E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F9D86-874A-4C14-9C79-F6EC5C51B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5F7E-E9A3-4C67-8AAB-7DD1913CE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3F17-BB8E-49EF-B926-C1F881C70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F7D9-BC8F-4908-819C-EB623F1FA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670F-7123-4B44-9526-EF51CBE88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8EFD93-474C-42CA-9881-7AC88480D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42908" y="2071678"/>
            <a:ext cx="671514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dirty="0" smtClean="0">
                <a:ln w="0"/>
                <a:solidFill>
                  <a:srgbClr val="0A0436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0A0436"/>
                </a:soli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гомологічний</a:t>
            </a:r>
            <a:r>
              <a:rPr lang="ru-RU" sz="4800" b="1" cap="all" dirty="0" smtClean="0">
                <a:ln w="0"/>
                <a:solidFill>
                  <a:srgbClr val="0A0436"/>
                </a:soli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 ряд</a:t>
            </a:r>
            <a:br>
              <a:rPr lang="ru-RU" sz="4800" b="1" cap="all" dirty="0" smtClean="0">
                <a:ln w="0"/>
                <a:solidFill>
                  <a:srgbClr val="0A0436"/>
                </a:soli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</a:br>
            <a:r>
              <a:rPr lang="ru-RU" sz="4800" b="1" cap="all" dirty="0" err="1" smtClean="0">
                <a:ln w="0"/>
                <a:solidFill>
                  <a:srgbClr val="0A0436"/>
                </a:solidFill>
                <a:effectLst>
                  <a:reflection blurRad="12700" stA="50000" endPos="50000" dist="5000" dir="5400000" sy="-100000" rotWithShape="0"/>
                </a:effectLst>
                <a:ea typeface="+mn-ea"/>
                <a:cs typeface="+mn-cs"/>
              </a:rPr>
              <a:t>алканів</a:t>
            </a:r>
            <a:endParaRPr lang="uk-UA" sz="2800" b="1" cap="all" dirty="0">
              <a:ln w="0"/>
              <a:solidFill>
                <a:srgbClr val="0A043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004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НАСИЧЕНІ ВУГЛЕНВОДНІ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 У структурній формулі вуглеводню знаходимо </a:t>
            </a:r>
            <a:r>
              <a:rPr lang="uk-UA" sz="3600" i="1" dirty="0" smtClean="0">
                <a:solidFill>
                  <a:schemeClr val="bg1"/>
                </a:solidFill>
              </a:rPr>
              <a:t>головний ланцюг</a:t>
            </a:r>
            <a:r>
              <a:rPr lang="uk-UA" sz="3600" dirty="0" smtClean="0">
                <a:solidFill>
                  <a:schemeClr val="bg1"/>
                </a:solidFill>
              </a:rPr>
              <a:t>. </a:t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rgbClr val="00FFFF"/>
                </a:solidFill>
              </a:rPr>
              <a:t>Головний ланцюг  </a:t>
            </a:r>
            <a:r>
              <a:rPr lang="uk-UA" sz="3600" dirty="0" smtClean="0">
                <a:solidFill>
                  <a:schemeClr val="bg1"/>
                </a:solidFill>
              </a:rPr>
              <a:t>̶   це найдовша безперервна послідовність атомів Карбону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14351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 Частинки, що не ввійшли до головного ланцюга,  ̶  </a:t>
            </a:r>
            <a:r>
              <a:rPr lang="uk-UA" sz="3600" dirty="0" smtClean="0">
                <a:solidFill>
                  <a:srgbClr val="FF66CC"/>
                </a:solidFill>
              </a:rPr>
              <a:t>замісники</a:t>
            </a:r>
            <a:r>
              <a:rPr lang="uk-UA" sz="3600" dirty="0" smtClean="0">
                <a:solidFill>
                  <a:schemeClr val="bg1"/>
                </a:solidFill>
              </a:rPr>
              <a:t>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2643182"/>
            <a:ext cx="614366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/>
              <a:t>3  </a:t>
            </a:r>
            <a:r>
              <a:rPr lang="uk-UA" sz="4800" dirty="0" smtClean="0"/>
              <a:t> ̶ СН  ̶ СН</a:t>
            </a:r>
            <a:r>
              <a:rPr lang="uk-UA" sz="4800" baseline="-25000" dirty="0" smtClean="0"/>
              <a:t>2 </a:t>
            </a:r>
            <a:r>
              <a:rPr lang="uk-UA" sz="4800" dirty="0" smtClean="0"/>
              <a:t> ̶ СН</a:t>
            </a:r>
            <a:r>
              <a:rPr lang="uk-UA" sz="4800" baseline="-25000" dirty="0" smtClean="0"/>
              <a:t>3</a:t>
            </a:r>
            <a:endParaRPr lang="uk-UA" sz="4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357562"/>
            <a:ext cx="1500198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el-GR" sz="4800" dirty="0" smtClean="0"/>
              <a:t>Ι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СН</a:t>
            </a:r>
            <a:r>
              <a:rPr lang="uk-UA" sz="4800" baseline="-25000" dirty="0" smtClean="0"/>
              <a:t>3</a:t>
            </a:r>
            <a:endParaRPr lang="uk-UA" sz="4800" baseline="-25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78579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Головний ланцюг  </a:t>
            </a:r>
            <a:r>
              <a:rPr lang="uk-UA" sz="3600" dirty="0" smtClean="0">
                <a:solidFill>
                  <a:srgbClr val="FFFF00"/>
                </a:solidFill>
              </a:rPr>
              <a:t>нумерується </a:t>
            </a:r>
            <a:r>
              <a:rPr lang="uk-UA" sz="3600" dirty="0" smtClean="0">
                <a:solidFill>
                  <a:schemeClr val="bg1"/>
                </a:solidFill>
              </a:rPr>
              <a:t>з того кінця, який ближче й де більше замісників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4357694"/>
            <a:ext cx="1500198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el-GR" sz="4800" dirty="0" smtClean="0"/>
              <a:t>Ι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СН</a:t>
            </a:r>
            <a:r>
              <a:rPr lang="uk-UA" sz="4800" baseline="-25000" dirty="0" smtClean="0"/>
              <a:t>3</a:t>
            </a:r>
            <a:endParaRPr lang="uk-UA" sz="4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3643314"/>
            <a:ext cx="5929354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/>
              <a:t>3 </a:t>
            </a:r>
            <a:r>
              <a:rPr lang="uk-UA" sz="4800" dirty="0" smtClean="0"/>
              <a:t> ̶ СН  ̶ СН</a:t>
            </a:r>
            <a:r>
              <a:rPr lang="uk-UA" sz="4800" baseline="-25000" dirty="0" smtClean="0"/>
              <a:t>2 </a:t>
            </a:r>
            <a:r>
              <a:rPr lang="uk-UA" sz="4800" dirty="0" smtClean="0"/>
              <a:t> ̶ СН</a:t>
            </a:r>
            <a:r>
              <a:rPr lang="uk-UA" sz="4800" baseline="-25000" dirty="0" smtClean="0"/>
              <a:t>3</a:t>
            </a:r>
            <a:endParaRPr lang="uk-UA" sz="4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3143248"/>
            <a:ext cx="592935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1      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uk-UA" sz="3200" dirty="0" smtClean="0">
                <a:solidFill>
                  <a:srgbClr val="FF0000"/>
                </a:solidFill>
              </a:rPr>
              <a:t>   2    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   3       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uk-UA" sz="3200" dirty="0" smtClean="0">
                <a:solidFill>
                  <a:srgbClr val="FF0000"/>
                </a:solidFill>
              </a:rPr>
              <a:t>  4 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  В основу назв і </a:t>
            </a:r>
            <a:r>
              <a:rPr lang="uk-UA" sz="3600" dirty="0" smtClean="0">
                <a:solidFill>
                  <a:srgbClr val="00FFFF"/>
                </a:solidFill>
              </a:rPr>
              <a:t>головного ланцюга </a:t>
            </a:r>
            <a:r>
              <a:rPr lang="uk-UA" sz="3600" dirty="0" smtClean="0">
                <a:solidFill>
                  <a:schemeClr val="bg1"/>
                </a:solidFill>
              </a:rPr>
              <a:t>і </a:t>
            </a:r>
            <a:r>
              <a:rPr lang="uk-UA" sz="3600" dirty="0" smtClean="0">
                <a:solidFill>
                  <a:srgbClr val="FF66CC"/>
                </a:solidFill>
              </a:rPr>
              <a:t>замісників</a:t>
            </a:r>
            <a:r>
              <a:rPr lang="uk-UA" sz="3600" dirty="0" smtClean="0">
                <a:solidFill>
                  <a:schemeClr val="bg1"/>
                </a:solidFill>
              </a:rPr>
              <a:t> покладено </a:t>
            </a:r>
            <a:r>
              <a:rPr lang="uk-UA" sz="3600" dirty="0" smtClean="0">
                <a:solidFill>
                  <a:srgbClr val="FF0000"/>
                </a:solidFill>
              </a:rPr>
              <a:t>корінь</a:t>
            </a:r>
            <a:r>
              <a:rPr lang="uk-UA" sz="3600" dirty="0" smtClean="0">
                <a:solidFill>
                  <a:schemeClr val="bg1"/>
                </a:solidFill>
              </a:rPr>
              <a:t>, що вказує на </a:t>
            </a:r>
            <a:r>
              <a:rPr lang="uk-UA" sz="3600" dirty="0" smtClean="0">
                <a:solidFill>
                  <a:srgbClr val="FFFF00"/>
                </a:solidFill>
              </a:rPr>
              <a:t>кількість атомів Карбону </a:t>
            </a:r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в головному ланцюзі: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714620"/>
            <a:ext cx="250033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1 </a:t>
            </a:r>
            <a:r>
              <a:rPr lang="uk-UA" sz="4800" dirty="0" smtClean="0">
                <a:solidFill>
                  <a:prstClr val="black"/>
                </a:solidFill>
              </a:rPr>
              <a:t> ̶  </a:t>
            </a:r>
            <a:r>
              <a:rPr lang="uk-UA" sz="4800" dirty="0" err="1" smtClean="0">
                <a:solidFill>
                  <a:srgbClr val="FF0000"/>
                </a:solidFill>
              </a:rPr>
              <a:t>мет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714620"/>
            <a:ext cx="2786082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2</a:t>
            </a:r>
            <a:r>
              <a:rPr lang="uk-UA" sz="4800" baseline="-25000" dirty="0" smtClean="0">
                <a:solidFill>
                  <a:prstClr val="black"/>
                </a:solidFill>
              </a:rPr>
              <a:t> </a:t>
            </a:r>
            <a:r>
              <a:rPr lang="uk-UA" sz="4800" dirty="0" smtClean="0">
                <a:solidFill>
                  <a:prstClr val="black"/>
                </a:solidFill>
              </a:rPr>
              <a:t> ̶  </a:t>
            </a:r>
            <a:r>
              <a:rPr lang="uk-UA" sz="4800" dirty="0" err="1" smtClean="0">
                <a:solidFill>
                  <a:srgbClr val="FF0000"/>
                </a:solidFill>
              </a:rPr>
              <a:t>ет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2714620"/>
            <a:ext cx="2714644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3 </a:t>
            </a:r>
            <a:r>
              <a:rPr lang="uk-UA" sz="4800" dirty="0" smtClean="0">
                <a:solidFill>
                  <a:prstClr val="black"/>
                </a:solidFill>
              </a:rPr>
              <a:t> ̶ </a:t>
            </a:r>
            <a:r>
              <a:rPr lang="uk-UA" sz="4800" dirty="0" err="1" smtClean="0">
                <a:solidFill>
                  <a:srgbClr val="FF0000"/>
                </a:solidFill>
              </a:rPr>
              <a:t>проп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714752"/>
            <a:ext cx="250033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4 </a:t>
            </a:r>
            <a:r>
              <a:rPr lang="uk-UA" sz="4800" dirty="0" smtClean="0">
                <a:solidFill>
                  <a:prstClr val="black"/>
                </a:solidFill>
              </a:rPr>
              <a:t> ̶  </a:t>
            </a:r>
            <a:r>
              <a:rPr lang="uk-UA" sz="4800" dirty="0" smtClean="0">
                <a:solidFill>
                  <a:srgbClr val="FF0000"/>
                </a:solidFill>
              </a:rPr>
              <a:t>бут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3714752"/>
            <a:ext cx="2786082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5</a:t>
            </a:r>
            <a:r>
              <a:rPr lang="uk-UA" sz="4800" baseline="-25000" dirty="0" smtClean="0">
                <a:solidFill>
                  <a:prstClr val="black"/>
                </a:solidFill>
              </a:rPr>
              <a:t> </a:t>
            </a:r>
            <a:r>
              <a:rPr lang="uk-UA" sz="4800" dirty="0" smtClean="0">
                <a:solidFill>
                  <a:prstClr val="black"/>
                </a:solidFill>
              </a:rPr>
              <a:t> ̶ 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</a:rPr>
              <a:t>пент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3714752"/>
            <a:ext cx="2714644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6 </a:t>
            </a:r>
            <a:r>
              <a:rPr lang="uk-UA" sz="4800" dirty="0" smtClean="0">
                <a:solidFill>
                  <a:prstClr val="black"/>
                </a:solidFill>
              </a:rPr>
              <a:t> ̶ 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</a:rPr>
              <a:t>гекс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4714884"/>
            <a:ext cx="250033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7 </a:t>
            </a:r>
            <a:r>
              <a:rPr lang="uk-UA" sz="4800" dirty="0" smtClean="0">
                <a:solidFill>
                  <a:prstClr val="black"/>
                </a:solidFill>
              </a:rPr>
              <a:t> ̶ </a:t>
            </a:r>
            <a:r>
              <a:rPr lang="uk-UA" sz="4800" dirty="0" err="1" smtClean="0">
                <a:solidFill>
                  <a:srgbClr val="FF0000"/>
                </a:solidFill>
              </a:rPr>
              <a:t>гепт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1802" y="4714884"/>
            <a:ext cx="2786082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8 </a:t>
            </a:r>
            <a:r>
              <a:rPr lang="uk-UA" sz="4800" dirty="0" smtClean="0">
                <a:solidFill>
                  <a:prstClr val="black"/>
                </a:solidFill>
              </a:rPr>
              <a:t> ̶ 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err="1" smtClean="0">
                <a:solidFill>
                  <a:srgbClr val="FF0000"/>
                </a:solidFill>
              </a:rPr>
              <a:t>окт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4714884"/>
            <a:ext cx="2714644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9 </a:t>
            </a:r>
            <a:r>
              <a:rPr lang="uk-UA" sz="4800" dirty="0" smtClean="0">
                <a:solidFill>
                  <a:prstClr val="black"/>
                </a:solidFill>
              </a:rPr>
              <a:t> ̶ </a:t>
            </a:r>
            <a:r>
              <a:rPr lang="uk-UA" sz="4800" dirty="0" smtClean="0">
                <a:solidFill>
                  <a:srgbClr val="FF0000"/>
                </a:solidFill>
              </a:rPr>
              <a:t> нон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5643578"/>
            <a:ext cx="2714644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prstClr val="black"/>
                </a:solidFill>
              </a:rPr>
              <a:t>С</a:t>
            </a:r>
            <a:r>
              <a:rPr lang="uk-UA" sz="4800" b="1" baseline="-25000" dirty="0" smtClean="0">
                <a:solidFill>
                  <a:srgbClr val="FF0000"/>
                </a:solidFill>
              </a:rPr>
              <a:t>10 </a:t>
            </a:r>
            <a:r>
              <a:rPr lang="uk-UA" sz="4800" dirty="0" smtClean="0">
                <a:solidFill>
                  <a:prstClr val="black"/>
                </a:solidFill>
              </a:rPr>
              <a:t> ̶ </a:t>
            </a:r>
            <a:r>
              <a:rPr lang="uk-UA" sz="4800" dirty="0" smtClean="0">
                <a:solidFill>
                  <a:srgbClr val="FF0000"/>
                </a:solidFill>
              </a:rPr>
              <a:t> дек </a:t>
            </a:r>
            <a:endParaRPr lang="uk-UA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  У назві </a:t>
            </a:r>
            <a:r>
              <a:rPr lang="uk-UA" sz="3600" dirty="0" smtClean="0">
                <a:solidFill>
                  <a:srgbClr val="00FFFF"/>
                </a:solidFill>
              </a:rPr>
              <a:t>головного ланцюга </a:t>
            </a:r>
            <a:r>
              <a:rPr lang="uk-UA" sz="3600" dirty="0" smtClean="0">
                <a:solidFill>
                  <a:srgbClr val="FFFF00"/>
                </a:solidFill>
              </a:rPr>
              <a:t>алканів</a:t>
            </a:r>
            <a:r>
              <a:rPr lang="uk-UA" sz="3600" dirty="0" smtClean="0">
                <a:solidFill>
                  <a:schemeClr val="bg1"/>
                </a:solidFill>
              </a:rPr>
              <a:t> до </a:t>
            </a:r>
            <a:r>
              <a:rPr lang="uk-UA" sz="3600" dirty="0" smtClean="0">
                <a:solidFill>
                  <a:srgbClr val="FF0000"/>
                </a:solidFill>
              </a:rPr>
              <a:t>кореня</a:t>
            </a:r>
            <a:r>
              <a:rPr lang="uk-UA" sz="3600" dirty="0" smtClean="0">
                <a:solidFill>
                  <a:schemeClr val="bg1"/>
                </a:solidFill>
              </a:rPr>
              <a:t> додається суфікс  ̶ 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50043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У назві </a:t>
            </a:r>
            <a:r>
              <a:rPr lang="uk-UA" sz="3600" dirty="0" smtClean="0">
                <a:solidFill>
                  <a:srgbClr val="FF66CC"/>
                </a:solidFill>
              </a:rPr>
              <a:t>вуглеводних замісників </a:t>
            </a:r>
            <a:br>
              <a:rPr lang="uk-UA" sz="3600" dirty="0" smtClean="0">
                <a:solidFill>
                  <a:srgbClr val="FF66CC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до </a:t>
            </a:r>
            <a:r>
              <a:rPr lang="uk-UA" sz="3600" dirty="0" smtClean="0">
                <a:solidFill>
                  <a:srgbClr val="FF0000"/>
                </a:solidFill>
              </a:rPr>
              <a:t>кореня</a:t>
            </a:r>
            <a:r>
              <a:rPr lang="uk-UA" sz="3600" dirty="0" smtClean="0">
                <a:solidFill>
                  <a:schemeClr val="bg1"/>
                </a:solidFill>
              </a:rPr>
              <a:t> додається суфікс   ̶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330" y="928670"/>
            <a:ext cx="135729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uk-UA" sz="4800" dirty="0" err="1" smtClean="0">
                <a:solidFill>
                  <a:srgbClr val="11EFA5"/>
                </a:solidFill>
              </a:rPr>
              <a:t>ан</a:t>
            </a:r>
            <a:endParaRPr lang="uk-UA" sz="4800" baseline="-25000" dirty="0">
              <a:solidFill>
                <a:srgbClr val="11EFA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214554"/>
            <a:ext cx="185738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err="1" smtClean="0">
                <a:solidFill>
                  <a:srgbClr val="FF0000"/>
                </a:solidFill>
              </a:rPr>
              <a:t>мет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2214554"/>
            <a:ext cx="107157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uk-UA" sz="4800" dirty="0" err="1" smtClean="0">
                <a:solidFill>
                  <a:srgbClr val="002060"/>
                </a:solidFill>
              </a:rPr>
              <a:t>ан</a:t>
            </a:r>
            <a:endParaRPr lang="uk-UA" sz="4800" baseline="-25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214554"/>
            <a:ext cx="1643074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ет</a:t>
            </a:r>
            <a:r>
              <a:rPr lang="uk-UA" sz="4800" dirty="0" smtClean="0">
                <a:solidFill>
                  <a:srgbClr val="7030A0"/>
                </a:solidFill>
              </a:rPr>
              <a:t>ан</a:t>
            </a:r>
            <a:endParaRPr lang="uk-UA" sz="4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2214554"/>
            <a:ext cx="2286016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проп</a:t>
            </a:r>
            <a:r>
              <a:rPr lang="uk-UA" sz="4800" dirty="0" smtClean="0">
                <a:solidFill>
                  <a:srgbClr val="7030A0"/>
                </a:solidFill>
              </a:rPr>
              <a:t>ан</a:t>
            </a:r>
            <a:endParaRPr lang="uk-UA" sz="4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2214554"/>
            <a:ext cx="1857388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бут</a:t>
            </a:r>
            <a:r>
              <a:rPr lang="uk-UA" sz="4800" dirty="0" smtClean="0">
                <a:solidFill>
                  <a:srgbClr val="7030A0"/>
                </a:solidFill>
              </a:rPr>
              <a:t>ан</a:t>
            </a:r>
            <a:endParaRPr lang="uk-UA" sz="4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3929066"/>
            <a:ext cx="135729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uk-UA" sz="4800" dirty="0" err="1" smtClean="0">
                <a:solidFill>
                  <a:srgbClr val="11EFA5"/>
                </a:solidFill>
              </a:rPr>
              <a:t>ил</a:t>
            </a:r>
            <a:endParaRPr lang="uk-UA" sz="4800" baseline="-25000" dirty="0">
              <a:solidFill>
                <a:srgbClr val="11EFA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5072074"/>
            <a:ext cx="1857388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err="1" smtClean="0">
                <a:solidFill>
                  <a:srgbClr val="FF0000"/>
                </a:solidFill>
              </a:rPr>
              <a:t>мет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728" y="5072074"/>
            <a:ext cx="107157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uk-UA" sz="4800" dirty="0" err="1" smtClean="0">
                <a:solidFill>
                  <a:srgbClr val="002060"/>
                </a:solidFill>
              </a:rPr>
              <a:t>ил</a:t>
            </a:r>
            <a:endParaRPr lang="uk-UA" sz="4800" baseline="-25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3174" y="5072074"/>
            <a:ext cx="1500198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ет</a:t>
            </a:r>
            <a:r>
              <a:rPr lang="uk-UA" sz="4800" dirty="0" smtClean="0">
                <a:solidFill>
                  <a:srgbClr val="2C195B"/>
                </a:solidFill>
              </a:rPr>
              <a:t>ил</a:t>
            </a:r>
            <a:endParaRPr lang="uk-UA" sz="4800" dirty="0">
              <a:solidFill>
                <a:srgbClr val="2C195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5072074"/>
            <a:ext cx="2286016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проп</a:t>
            </a:r>
            <a:r>
              <a:rPr lang="uk-UA" sz="4800" dirty="0" smtClean="0">
                <a:solidFill>
                  <a:srgbClr val="7030A0"/>
                </a:solidFill>
              </a:rPr>
              <a:t>ил</a:t>
            </a:r>
            <a:endParaRPr lang="uk-UA" sz="48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5072074"/>
            <a:ext cx="1857388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бут</a:t>
            </a:r>
            <a:r>
              <a:rPr lang="uk-UA" sz="4800" dirty="0" smtClean="0">
                <a:solidFill>
                  <a:srgbClr val="7030A0"/>
                </a:solidFill>
              </a:rPr>
              <a:t>ил</a:t>
            </a:r>
            <a:endParaRPr lang="uk-UA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285728"/>
            <a:ext cx="22145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FF"/>
                </a:solidFill>
              </a:rPr>
              <a:t> </a:t>
            </a:r>
            <a:r>
              <a:rPr lang="uk-UA" sz="3600" dirty="0" smtClean="0">
                <a:solidFill>
                  <a:sysClr val="windowText" lastClr="000000"/>
                </a:solidFill>
              </a:rPr>
              <a:t>замісник    </a:t>
            </a:r>
            <a:endParaRPr lang="uk-UA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285860"/>
            <a:ext cx="192882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мет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143116"/>
            <a:ext cx="192882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ет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3071810"/>
            <a:ext cx="192882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проп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3997115"/>
            <a:ext cx="192882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бут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929198"/>
            <a:ext cx="192882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пент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929198"/>
            <a:ext cx="150019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5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12</a:t>
            </a:r>
            <a:endParaRPr lang="uk-UA" sz="36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5857892"/>
            <a:ext cx="150019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6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14</a:t>
            </a:r>
            <a:endParaRPr lang="uk-UA" sz="36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1214422"/>
            <a:ext cx="1428760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СН</a:t>
            </a:r>
            <a:r>
              <a:rPr lang="uk-UA" sz="4000" baseline="-25000" dirty="0" smtClean="0"/>
              <a:t>4</a:t>
            </a:r>
            <a:endParaRPr lang="uk-UA" sz="4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2143116"/>
            <a:ext cx="142876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2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6</a:t>
            </a:r>
            <a:endParaRPr lang="uk-UA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3071810"/>
            <a:ext cx="142876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3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8</a:t>
            </a:r>
            <a:endParaRPr lang="uk-UA" sz="36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4000504"/>
            <a:ext cx="150019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4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10</a:t>
            </a:r>
            <a:endParaRPr lang="uk-UA" sz="36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928794" y="5857892"/>
            <a:ext cx="192882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гекс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314" y="1214422"/>
            <a:ext cx="1571636" cy="707886"/>
          </a:xfrm>
          <a:prstGeom prst="rect">
            <a:avLst/>
          </a:prstGeom>
          <a:solidFill>
            <a:srgbClr val="00FFFF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СН</a:t>
            </a:r>
            <a:r>
              <a:rPr lang="uk-UA" sz="4000" baseline="-25000" dirty="0" smtClean="0"/>
              <a:t>3</a:t>
            </a:r>
            <a:endParaRPr lang="uk-UA" sz="40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72264" y="1285860"/>
            <a:ext cx="200026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мет</a:t>
            </a:r>
            <a:r>
              <a:rPr lang="uk-UA" sz="3600" dirty="0" smtClean="0">
                <a:solidFill>
                  <a:srgbClr val="0070C0"/>
                </a:solidFill>
              </a:rPr>
              <a:t>ил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58" y="285728"/>
            <a:ext cx="221457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FF"/>
                </a:solidFill>
              </a:rPr>
              <a:t> </a:t>
            </a:r>
            <a:r>
              <a:rPr lang="uk-UA" sz="3600" dirty="0" smtClean="0">
                <a:solidFill>
                  <a:sysClr val="windowText" lastClr="000000"/>
                </a:solidFill>
              </a:rPr>
              <a:t> гомолог </a:t>
            </a:r>
            <a:endParaRPr lang="uk-UA" sz="360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2143116"/>
            <a:ext cx="15716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2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5</a:t>
            </a:r>
            <a:endParaRPr lang="uk-UA" sz="36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72264" y="2143116"/>
            <a:ext cx="2000264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ет</a:t>
            </a:r>
            <a:r>
              <a:rPr lang="uk-UA" sz="3600" dirty="0" smtClean="0">
                <a:solidFill>
                  <a:srgbClr val="7030A0"/>
                </a:solidFill>
              </a:rPr>
              <a:t>ил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314" y="3071810"/>
            <a:ext cx="15716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3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7</a:t>
            </a:r>
            <a:endParaRPr lang="uk-UA" sz="36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72264" y="3071810"/>
            <a:ext cx="200026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проп</a:t>
            </a:r>
            <a:r>
              <a:rPr lang="uk-UA" sz="3600" dirty="0" smtClean="0">
                <a:solidFill>
                  <a:srgbClr val="7030A0"/>
                </a:solidFill>
              </a:rPr>
              <a:t>ил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6314" y="4000504"/>
            <a:ext cx="15716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4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9</a:t>
            </a:r>
            <a:endParaRPr lang="uk-UA" sz="36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6643702" y="4071942"/>
            <a:ext cx="192882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бут</a:t>
            </a:r>
            <a:r>
              <a:rPr lang="uk-UA" sz="3600" dirty="0" smtClean="0">
                <a:solidFill>
                  <a:srgbClr val="7030A0"/>
                </a:solidFill>
              </a:rPr>
              <a:t>ил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6314" y="5000636"/>
            <a:ext cx="15716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5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11</a:t>
            </a:r>
            <a:endParaRPr lang="uk-UA" sz="36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572264" y="5072074"/>
            <a:ext cx="192882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err="1" smtClean="0">
                <a:solidFill>
                  <a:srgbClr val="FF0000"/>
                </a:solidFill>
              </a:rPr>
              <a:t>пен</a:t>
            </a:r>
            <a:r>
              <a:rPr lang="uk-UA" sz="3600" dirty="0" err="1" smtClean="0">
                <a:solidFill>
                  <a:srgbClr val="5400A8"/>
                </a:solidFill>
              </a:rPr>
              <a:t>ил</a:t>
            </a:r>
            <a:endParaRPr lang="uk-UA" sz="3600" dirty="0">
              <a:solidFill>
                <a:srgbClr val="5400A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6314" y="5857892"/>
            <a:ext cx="164307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С</a:t>
            </a:r>
            <a:r>
              <a:rPr lang="uk-UA" sz="3600" baseline="-25000" dirty="0" smtClean="0">
                <a:solidFill>
                  <a:srgbClr val="FF0000"/>
                </a:solidFill>
              </a:rPr>
              <a:t>6</a:t>
            </a:r>
            <a:r>
              <a:rPr lang="uk-UA" sz="3600" dirty="0" smtClean="0"/>
              <a:t>Н</a:t>
            </a:r>
            <a:r>
              <a:rPr lang="uk-UA" sz="3600" baseline="-25000" dirty="0" smtClean="0"/>
              <a:t>14</a:t>
            </a:r>
            <a:endParaRPr lang="uk-UA" sz="36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572264" y="5857892"/>
            <a:ext cx="192882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гекс</a:t>
            </a:r>
            <a:r>
              <a:rPr lang="uk-UA" sz="3600" dirty="0" smtClean="0">
                <a:solidFill>
                  <a:srgbClr val="7030A0"/>
                </a:solidFill>
              </a:rPr>
              <a:t>ил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86050" y="285728"/>
            <a:ext cx="100013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 </a:t>
            </a:r>
            <a:r>
              <a:rPr lang="uk-UA" sz="3600" dirty="0" err="1" smtClean="0">
                <a:solidFill>
                  <a:schemeClr val="tx1"/>
                </a:solidFill>
              </a:rPr>
              <a:t>ан</a:t>
            </a:r>
            <a:endParaRPr lang="uk-UA" sz="3600" baseline="-25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6644" y="285728"/>
            <a:ext cx="107157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ysClr val="windowText" lastClr="000000"/>
                </a:solidFill>
              </a:rPr>
              <a:t> </a:t>
            </a:r>
            <a:r>
              <a:rPr lang="uk-UA" sz="3600" dirty="0" err="1" smtClean="0">
                <a:solidFill>
                  <a:sysClr val="windowText" lastClr="000000"/>
                </a:solidFill>
              </a:rPr>
              <a:t>ил</a:t>
            </a:r>
            <a:endParaRPr lang="uk-UA" sz="3600" baseline="-25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25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FF"/>
                </a:solidFill>
              </a:rPr>
              <a:t>головний ланцюг  </a:t>
            </a:r>
            <a:r>
              <a:rPr lang="uk-UA" sz="3600" dirty="0" smtClean="0">
                <a:solidFill>
                  <a:schemeClr val="bg1"/>
                </a:solidFill>
              </a:rPr>
              <a:t>̶  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80634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назва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насиченого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вуглеводню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857364"/>
            <a:ext cx="585791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/>
              <a:t>3 </a:t>
            </a:r>
            <a:r>
              <a:rPr lang="uk-UA" sz="4800" dirty="0" smtClean="0"/>
              <a:t> ̶ СН  ̶ СН</a:t>
            </a:r>
            <a:r>
              <a:rPr lang="uk-UA" sz="4800" baseline="-25000" dirty="0" smtClean="0"/>
              <a:t>2 </a:t>
            </a:r>
            <a:r>
              <a:rPr lang="uk-UA" sz="4800" dirty="0" smtClean="0"/>
              <a:t> ̶ СН</a:t>
            </a:r>
            <a:r>
              <a:rPr lang="uk-UA" sz="4800" baseline="-25000" dirty="0" smtClean="0"/>
              <a:t>3</a:t>
            </a:r>
            <a:endParaRPr lang="uk-UA" sz="4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2071670" y="2571744"/>
            <a:ext cx="1500198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el-GR" sz="4800" dirty="0" smtClean="0"/>
              <a:t>Ι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СН</a:t>
            </a:r>
            <a:r>
              <a:rPr lang="uk-UA" sz="4800" baseline="-25000" dirty="0" smtClean="0"/>
              <a:t>3</a:t>
            </a:r>
            <a:endParaRPr lang="uk-UA" sz="48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500562" y="4214818"/>
            <a:ext cx="4000528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err="1" smtClean="0">
                <a:solidFill>
                  <a:srgbClr val="FF0000"/>
                </a:solidFill>
              </a:rPr>
              <a:t>Бут+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r>
              <a:rPr lang="uk-UA" sz="4000" dirty="0" err="1" smtClean="0">
                <a:solidFill>
                  <a:srgbClr val="7030A0"/>
                </a:solidFill>
              </a:rPr>
              <a:t>ан</a:t>
            </a:r>
            <a:r>
              <a:rPr lang="uk-UA" sz="4000" dirty="0" smtClean="0">
                <a:solidFill>
                  <a:srgbClr val="7030A0"/>
                </a:solidFill>
              </a:rPr>
              <a:t> = бутан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000760" y="1643050"/>
            <a:ext cx="2643206" cy="107157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Головний ланцюг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3428992" y="3286124"/>
            <a:ext cx="2643206" cy="64294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 замісник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14351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FF"/>
                </a:solidFill>
              </a:rPr>
              <a:t> замісник   </a:t>
            </a:r>
            <a:r>
              <a:rPr lang="uk-UA" sz="3600" dirty="0" smtClean="0">
                <a:solidFill>
                  <a:schemeClr val="bg1"/>
                </a:solidFill>
              </a:rPr>
              <a:t>̶  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5143512"/>
            <a:ext cx="4000528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err="1" smtClean="0">
                <a:solidFill>
                  <a:srgbClr val="FF0000"/>
                </a:solidFill>
              </a:rPr>
              <a:t>мет+</a:t>
            </a:r>
            <a:r>
              <a:rPr lang="uk-UA" sz="4000" dirty="0" err="1" smtClean="0">
                <a:solidFill>
                  <a:srgbClr val="7030A0"/>
                </a:solidFill>
              </a:rPr>
              <a:t>ил</a:t>
            </a:r>
            <a:r>
              <a:rPr lang="uk-UA" sz="4000" dirty="0" smtClean="0">
                <a:solidFill>
                  <a:srgbClr val="7030A0"/>
                </a:solidFill>
              </a:rPr>
              <a:t> = метил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1142984"/>
            <a:ext cx="5857916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1          2         3           4 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28794" y="1714488"/>
            <a:ext cx="1571636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/>
              <a:t> </a:t>
            </a:r>
            <a:r>
              <a:rPr lang="el-GR" sz="4000" dirty="0" smtClean="0"/>
              <a:t>Ι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СН</a:t>
            </a:r>
            <a:r>
              <a:rPr lang="uk-UA" sz="4000" baseline="-25000" dirty="0" smtClean="0"/>
              <a:t>3</a:t>
            </a:r>
            <a:endParaRPr lang="uk-UA" sz="40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414338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номер атома головного ланцюга, </a:t>
            </a:r>
            <a:br>
              <a:rPr lang="uk-UA" sz="32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</a:rPr>
              <a:t>біля якого є замісник  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928670"/>
            <a:ext cx="5500726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400" dirty="0" smtClean="0"/>
              <a:t>СН</a:t>
            </a:r>
            <a:r>
              <a:rPr lang="uk-UA" sz="4400" baseline="-25000" dirty="0" smtClean="0"/>
              <a:t>3 </a:t>
            </a:r>
            <a:r>
              <a:rPr lang="uk-UA" sz="4400" dirty="0" smtClean="0"/>
              <a:t> ̶ СН  ̶ СН</a:t>
            </a:r>
            <a:r>
              <a:rPr lang="uk-UA" sz="4400" baseline="-25000" dirty="0" smtClean="0"/>
              <a:t>2 </a:t>
            </a:r>
            <a:r>
              <a:rPr lang="uk-UA" sz="4400" dirty="0" smtClean="0"/>
              <a:t> ̶ СН</a:t>
            </a:r>
            <a:r>
              <a:rPr lang="uk-UA" sz="4400" baseline="-25000" dirty="0" smtClean="0"/>
              <a:t>3</a:t>
            </a:r>
            <a:endParaRPr lang="uk-UA" sz="4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1428736"/>
            <a:ext cx="1857388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</a:rPr>
              <a:t>бутан</a:t>
            </a:r>
            <a:endParaRPr lang="uk-UA" sz="4000" i="1" dirty="0">
              <a:solidFill>
                <a:srgbClr val="7030A0"/>
              </a:solidFill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6000760" y="428604"/>
            <a:ext cx="2643206" cy="9286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Головний ланцюг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3357554" y="1643050"/>
            <a:ext cx="2643206" cy="50006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 замісник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2285992"/>
            <a:ext cx="2143140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7030A0"/>
                </a:solidFill>
              </a:rPr>
              <a:t>метил</a:t>
            </a:r>
            <a:endParaRPr lang="uk-UA" sz="4000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357166"/>
            <a:ext cx="542928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1         2           3           4 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3429000"/>
            <a:ext cx="85725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FF0000"/>
                </a:solidFill>
              </a:rPr>
              <a:t> 2</a:t>
            </a:r>
            <a:r>
              <a:rPr lang="uk-UA" sz="4000" dirty="0" smtClean="0">
                <a:solidFill>
                  <a:srgbClr val="FF0000"/>
                </a:solidFill>
              </a:rPr>
              <a:t>- 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100" y="521495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назва замісника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578645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 назва  головного ланцюга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4" y="2928934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пишемо</a:t>
            </a:r>
            <a:endParaRPr lang="uk-U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480" y="3429000"/>
            <a:ext cx="2143140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i="1" dirty="0" smtClean="0">
                <a:solidFill>
                  <a:srgbClr val="7030A0"/>
                </a:solidFill>
              </a:rPr>
              <a:t>метил</a:t>
            </a:r>
            <a:endParaRPr lang="uk-UA" sz="4000" i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3429000"/>
            <a:ext cx="1857388" cy="70788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i="1" dirty="0" smtClean="0">
                <a:solidFill>
                  <a:srgbClr val="7030A0"/>
                </a:solidFill>
              </a:rPr>
              <a:t>бутан</a:t>
            </a:r>
            <a:endParaRPr lang="uk-UA" sz="4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8" grpId="0"/>
      <p:bldP spid="17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92867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Пишемо</a:t>
            </a:r>
            <a:r>
              <a:rPr lang="uk-UA" sz="3600" dirty="0" smtClean="0">
                <a:solidFill>
                  <a:srgbClr val="00FFFF"/>
                </a:solidFill>
              </a:rPr>
              <a:t>  головний ланцюг </a:t>
            </a:r>
            <a:r>
              <a:rPr lang="uk-UA" sz="3600" dirty="0" smtClean="0">
                <a:solidFill>
                  <a:schemeClr val="bg1"/>
                </a:solidFill>
              </a:rPr>
              <a:t>  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285992"/>
            <a:ext cx="7072362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 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 ̶ </a:t>
            </a:r>
            <a:r>
              <a:rPr lang="uk-UA" sz="4800" dirty="0" err="1" smtClean="0"/>
              <a:t>С</a:t>
            </a:r>
            <a:endParaRPr lang="uk-UA" sz="4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3000372"/>
            <a:ext cx="1214446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el-GR" sz="4800" dirty="0" smtClean="0"/>
              <a:t>Ι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С</a:t>
            </a:r>
            <a:endParaRPr lang="uk-UA" sz="4800" baseline="-25000" dirty="0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5643570" y="3786190"/>
            <a:ext cx="2643206" cy="64294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0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 замісник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28612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FF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пронумеруємо  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1714489"/>
            <a:ext cx="7072362" cy="6429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1         2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  3  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 4         5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500042"/>
            <a:ext cx="85011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Завдання: </a:t>
            </a:r>
            <a:r>
              <a:rPr lang="uk-UA" sz="2400" b="1" dirty="0" smtClean="0"/>
              <a:t>складіть формулу речовини за назвою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28604"/>
            <a:ext cx="29289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3-метил</a:t>
            </a:r>
            <a:r>
              <a:rPr lang="uk-UA" sz="2800" b="1" dirty="0" smtClean="0">
                <a:solidFill>
                  <a:srgbClr val="FF0000"/>
                </a:solidFill>
              </a:rPr>
              <a:t>пентан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794" y="2285992"/>
            <a:ext cx="8572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3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2285992"/>
            <a:ext cx="928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2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2285992"/>
            <a:ext cx="8572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472" y="400050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FFFF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приєднуємо </a:t>
            </a:r>
            <a:r>
              <a:rPr lang="uk-UA" sz="3600" b="1" dirty="0" smtClean="0">
                <a:solidFill>
                  <a:srgbClr val="FF66CC"/>
                </a:solidFill>
              </a:rPr>
              <a:t>замісник</a:t>
            </a:r>
            <a:r>
              <a:rPr lang="uk-UA" sz="3600" dirty="0" smtClean="0">
                <a:solidFill>
                  <a:srgbClr val="FF66CC"/>
                </a:solidFill>
              </a:rPr>
              <a:t>  </a:t>
            </a:r>
            <a:r>
              <a:rPr lang="uk-UA" sz="3600" dirty="0" smtClean="0">
                <a:solidFill>
                  <a:schemeClr val="bg1"/>
                </a:solidFill>
              </a:rPr>
              <a:t>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214950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дописуємо атоми Гідрогену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636" y="2285992"/>
            <a:ext cx="928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2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3834" y="2285992"/>
            <a:ext cx="8572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3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57752" y="3714752"/>
            <a:ext cx="8572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3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7686" y="521495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валентність Карбону  ̶   </a:t>
            </a:r>
            <a:r>
              <a:rPr lang="en-US" sz="3600" dirty="0" smtClean="0">
                <a:solidFill>
                  <a:srgbClr val="FFFF00"/>
                </a:solidFill>
              </a:rPr>
              <a:t>IV</a:t>
            </a:r>
            <a:r>
              <a:rPr lang="uk-UA" sz="3600" dirty="0" smtClean="0">
                <a:solidFill>
                  <a:srgbClr val="FFFF00"/>
                </a:solidFill>
              </a:rPr>
              <a:t>  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7950" y="1000108"/>
            <a:ext cx="776294" cy="6429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3834" y="1000108"/>
            <a:ext cx="776294" cy="64294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5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29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3"/>
          <a:srcRect l="18750" t="21753" r="21875" b="23864"/>
          <a:stretch>
            <a:fillRect/>
          </a:stretch>
        </p:blipFill>
        <p:spPr bwMode="auto">
          <a:xfrm>
            <a:off x="7500958" y="5143512"/>
            <a:ext cx="1214446" cy="12783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1" grpId="0" animBg="1"/>
      <p:bldP spid="12" grpId="0"/>
      <p:bldP spid="14" grpId="0" animBg="1"/>
      <p:bldP spid="15" grpId="0" animBg="1"/>
      <p:bldP spid="16" grpId="0" animBg="1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0"/>
            <a:ext cx="449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Ключова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9144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8288" indent="177800"/>
            <a:r>
              <a:rPr lang="uk-UA" sz="3600" dirty="0" smtClean="0"/>
              <a:t>Для кожного класу органічних сполук характерний свій гомологічний ряд. Склад сполук цього класу відображає загальна формула</a:t>
            </a:r>
            <a:endParaRPr lang="uk-U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000504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Напишіть загальну формулу для алк</a:t>
            </a:r>
            <a:r>
              <a:rPr lang="uk-UA" sz="3600" dirty="0" smtClean="0">
                <a:solidFill>
                  <a:srgbClr val="FF0000"/>
                </a:solidFill>
              </a:rPr>
              <a:t>ан</a:t>
            </a:r>
            <a:r>
              <a:rPr lang="uk-UA" sz="3600" dirty="0" smtClean="0"/>
              <a:t>ів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5286388"/>
            <a:ext cx="3214710" cy="11079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dirty="0" smtClean="0"/>
              <a:t>С</a:t>
            </a:r>
            <a:r>
              <a:rPr lang="en-US" sz="6600" baseline="-25000" dirty="0" smtClean="0">
                <a:solidFill>
                  <a:srgbClr val="FF0000"/>
                </a:solidFill>
              </a:rPr>
              <a:t>n</a:t>
            </a:r>
            <a:r>
              <a:rPr lang="uk-UA" sz="6600" dirty="0" smtClean="0"/>
              <a:t>Н</a:t>
            </a:r>
            <a:r>
              <a:rPr lang="en-US" sz="6600" baseline="-25000" dirty="0" smtClean="0">
                <a:solidFill>
                  <a:srgbClr val="FF0000"/>
                </a:solidFill>
              </a:rPr>
              <a:t>2n+2</a:t>
            </a:r>
            <a:endParaRPr lang="uk-UA" sz="66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857224" y="0"/>
            <a:ext cx="7429552" cy="704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Домашнє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завдання</a:t>
            </a:r>
          </a:p>
        </p:txBody>
      </p:sp>
      <p:pic>
        <p:nvPicPr>
          <p:cNvPr id="1026" name="Picture 2" descr="C:\Users\Олександр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071834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86256"/>
            <a:ext cx="350046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uk-UA" sz="3600" b="1" baseline="-25000" dirty="0" smtClean="0"/>
              <a:t>3 </a:t>
            </a:r>
            <a:r>
              <a:rPr lang="uk-UA" sz="3600" b="1" dirty="0" smtClean="0"/>
              <a:t> ̶ СН</a:t>
            </a:r>
            <a:r>
              <a:rPr lang="uk-UA" sz="3600" b="1" baseline="-25000" dirty="0" smtClean="0"/>
              <a:t>2 </a:t>
            </a:r>
            <a:r>
              <a:rPr lang="uk-UA" sz="3600" b="1" dirty="0" smtClean="0"/>
              <a:t> ̶ СН</a:t>
            </a:r>
            <a:r>
              <a:rPr lang="uk-UA" sz="3600" b="1" baseline="-25000" dirty="0" smtClean="0"/>
              <a:t>3</a:t>
            </a:r>
            <a:endParaRPr lang="uk-UA" sz="36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929330"/>
            <a:ext cx="2286016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проп</a:t>
            </a:r>
            <a:r>
              <a:rPr lang="uk-UA" sz="4800" dirty="0" smtClean="0">
                <a:solidFill>
                  <a:srgbClr val="7030A0"/>
                </a:solidFill>
              </a:rPr>
              <a:t>ан</a:t>
            </a:r>
            <a:endParaRPr lang="uk-UA" sz="4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571876"/>
            <a:ext cx="350046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1       2        3   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000636"/>
            <a:ext cx="2286016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3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8</a:t>
            </a:r>
            <a:endParaRPr lang="uk-UA" sz="4800" baseline="-25000" dirty="0"/>
          </a:p>
        </p:txBody>
      </p:sp>
      <p:pic>
        <p:nvPicPr>
          <p:cNvPr id="11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3"/>
          <a:srcRect r="21875"/>
          <a:stretch>
            <a:fillRect/>
          </a:stretch>
        </p:blipFill>
        <p:spPr bwMode="auto">
          <a:xfrm>
            <a:off x="4214810" y="1357298"/>
            <a:ext cx="1428792" cy="2000264"/>
          </a:xfrm>
          <a:prstGeom prst="rect">
            <a:avLst/>
          </a:prstGeom>
          <a:noFill/>
        </p:spPr>
      </p:pic>
      <p:pic>
        <p:nvPicPr>
          <p:cNvPr id="12" name="Picture 3" descr="C:\Users\Олександр\Desktop\Image1 4.png"/>
          <p:cNvPicPr>
            <a:picLocks noChangeAspect="1" noChangeArrowheads="1"/>
          </p:cNvPicPr>
          <p:nvPr/>
        </p:nvPicPr>
        <p:blipFill>
          <a:blip r:embed="rId4"/>
          <a:srcRect l="9649"/>
          <a:stretch>
            <a:fillRect/>
          </a:stretch>
        </p:blipFill>
        <p:spPr bwMode="auto">
          <a:xfrm>
            <a:off x="5643570" y="1357298"/>
            <a:ext cx="519105" cy="2000264"/>
          </a:xfrm>
          <a:prstGeom prst="rect">
            <a:avLst/>
          </a:prstGeom>
          <a:noFill/>
        </p:spPr>
      </p:pic>
      <p:pic>
        <p:nvPicPr>
          <p:cNvPr id="13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3"/>
          <a:srcRect l="18751" r="38281"/>
          <a:stretch>
            <a:fillRect/>
          </a:stretch>
        </p:blipFill>
        <p:spPr bwMode="auto">
          <a:xfrm>
            <a:off x="6143636" y="1357298"/>
            <a:ext cx="785818" cy="2000263"/>
          </a:xfrm>
          <a:prstGeom prst="rect">
            <a:avLst/>
          </a:prstGeom>
          <a:noFill/>
        </p:spPr>
      </p:pic>
      <p:pic>
        <p:nvPicPr>
          <p:cNvPr id="14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3"/>
          <a:srcRect l="18751"/>
          <a:stretch>
            <a:fillRect/>
          </a:stretch>
        </p:blipFill>
        <p:spPr bwMode="auto">
          <a:xfrm>
            <a:off x="6929454" y="1357298"/>
            <a:ext cx="1485918" cy="20002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71934" y="4286256"/>
            <a:ext cx="457203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СН</a:t>
            </a:r>
            <a:r>
              <a:rPr lang="uk-UA" sz="3600" b="1" baseline="-25000" dirty="0" smtClean="0"/>
              <a:t>3 </a:t>
            </a:r>
            <a:r>
              <a:rPr lang="uk-UA" sz="3600" b="1" dirty="0" smtClean="0"/>
              <a:t> ̶ СН</a:t>
            </a:r>
            <a:r>
              <a:rPr lang="uk-UA" sz="3600" b="1" baseline="-25000" dirty="0" smtClean="0"/>
              <a:t>2 </a:t>
            </a:r>
            <a:r>
              <a:rPr lang="uk-UA" sz="3600" b="1" dirty="0" smtClean="0"/>
              <a:t> ̶ </a:t>
            </a:r>
            <a:r>
              <a:rPr lang="uk-UA" sz="3600" b="1" dirty="0" err="1" smtClean="0"/>
              <a:t>СН</a:t>
            </a:r>
            <a:r>
              <a:rPr lang="uk-UA" sz="3600" b="1" baseline="-25000" dirty="0" err="1" smtClean="0"/>
              <a:t>2</a:t>
            </a:r>
            <a:r>
              <a:rPr lang="uk-UA" sz="3600" b="1" baseline="-25000" dirty="0" smtClean="0"/>
              <a:t> </a:t>
            </a:r>
            <a:r>
              <a:rPr lang="uk-UA" sz="3600" b="1" dirty="0" smtClean="0"/>
              <a:t> ̶ СН</a:t>
            </a:r>
            <a:r>
              <a:rPr lang="uk-UA" sz="3600" b="1" baseline="-25000" dirty="0" smtClean="0"/>
              <a:t>3</a:t>
            </a:r>
            <a:endParaRPr lang="uk-UA" sz="36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3571876"/>
            <a:ext cx="457203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1       2        3       4   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5072074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4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10</a:t>
            </a:r>
            <a:endParaRPr lang="uk-UA" sz="48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7818" y="5997379"/>
            <a:ext cx="1785950" cy="7694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бут</a:t>
            </a:r>
            <a:r>
              <a:rPr lang="uk-UA" sz="4400" dirty="0" smtClean="0">
                <a:solidFill>
                  <a:srgbClr val="7030A0"/>
                </a:solidFill>
              </a:rPr>
              <a:t>ан</a:t>
            </a:r>
            <a:endParaRPr lang="uk-UA" sz="4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uk-UA" sz="2800" dirty="0" smtClean="0"/>
              <a:t>Назвіть речовину за структурними формулами   </a:t>
            </a:r>
            <a:endParaRPr lang="uk-UA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8677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Найпростіші органічні речовин</a:t>
            </a:r>
            <a:r>
              <a:rPr lang="en-US" sz="2800" dirty="0" smtClean="0"/>
              <a:t> 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Arial"/>
                <a:cs typeface="Arial"/>
              </a:rPr>
              <a:t>̶  </a:t>
            </a:r>
            <a:r>
              <a:rPr lang="uk-UA" sz="2800" i="1" dirty="0" smtClean="0">
                <a:solidFill>
                  <a:srgbClr val="FF0000"/>
                </a:solidFill>
              </a:rPr>
              <a:t>вуглеводні, </a:t>
            </a:r>
            <a:r>
              <a:rPr lang="uk-UA" sz="2800" i="1" dirty="0" smtClean="0">
                <a:solidFill>
                  <a:srgbClr val="FFFF00"/>
                </a:solidFill>
              </a:rPr>
              <a:t> </a:t>
            </a:r>
            <a:r>
              <a:rPr lang="uk-UA" sz="2800" dirty="0" smtClean="0"/>
              <a:t>які складаються з атомів тільки двох елементів:</a:t>
            </a:r>
            <a:r>
              <a:rPr lang="uk-UA" sz="2800" i="1" dirty="0" smtClean="0"/>
              <a:t> </a:t>
            </a:r>
            <a:r>
              <a:rPr lang="uk-UA" sz="2800" i="1" dirty="0" smtClean="0">
                <a:solidFill>
                  <a:srgbClr val="FF0000"/>
                </a:solidFill>
              </a:rPr>
              <a:t>Карбону і Гідрогену</a:t>
            </a:r>
            <a:endParaRPr lang="uk-UA" sz="28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000240"/>
            <a:ext cx="835824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/>
              <a:t>Серед вуглеводнів найпростішими сполуками є </a:t>
            </a:r>
            <a:r>
              <a:rPr lang="uk-UA" sz="2800" i="1" dirty="0" smtClean="0">
                <a:solidFill>
                  <a:srgbClr val="FF0000"/>
                </a:solidFill>
              </a:rPr>
              <a:t>насичені вуглеводні</a:t>
            </a:r>
            <a:r>
              <a:rPr lang="uk-UA" sz="2800" dirty="0" smtClean="0">
                <a:solidFill>
                  <a:srgbClr val="FF0000"/>
                </a:solidFill>
              </a:rPr>
              <a:t>,</a:t>
            </a:r>
            <a:r>
              <a:rPr lang="uk-UA" sz="2800" dirty="0" smtClean="0"/>
              <a:t> або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i="1" dirty="0" smtClean="0">
                <a:solidFill>
                  <a:srgbClr val="FF0000"/>
                </a:solidFill>
              </a:rPr>
              <a:t>алкани</a:t>
            </a:r>
            <a:endParaRPr lang="uk-UA" sz="2800" i="1" dirty="0">
              <a:solidFill>
                <a:srgbClr val="FF0000"/>
              </a:solidFill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857752" y="1214422"/>
            <a:ext cx="714380" cy="714380"/>
            <a:chOff x="2109" y="3612"/>
            <a:chExt cx="227" cy="227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F7684B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" name="Oval 11"/>
            <p:cNvSpPr>
              <a:spLocks noChangeArrowheads="1"/>
            </p:cNvSpPr>
            <p:nvPr/>
          </p:nvSpPr>
          <p:spPr bwMode="gray">
            <a:xfrm>
              <a:off x="2122" y="3650"/>
              <a:ext cx="141" cy="142"/>
            </a:xfrm>
            <a:prstGeom prst="ellipse">
              <a:avLst/>
            </a:prstGeom>
            <a:solidFill>
              <a:srgbClr val="CCFFFF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3600" dirty="0">
                  <a:solidFill>
                    <a:schemeClr val="bg1"/>
                  </a:solidFill>
                </a:rPr>
                <a:t> </a:t>
              </a:r>
              <a:r>
                <a:rPr lang="uk-UA" sz="3600" dirty="0">
                  <a:solidFill>
                    <a:schemeClr val="bg1"/>
                  </a:solidFill>
                </a:rPr>
                <a:t>  </a:t>
              </a:r>
              <a:r>
                <a:rPr lang="de-DE" sz="3600" b="1" dirty="0"/>
                <a:t>H</a:t>
              </a:r>
              <a:endParaRPr lang="uk-UA" sz="3600" b="1" dirty="0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29058" y="1214422"/>
            <a:ext cx="785818" cy="714380"/>
            <a:chOff x="2109" y="3612"/>
            <a:chExt cx="227" cy="227"/>
          </a:xfrm>
        </p:grpSpPr>
        <p:sp>
          <p:nvSpPr>
            <p:cNvPr id="8" name="Oval 1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" name="Oval 20"/>
            <p:cNvSpPr>
              <a:spLocks noChangeArrowheads="1"/>
            </p:cNvSpPr>
            <p:nvPr/>
          </p:nvSpPr>
          <p:spPr bwMode="gray">
            <a:xfrm>
              <a:off x="2130" y="3657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>
                  <a:solidFill>
                    <a:schemeClr val="bg1"/>
                  </a:solidFill>
                </a:rPr>
                <a:t>  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r>
                <a:rPr lang="uk-UA" sz="4000" b="1" dirty="0"/>
                <a:t>С</a:t>
              </a:r>
              <a:endParaRPr lang="uk-UA" sz="4000" b="1" baseline="-25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7158" y="3258451"/>
            <a:ext cx="835824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У молекулах алканів </a:t>
            </a:r>
            <a:r>
              <a:rPr lang="uk-UA" sz="2800" i="1" dirty="0" smtClean="0">
                <a:solidFill>
                  <a:srgbClr val="FF0000"/>
                </a:solidFill>
              </a:rPr>
              <a:t>атоми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Карбону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/>
              <a:t>зв’язані  між собою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rgbClr val="FF0000"/>
                </a:solidFill>
              </a:rPr>
              <a:t>одинарними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/>
              <a:t>зв'язками, а всі інші валентност</a:t>
            </a:r>
            <a:r>
              <a:rPr lang="uk-UA" sz="2800" dirty="0" smtClean="0">
                <a:solidFill>
                  <a:schemeClr val="tx1"/>
                </a:solidFill>
              </a:rPr>
              <a:t>і </a:t>
            </a:r>
            <a:r>
              <a:rPr lang="uk-UA" sz="2800" i="1" dirty="0" smtClean="0">
                <a:solidFill>
                  <a:srgbClr val="FF0000"/>
                </a:solidFill>
              </a:rPr>
              <a:t>насичен</a:t>
            </a:r>
            <a:r>
              <a:rPr lang="uk-UA" sz="2800" dirty="0" smtClean="0">
                <a:solidFill>
                  <a:srgbClr val="FF0000"/>
                </a:solidFill>
              </a:rPr>
              <a:t>і </a:t>
            </a:r>
            <a:r>
              <a:rPr lang="uk-UA" sz="2800" dirty="0" smtClean="0"/>
              <a:t>атомами </a:t>
            </a:r>
            <a:r>
              <a:rPr lang="uk-UA" sz="2800" dirty="0" smtClean="0">
                <a:solidFill>
                  <a:srgbClr val="FF0000"/>
                </a:solidFill>
              </a:rPr>
              <a:t>Гідрогену </a:t>
            </a:r>
            <a:endParaRPr lang="uk-UA" sz="2800" i="1" dirty="0">
              <a:solidFill>
                <a:srgbClr val="FF0000"/>
              </a:solidFill>
            </a:endParaRPr>
          </a:p>
        </p:txBody>
      </p:sp>
      <p:pic>
        <p:nvPicPr>
          <p:cNvPr id="11" name="Picture 4" descr="C:\Users\Олександр\Desktop\Image 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2398" y="4896028"/>
            <a:ext cx="2428875" cy="1685925"/>
          </a:xfrm>
          <a:prstGeom prst="rect">
            <a:avLst/>
          </a:prstGeom>
          <a:noFill/>
        </p:spPr>
      </p:pic>
      <p:pic>
        <p:nvPicPr>
          <p:cNvPr id="13" name="Picture 2" descr="C:\Users\Олександр\Desktop\Image 6.png"/>
          <p:cNvPicPr>
            <a:picLocks noChangeAspect="1" noChangeArrowheads="1"/>
          </p:cNvPicPr>
          <p:nvPr/>
        </p:nvPicPr>
        <p:blipFill>
          <a:blip r:embed="rId4"/>
          <a:srcRect l="24039" r="42307"/>
          <a:stretch>
            <a:fillRect/>
          </a:stretch>
        </p:blipFill>
        <p:spPr bwMode="auto">
          <a:xfrm>
            <a:off x="642910" y="4857772"/>
            <a:ext cx="1500198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kumimoji="0" lang="uk-UA" sz="3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uk-UA" sz="32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Запишіть</a:t>
            </a:r>
            <a:r>
              <a:rPr kumimoji="0" lang="uk-UA" sz="3200" b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формули у скороченому вигляді</a:t>
            </a:r>
            <a:endParaRPr kumimoji="0" lang="uk-UA" sz="3600" b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Олександр\Desktop\Image 6.png"/>
          <p:cNvPicPr>
            <a:picLocks noChangeAspect="1" noChangeArrowheads="1"/>
          </p:cNvPicPr>
          <p:nvPr/>
        </p:nvPicPr>
        <p:blipFill>
          <a:blip r:embed="rId2"/>
          <a:srcRect l="24039" r="42307" b="27586"/>
          <a:stretch>
            <a:fillRect/>
          </a:stretch>
        </p:blipFill>
        <p:spPr bwMode="auto">
          <a:xfrm>
            <a:off x="642910" y="1071546"/>
            <a:ext cx="2417003" cy="2000264"/>
          </a:xfrm>
          <a:prstGeom prst="rect">
            <a:avLst/>
          </a:prstGeom>
          <a:noFill/>
        </p:spPr>
      </p:pic>
      <p:pic>
        <p:nvPicPr>
          <p:cNvPr id="5" name="Picture 2" descr="C:\Users\Олександр\Desktop\Image 6.png"/>
          <p:cNvPicPr>
            <a:picLocks noChangeAspect="1" noChangeArrowheads="1"/>
          </p:cNvPicPr>
          <p:nvPr/>
        </p:nvPicPr>
        <p:blipFill>
          <a:blip r:embed="rId2"/>
          <a:srcRect l="57693" b="20833"/>
          <a:stretch>
            <a:fillRect/>
          </a:stretch>
        </p:blipFill>
        <p:spPr bwMode="auto">
          <a:xfrm>
            <a:off x="4643438" y="1142984"/>
            <a:ext cx="2786082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357562"/>
            <a:ext cx="307183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>
                <a:solidFill>
                  <a:srgbClr val="FF0000"/>
                </a:solidFill>
              </a:rPr>
              <a:t>3</a:t>
            </a:r>
            <a:r>
              <a:rPr lang="uk-UA" sz="4800" baseline="-25000" dirty="0" smtClean="0">
                <a:solidFill>
                  <a:schemeClr val="tx1"/>
                </a:solidFill>
              </a:rPr>
              <a:t>  </a:t>
            </a:r>
            <a:r>
              <a:rPr lang="uk-UA" sz="4800" dirty="0" smtClean="0">
                <a:solidFill>
                  <a:schemeClr val="tx1"/>
                </a:solidFill>
                <a:latin typeface="Arial"/>
                <a:cs typeface="Arial"/>
              </a:rPr>
              <a:t>̶  </a:t>
            </a:r>
            <a:r>
              <a:rPr lang="uk-UA" sz="4800" dirty="0" err="1" smtClean="0">
                <a:solidFill>
                  <a:schemeClr val="tx1"/>
                </a:solidFill>
                <a:latin typeface="Arial"/>
                <a:cs typeface="Arial"/>
              </a:rPr>
              <a:t>С</a:t>
            </a:r>
            <a:r>
              <a:rPr lang="uk-UA" sz="4800" dirty="0" err="1" smtClean="0"/>
              <a:t>Н</a:t>
            </a:r>
            <a:r>
              <a:rPr lang="uk-UA" sz="4800" baseline="-25000" dirty="0" err="1" smtClean="0"/>
              <a:t>3</a:t>
            </a:r>
            <a:endParaRPr lang="uk-UA" sz="4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3357562"/>
            <a:ext cx="450059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>
                <a:solidFill>
                  <a:srgbClr val="FF0000"/>
                </a:solidFill>
              </a:rPr>
              <a:t>3</a:t>
            </a:r>
            <a:r>
              <a:rPr lang="uk-UA" sz="4800" baseline="-25000" dirty="0" smtClean="0">
                <a:solidFill>
                  <a:schemeClr val="tx1"/>
                </a:solidFill>
              </a:rPr>
              <a:t>  </a:t>
            </a:r>
            <a:r>
              <a:rPr lang="uk-UA" sz="4800" dirty="0" smtClean="0">
                <a:solidFill>
                  <a:schemeClr val="tx1"/>
                </a:solidFill>
                <a:latin typeface="Arial"/>
                <a:cs typeface="Arial"/>
              </a:rPr>
              <a:t>̶ </a:t>
            </a:r>
            <a:r>
              <a:rPr lang="uk-UA" sz="4800" dirty="0" smtClean="0"/>
              <a:t>СН</a:t>
            </a:r>
            <a:r>
              <a:rPr lang="uk-UA" sz="4800" baseline="-25000" dirty="0" smtClean="0">
                <a:solidFill>
                  <a:srgbClr val="FF0000"/>
                </a:solidFill>
              </a:rPr>
              <a:t>2 </a:t>
            </a:r>
            <a:r>
              <a:rPr lang="uk-UA" sz="4800" dirty="0" smtClean="0">
                <a:solidFill>
                  <a:srgbClr val="FF0000"/>
                </a:solidFill>
              </a:rPr>
              <a:t> </a:t>
            </a:r>
            <a:r>
              <a:rPr lang="uk-UA" sz="4800" dirty="0" smtClean="0">
                <a:solidFill>
                  <a:srgbClr val="FF0000"/>
                </a:solidFill>
                <a:latin typeface="Arial"/>
                <a:cs typeface="Arial"/>
              </a:rPr>
              <a:t>̶ </a:t>
            </a:r>
            <a:r>
              <a:rPr lang="uk-UA" sz="4800" baseline="-25000" dirty="0" smtClean="0">
                <a:solidFill>
                  <a:srgbClr val="FF0000"/>
                </a:solidFill>
              </a:rPr>
              <a:t> </a:t>
            </a:r>
            <a:r>
              <a:rPr lang="uk-UA" sz="4800" dirty="0" smtClean="0">
                <a:solidFill>
                  <a:schemeClr val="tx1"/>
                </a:solidFill>
              </a:rPr>
              <a:t>С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3</a:t>
            </a:r>
            <a:endParaRPr lang="uk-UA" sz="4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4429132"/>
            <a:ext cx="1643074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ет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4429132"/>
            <a:ext cx="178595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проп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857488" y="2643182"/>
            <a:ext cx="1643074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 </a:t>
            </a:r>
            <a:r>
              <a:rPr lang="el-GR" sz="4800" dirty="0" smtClean="0"/>
              <a:t>Ι</a:t>
            </a:r>
            <a:endParaRPr lang="uk-UA" sz="4800" dirty="0" smtClean="0"/>
          </a:p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2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5</a:t>
            </a:r>
            <a:endParaRPr lang="uk-UA" sz="48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357298"/>
            <a:ext cx="91440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1         2          3        4         5  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 6 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7    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складіть структурні формулами речовин за назвами   </a:t>
            </a:r>
            <a:endParaRPr lang="uk-UA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642918"/>
            <a:ext cx="29289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3-етил</a:t>
            </a:r>
            <a:r>
              <a:rPr lang="uk-UA" sz="3200" b="1" dirty="0" smtClean="0">
                <a:solidFill>
                  <a:srgbClr val="FF0000"/>
                </a:solidFill>
              </a:rPr>
              <a:t>гептан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000240"/>
            <a:ext cx="91440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 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 ̶ </a:t>
            </a:r>
            <a:r>
              <a:rPr lang="uk-UA" sz="4800" dirty="0" err="1" smtClean="0"/>
              <a:t>С</a:t>
            </a:r>
            <a:r>
              <a:rPr lang="uk-UA" sz="4800" dirty="0" smtClean="0"/>
              <a:t>    ̶ </a:t>
            </a:r>
            <a:r>
              <a:rPr lang="uk-UA" sz="4800" dirty="0" err="1" smtClean="0"/>
              <a:t>С</a:t>
            </a:r>
            <a:endParaRPr lang="uk-UA" sz="48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929454" y="642918"/>
            <a:ext cx="185738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prstClr val="black"/>
                </a:solidFill>
              </a:rPr>
              <a:t>С</a:t>
            </a:r>
            <a:r>
              <a:rPr lang="uk-UA" sz="3200" b="1" baseline="-25000" dirty="0" smtClean="0">
                <a:solidFill>
                  <a:srgbClr val="FF0000"/>
                </a:solidFill>
              </a:rPr>
              <a:t>7 </a:t>
            </a:r>
            <a:r>
              <a:rPr lang="uk-UA" sz="3200" dirty="0" smtClean="0">
                <a:solidFill>
                  <a:prstClr val="black"/>
                </a:solidFill>
              </a:rPr>
              <a:t> ̶ </a:t>
            </a:r>
            <a:r>
              <a:rPr lang="uk-UA" sz="3200" dirty="0" err="1" smtClean="0">
                <a:solidFill>
                  <a:srgbClr val="FF0000"/>
                </a:solidFill>
              </a:rPr>
              <a:t>гепт</a:t>
            </a:r>
            <a:r>
              <a:rPr lang="uk-UA" sz="3200" dirty="0" smtClean="0">
                <a:solidFill>
                  <a:srgbClr val="FF0000"/>
                </a:solidFill>
              </a:rPr>
              <a:t> 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3714752"/>
            <a:ext cx="18573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3-етил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642918"/>
            <a:ext cx="1857388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prstClr val="black"/>
                </a:solidFill>
              </a:rPr>
              <a:t>С</a:t>
            </a:r>
            <a:r>
              <a:rPr lang="uk-UA" sz="3200" b="1" baseline="-25000" dirty="0" smtClean="0">
                <a:solidFill>
                  <a:srgbClr val="FF0000"/>
                </a:solidFill>
              </a:rPr>
              <a:t>2</a:t>
            </a:r>
            <a:r>
              <a:rPr lang="uk-UA" sz="3200" baseline="-25000" dirty="0" smtClean="0">
                <a:solidFill>
                  <a:prstClr val="black"/>
                </a:solidFill>
              </a:rPr>
              <a:t> </a:t>
            </a:r>
            <a:r>
              <a:rPr lang="uk-UA" sz="3200" dirty="0" smtClean="0">
                <a:solidFill>
                  <a:prstClr val="black"/>
                </a:solidFill>
              </a:rPr>
              <a:t> ̶  </a:t>
            </a:r>
            <a:r>
              <a:rPr lang="uk-UA" sz="3200" dirty="0" err="1" smtClean="0">
                <a:solidFill>
                  <a:srgbClr val="FF0000"/>
                </a:solidFill>
              </a:rPr>
              <a:t>ет</a:t>
            </a:r>
            <a:r>
              <a:rPr lang="uk-UA" sz="3200" dirty="0" smtClean="0">
                <a:solidFill>
                  <a:srgbClr val="FF0000"/>
                </a:solidFill>
              </a:rPr>
              <a:t> 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2000240"/>
            <a:ext cx="8572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3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356" y="2000240"/>
            <a:ext cx="928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2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2000240"/>
            <a:ext cx="78581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3438" y="2000240"/>
            <a:ext cx="928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2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2198" y="2000240"/>
            <a:ext cx="928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2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00958" y="2026499"/>
            <a:ext cx="92869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2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6744" y="2714620"/>
            <a:ext cx="857256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5400A8"/>
                </a:solidFill>
              </a:rPr>
              <a:t>Н</a:t>
            </a:r>
            <a:r>
              <a:rPr lang="uk-UA" sz="4800" baseline="-25000" dirty="0" smtClean="0">
                <a:solidFill>
                  <a:srgbClr val="5400A8"/>
                </a:solidFill>
              </a:rPr>
              <a:t>3</a:t>
            </a:r>
            <a:endParaRPr lang="uk-UA" sz="4800" baseline="-25000" dirty="0">
              <a:solidFill>
                <a:srgbClr val="5400A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4876" y="3000372"/>
            <a:ext cx="38576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ysClr val="windowText" lastClr="000000"/>
                </a:solidFill>
              </a:rPr>
              <a:t>Пишемо  головний ланцюг     </a:t>
            </a:r>
            <a:endParaRPr lang="uk-UA" sz="360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4286256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ysClr val="windowText" lastClr="000000"/>
                </a:solidFill>
              </a:rPr>
              <a:t> пронумеруємо    </a:t>
            </a:r>
            <a:endParaRPr lang="uk-UA" sz="3600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7554" y="5072074"/>
            <a:ext cx="514353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FFFF"/>
                </a:solidFill>
              </a:rPr>
              <a:t> </a:t>
            </a:r>
            <a:r>
              <a:rPr lang="uk-UA" sz="3600" dirty="0" smtClean="0">
                <a:solidFill>
                  <a:sysClr val="windowText" lastClr="000000"/>
                </a:solidFill>
              </a:rPr>
              <a:t>приєднуємо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rgbClr val="FF66CC"/>
                </a:solidFill>
              </a:rPr>
              <a:t>замісник</a:t>
            </a:r>
            <a:r>
              <a:rPr lang="uk-UA" sz="3600" dirty="0" smtClean="0">
                <a:solidFill>
                  <a:srgbClr val="FF66CC"/>
                </a:solidFill>
              </a:rPr>
              <a:t>  </a:t>
            </a:r>
            <a:r>
              <a:rPr lang="uk-UA" sz="3600" dirty="0" smtClean="0">
                <a:solidFill>
                  <a:schemeClr val="bg1"/>
                </a:solidFill>
              </a:rPr>
              <a:t>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4546" y="5929330"/>
            <a:ext cx="62865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ysClr val="windowText" lastClr="000000"/>
                </a:solidFill>
              </a:rPr>
              <a:t> дописуємо атоми Гідрогену  </a:t>
            </a:r>
            <a:endParaRPr lang="uk-UA" sz="3600" dirty="0">
              <a:solidFill>
                <a:sysClr val="windowText" lastClr="000000"/>
              </a:solidFill>
            </a:endParaRPr>
          </a:p>
        </p:txBody>
      </p:sp>
      <p:sp>
        <p:nvSpPr>
          <p:cNvPr id="38" name="Стрелка вправо с вырезом 37"/>
          <p:cNvSpPr/>
          <p:nvPr/>
        </p:nvSpPr>
        <p:spPr>
          <a:xfrm>
            <a:off x="6286512" y="785794"/>
            <a:ext cx="571504" cy="428628"/>
          </a:xfrm>
          <a:prstGeom prst="notchedRightArrow">
            <a:avLst/>
          </a:prstGeom>
          <a:gradFill rotWithShape="1">
            <a:gsLst>
              <a:gs pos="0">
                <a:srgbClr val="FF388C">
                  <a:shade val="15000"/>
                  <a:satMod val="180000"/>
                </a:srgbClr>
              </a:gs>
              <a:gs pos="50000">
                <a:srgbClr val="FF388C">
                  <a:shade val="45000"/>
                  <a:satMod val="170000"/>
                </a:srgbClr>
              </a:gs>
              <a:gs pos="70000">
                <a:srgbClr val="FF388C">
                  <a:tint val="99000"/>
                  <a:shade val="65000"/>
                  <a:satMod val="155000"/>
                </a:srgbClr>
              </a:gs>
              <a:gs pos="100000">
                <a:srgbClr val="FF38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388C">
                <a:satMod val="3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300" normalizeH="0" baseline="0" noProof="0" smtClean="0">
              <a:ln w="11430" cmpd="sng">
                <a:solidFill>
                  <a:srgbClr val="FF388C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388C">
                      <a:tint val="83000"/>
                      <a:shade val="100000"/>
                      <a:satMod val="200000"/>
                    </a:srgbClr>
                  </a:gs>
                  <a:gs pos="75000">
                    <a:srgbClr val="FF388C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F388C">
                    <a:satMod val="220000"/>
                    <a:alpha val="35000"/>
                  </a:srgbClr>
                </a:glo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0" name="Стрелка вправо с вырезом 39"/>
          <p:cNvSpPr/>
          <p:nvPr/>
        </p:nvSpPr>
        <p:spPr>
          <a:xfrm flipH="1">
            <a:off x="2285984" y="714356"/>
            <a:ext cx="642942" cy="500066"/>
          </a:xfrm>
          <a:prstGeom prst="notchedRightArrow">
            <a:avLst/>
          </a:prstGeom>
          <a:gradFill rotWithShape="1">
            <a:gsLst>
              <a:gs pos="0">
                <a:srgbClr val="FF388C">
                  <a:shade val="15000"/>
                  <a:satMod val="180000"/>
                </a:srgbClr>
              </a:gs>
              <a:gs pos="50000">
                <a:srgbClr val="FF388C">
                  <a:shade val="45000"/>
                  <a:satMod val="170000"/>
                </a:srgbClr>
              </a:gs>
              <a:gs pos="70000">
                <a:srgbClr val="FF388C">
                  <a:tint val="99000"/>
                  <a:shade val="65000"/>
                  <a:satMod val="155000"/>
                </a:srgbClr>
              </a:gs>
              <a:gs pos="100000">
                <a:srgbClr val="FF38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FF388C">
                <a:satMod val="30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0" cap="none" spc="300" normalizeH="0" baseline="0" noProof="0" smtClean="0">
              <a:ln w="11430" cmpd="sng">
                <a:solidFill>
                  <a:srgbClr val="FF388C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FF388C">
                      <a:tint val="83000"/>
                      <a:shade val="100000"/>
                      <a:satMod val="200000"/>
                    </a:srgbClr>
                  </a:gs>
                  <a:gs pos="75000">
                    <a:srgbClr val="FF388C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FF388C">
                    <a:satMod val="220000"/>
                    <a:alpha val="35000"/>
                  </a:srgbClr>
                </a:glo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18" grpId="0" animBg="1"/>
      <p:bldP spid="19" grpId="0" animBg="1"/>
      <p:bldP spid="33" grpId="0" animBg="1"/>
      <p:bldP spid="34" grpId="0" animBg="1"/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ії\для презентацій\фон з рамочками\Рисунок1лоплр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0042"/>
            <a:ext cx="5357850" cy="2928958"/>
          </a:xfrm>
          <a:prstGeom prst="rect">
            <a:avLst/>
          </a:prstGeom>
          <a:noFill/>
        </p:spPr>
      </p:pic>
      <p:pic>
        <p:nvPicPr>
          <p:cNvPr id="70660" name="Picture 8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2862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4143372" y="928670"/>
            <a:ext cx="4252938" cy="704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Домашнє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 </a:t>
            </a:r>
            <a:r>
              <a:rPr lang="uk-UA" sz="3600" kern="10" dirty="0">
                <a:ln w="9525">
                  <a:noFill/>
                  <a:round/>
                  <a:headEnd/>
                  <a:tailEnd/>
                </a:ln>
                <a:solidFill>
                  <a:srgbClr val="3305B3"/>
                </a:solidFill>
                <a:effectLst>
                  <a:outerShdw dist="45791" dir="2021404" algn="ctr" rotWithShape="0">
                    <a:srgbClr val="CCECFF"/>
                  </a:outerShdw>
                </a:effectLst>
                <a:latin typeface="Segoe Script"/>
              </a:rPr>
              <a:t>завдання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  <p:pic>
        <p:nvPicPr>
          <p:cNvPr id="9" name="Picture 8" descr="BOOK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572008"/>
            <a:ext cx="2590800" cy="17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14942" y="2071678"/>
            <a:ext cx="17859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</a:t>
            </a:r>
            <a:r>
              <a:rPr lang="uk-UA" sz="4800" b="1" dirty="0" smtClean="0">
                <a:solidFill>
                  <a:srgbClr val="FF0000"/>
                </a:solidFill>
              </a:rPr>
              <a:t>§</a:t>
            </a:r>
            <a:r>
              <a:rPr lang="uk-UA" sz="4800" b="1" dirty="0">
                <a:solidFill>
                  <a:srgbClr val="FF0000"/>
                </a:solidFill>
              </a:rPr>
              <a:t>5</a:t>
            </a:r>
            <a:endParaRPr lang="uk-UA" sz="4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46" cy="2500306"/>
          </a:xfrm>
          <a:prstGeom prst="rect">
            <a:avLst/>
          </a:prstGeom>
          <a:noFill/>
        </p:spPr>
      </p:pic>
      <p:pic>
        <p:nvPicPr>
          <p:cNvPr id="18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"/>
            <a:ext cx="2286016" cy="2500306"/>
          </a:xfrm>
          <a:prstGeom prst="rect">
            <a:avLst/>
          </a:prstGeom>
          <a:noFill/>
        </p:spPr>
      </p:pic>
      <p:pic>
        <p:nvPicPr>
          <p:cNvPr id="17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 l="34375"/>
          <a:stretch>
            <a:fillRect/>
          </a:stretch>
        </p:blipFill>
        <p:spPr bwMode="auto">
          <a:xfrm>
            <a:off x="3857620" y="1"/>
            <a:ext cx="1357322" cy="2500305"/>
          </a:xfrm>
          <a:prstGeom prst="rect">
            <a:avLst/>
          </a:prstGeom>
          <a:noFill/>
        </p:spPr>
      </p:pic>
      <p:pic>
        <p:nvPicPr>
          <p:cNvPr id="19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 r="21875"/>
          <a:stretch>
            <a:fillRect/>
          </a:stretch>
        </p:blipFill>
        <p:spPr bwMode="auto">
          <a:xfrm>
            <a:off x="5214942" y="1"/>
            <a:ext cx="1785950" cy="2500305"/>
          </a:xfrm>
          <a:prstGeom prst="rect">
            <a:avLst/>
          </a:prstGeom>
          <a:noFill/>
        </p:spPr>
      </p:pic>
      <p:pic>
        <p:nvPicPr>
          <p:cNvPr id="2051" name="Picture 3" descr="C:\Users\Олександр\Desktop\Image1 4.png"/>
          <p:cNvPicPr>
            <a:picLocks noChangeAspect="1" noChangeArrowheads="1"/>
          </p:cNvPicPr>
          <p:nvPr/>
        </p:nvPicPr>
        <p:blipFill>
          <a:blip r:embed="rId3"/>
          <a:srcRect l="9649"/>
          <a:stretch>
            <a:fillRect/>
          </a:stretch>
        </p:blipFill>
        <p:spPr bwMode="auto">
          <a:xfrm>
            <a:off x="6858016" y="0"/>
            <a:ext cx="668913" cy="2500306"/>
          </a:xfrm>
          <a:prstGeom prst="rect">
            <a:avLst/>
          </a:prstGeom>
          <a:noFill/>
        </p:spPr>
      </p:pic>
      <p:pic>
        <p:nvPicPr>
          <p:cNvPr id="22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 l="21876"/>
          <a:stretch>
            <a:fillRect/>
          </a:stretch>
        </p:blipFill>
        <p:spPr bwMode="auto">
          <a:xfrm>
            <a:off x="7358082" y="0"/>
            <a:ext cx="1785918" cy="2500306"/>
          </a:xfrm>
          <a:prstGeom prst="rect">
            <a:avLst/>
          </a:prstGeom>
          <a:noFill/>
        </p:spPr>
      </p:pic>
      <p:pic>
        <p:nvPicPr>
          <p:cNvPr id="23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 r="21875"/>
          <a:stretch>
            <a:fillRect/>
          </a:stretch>
        </p:blipFill>
        <p:spPr bwMode="auto">
          <a:xfrm>
            <a:off x="60534" y="3500438"/>
            <a:ext cx="1796822" cy="2428892"/>
          </a:xfrm>
          <a:prstGeom prst="rect">
            <a:avLst/>
          </a:prstGeom>
          <a:noFill/>
        </p:spPr>
      </p:pic>
      <p:pic>
        <p:nvPicPr>
          <p:cNvPr id="24" name="Picture 3" descr="C:\Users\Олександр\Desktop\Image1 4.png"/>
          <p:cNvPicPr>
            <a:picLocks noChangeAspect="1" noChangeArrowheads="1"/>
          </p:cNvPicPr>
          <p:nvPr/>
        </p:nvPicPr>
        <p:blipFill>
          <a:blip r:embed="rId3"/>
          <a:srcRect l="9649"/>
          <a:stretch>
            <a:fillRect/>
          </a:stretch>
        </p:blipFill>
        <p:spPr bwMode="auto">
          <a:xfrm>
            <a:off x="1714480" y="3500439"/>
            <a:ext cx="642942" cy="2428892"/>
          </a:xfrm>
          <a:prstGeom prst="rect">
            <a:avLst/>
          </a:prstGeom>
          <a:noFill/>
        </p:spPr>
      </p:pic>
      <p:pic>
        <p:nvPicPr>
          <p:cNvPr id="26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 l="18751" r="21874"/>
          <a:stretch>
            <a:fillRect/>
          </a:stretch>
        </p:blipFill>
        <p:spPr bwMode="auto">
          <a:xfrm>
            <a:off x="2214546" y="3500438"/>
            <a:ext cx="1357322" cy="2428892"/>
          </a:xfrm>
          <a:prstGeom prst="rect">
            <a:avLst/>
          </a:prstGeom>
          <a:noFill/>
        </p:spPr>
      </p:pic>
      <p:pic>
        <p:nvPicPr>
          <p:cNvPr id="27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2"/>
          <a:srcRect l="18751"/>
          <a:stretch>
            <a:fillRect/>
          </a:stretch>
        </p:blipFill>
        <p:spPr bwMode="auto">
          <a:xfrm>
            <a:off x="3071802" y="3500438"/>
            <a:ext cx="1857356" cy="24288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2571744"/>
            <a:ext cx="164307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2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6</a:t>
            </a:r>
            <a:endParaRPr lang="uk-UA" sz="48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357950" y="2571744"/>
            <a:ext cx="164307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3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8</a:t>
            </a:r>
            <a:endParaRPr lang="uk-UA" sz="48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857356" y="6027003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4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10</a:t>
            </a:r>
            <a:endParaRPr lang="uk-UA" sz="48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429256" y="5429264"/>
            <a:ext cx="3214710" cy="11079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6600" dirty="0" smtClean="0"/>
              <a:t>С</a:t>
            </a:r>
            <a:r>
              <a:rPr lang="en-US" sz="6600" baseline="-25000" dirty="0" smtClean="0">
                <a:solidFill>
                  <a:srgbClr val="FF0000"/>
                </a:solidFill>
              </a:rPr>
              <a:t>n</a:t>
            </a:r>
            <a:r>
              <a:rPr lang="uk-UA" sz="6600" dirty="0" smtClean="0"/>
              <a:t>Н</a:t>
            </a:r>
            <a:r>
              <a:rPr lang="en-US" sz="6600" baseline="-25000" dirty="0" smtClean="0">
                <a:solidFill>
                  <a:srgbClr val="FF0000"/>
                </a:solidFill>
              </a:rPr>
              <a:t>2n+2</a:t>
            </a:r>
            <a:endParaRPr lang="uk-UA" sz="6600" baseline="-25000" dirty="0">
              <a:solidFill>
                <a:srgbClr val="FF0000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786446" y="3857628"/>
            <a:ext cx="2428892" cy="142876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Загальна формула</a:t>
            </a:r>
            <a:endParaRPr lang="uk-UA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571744"/>
            <a:ext cx="135729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/>
              <a:t>4</a:t>
            </a:r>
            <a:endParaRPr lang="uk-UA" sz="4800" baseline="-25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2214546" cy="250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/>
          <p:cNvSpPr/>
          <p:nvPr/>
        </p:nvSpPr>
        <p:spPr>
          <a:xfrm>
            <a:off x="2285984" y="0"/>
            <a:ext cx="2928958" cy="250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5286380" y="0"/>
            <a:ext cx="3857620" cy="250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71438" y="3500438"/>
            <a:ext cx="4929190" cy="250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9" grpId="0" animBg="1"/>
      <p:bldP spid="30" grpId="0" animBg="1"/>
      <p:bldP spid="3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7313"/>
            <a:r>
              <a:rPr lang="uk-UA" sz="2800" dirty="0" smtClean="0">
                <a:solidFill>
                  <a:schemeClr val="tx1"/>
                </a:solidFill>
              </a:rPr>
              <a:t>Порівнюючи формули вуглеводнів </a:t>
            </a:r>
            <a:r>
              <a:rPr lang="uk-UA" sz="2800" dirty="0" smtClean="0">
                <a:solidFill>
                  <a:srgbClr val="FF0000"/>
                </a:solidFill>
              </a:rPr>
              <a:t>ряду метану , </a:t>
            </a:r>
            <a:r>
              <a:rPr lang="uk-UA" sz="2800" dirty="0" smtClean="0">
                <a:solidFill>
                  <a:schemeClr val="tx1"/>
                </a:solidFill>
              </a:rPr>
              <a:t>легко помітити, що кожний член ряду відрізняється від свого сусіда на групу атомів СН</a:t>
            </a:r>
            <a:r>
              <a:rPr lang="uk-UA" sz="2800" baseline="-25000" dirty="0" smtClean="0">
                <a:solidFill>
                  <a:schemeClr val="tx1"/>
                </a:solidFill>
              </a:rPr>
              <a:t>2</a:t>
            </a:r>
            <a:endParaRPr lang="uk-UA" sz="2800" baseline="-25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571612"/>
            <a:ext cx="61436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Група </a:t>
            </a:r>
            <a:r>
              <a:rPr lang="uk-UA" sz="3600" kern="0" dirty="0" smtClean="0">
                <a:solidFill>
                  <a:sysClr val="windowText" lastClr="000000"/>
                </a:solidFill>
              </a:rPr>
              <a:t> ̶  СН</a:t>
            </a:r>
            <a:r>
              <a:rPr lang="uk-UA" sz="3600" kern="0" baseline="-25000" dirty="0" smtClean="0">
                <a:solidFill>
                  <a:sysClr val="windowText" lastClr="000000"/>
                </a:solidFill>
              </a:rPr>
              <a:t>2 </a:t>
            </a:r>
            <a:r>
              <a:rPr lang="uk-UA" sz="3600" kern="0" dirty="0" smtClean="0">
                <a:solidFill>
                  <a:sysClr val="windowText" lastClr="000000"/>
                </a:solidFill>
              </a:rPr>
              <a:t>називається </a:t>
            </a:r>
            <a:r>
              <a:rPr lang="uk-UA" sz="3600" i="1" kern="0" dirty="0" smtClean="0">
                <a:solidFill>
                  <a:sysClr val="windowText" lastClr="000000"/>
                </a:solidFill>
              </a:rPr>
              <a:t>гомологічною різницею</a:t>
            </a:r>
            <a:r>
              <a:rPr lang="uk-UA" sz="3600" i="1" dirty="0" smtClean="0"/>
              <a:t> </a:t>
            </a:r>
            <a:endParaRPr lang="uk-UA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71810"/>
            <a:ext cx="9144000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7313"/>
            <a:r>
              <a:rPr lang="uk-UA" sz="2800" dirty="0" smtClean="0">
                <a:solidFill>
                  <a:schemeClr val="tx1"/>
                </a:solidFill>
              </a:rPr>
              <a:t>Якщо від молекули алкану відняти атом Гідрогену, тоді вийде залишок молекули з вільною валентністю (неспареним електроном), що називається  </a:t>
            </a:r>
            <a:r>
              <a:rPr lang="uk-UA" sz="2800" dirty="0" smtClean="0">
                <a:solidFill>
                  <a:srgbClr val="FF0000"/>
                </a:solidFill>
              </a:rPr>
              <a:t>вуглеводним радикалом (</a:t>
            </a:r>
            <a:r>
              <a:rPr lang="en-US" sz="2800" dirty="0" smtClean="0">
                <a:solidFill>
                  <a:srgbClr val="FF0000"/>
                </a:solidFill>
              </a:rPr>
              <a:t>R)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214950"/>
            <a:ext cx="7929618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uk-UA" sz="3600" dirty="0" smtClean="0"/>
              <a:t>У підручнику радикали названо </a:t>
            </a:r>
            <a:r>
              <a:rPr lang="en-US" sz="3600" dirty="0" smtClean="0"/>
              <a:t> </a:t>
            </a:r>
            <a:r>
              <a:rPr lang="uk-UA" sz="3600" dirty="0" smtClean="0"/>
              <a:t>̶  </a:t>
            </a:r>
            <a:r>
              <a:rPr lang="uk-UA" sz="3600" dirty="0" smtClean="0">
                <a:solidFill>
                  <a:srgbClr val="FF0000"/>
                </a:solidFill>
              </a:rPr>
              <a:t>замісники</a:t>
            </a:r>
            <a:r>
              <a:rPr lang="uk-UA" sz="3600" dirty="0" smtClean="0">
                <a:solidFill>
                  <a:schemeClr val="bg1"/>
                </a:solidFill>
              </a:rPr>
              <a:t>  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ysClr val="windowText" lastClr="000000"/>
                </a:solidFill>
              </a:rPr>
              <a:t>Родоначальником цього гомологічного ряду вважають метан </a:t>
            </a:r>
            <a:r>
              <a:rPr lang="uk-UA" sz="3600" dirty="0" smtClean="0">
                <a:solidFill>
                  <a:srgbClr val="FF0000"/>
                </a:solidFill>
              </a:rPr>
              <a:t>СН</a:t>
            </a:r>
            <a:r>
              <a:rPr lang="uk-UA" sz="3600" baseline="-25000" dirty="0" smtClean="0">
                <a:solidFill>
                  <a:srgbClr val="FF0000"/>
                </a:solidFill>
              </a:rPr>
              <a:t>4</a:t>
            </a:r>
            <a:r>
              <a:rPr lang="uk-UA" sz="3600" dirty="0" smtClean="0">
                <a:solidFill>
                  <a:sysClr val="windowText" lastClr="000000"/>
                </a:solidFill>
              </a:rPr>
              <a:t>, іноді цей ряд так і називають </a:t>
            </a:r>
            <a:r>
              <a:rPr lang="uk-UA" sz="3600" dirty="0" smtClean="0">
                <a:solidFill>
                  <a:srgbClr val="FF0000"/>
                </a:solidFill>
              </a:rPr>
              <a:t>гомологічний ряд метану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57430"/>
            <a:ext cx="9144000" cy="1200329"/>
          </a:xfrm>
          <a:prstGeom prst="rect">
            <a:avLst/>
          </a:prstGeom>
          <a:gradFill rotWithShape="1">
            <a:gsLst>
              <a:gs pos="0">
                <a:srgbClr val="B3E1B3">
                  <a:tint val="50000"/>
                  <a:satMod val="300000"/>
                </a:srgbClr>
              </a:gs>
              <a:gs pos="35000">
                <a:srgbClr val="B3E1B3">
                  <a:tint val="37000"/>
                  <a:satMod val="300000"/>
                </a:srgbClr>
              </a:gs>
              <a:gs pos="100000">
                <a:srgbClr val="B3E1B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3E1B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Члени </a:t>
            </a:r>
            <a:r>
              <a:rPr kumimoji="0" lang="uk-UA" sz="3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гомологічниого</a:t>
            </a:r>
            <a:r>
              <a:rPr kumimoji="0" lang="uk-UA" sz="3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ряду, називаються </a:t>
            </a:r>
            <a:r>
              <a:rPr kumimoji="0" lang="uk-UA" sz="3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гомологами</a:t>
            </a:r>
            <a:endParaRPr kumimoji="0" lang="uk-UA" sz="36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gradFill rotWithShape="1">
            <a:gsLst>
              <a:gs pos="0">
                <a:srgbClr val="B3E1B3">
                  <a:tint val="50000"/>
                  <a:satMod val="300000"/>
                </a:srgbClr>
              </a:gs>
              <a:gs pos="35000">
                <a:srgbClr val="B3E1B3">
                  <a:tint val="37000"/>
                  <a:satMod val="300000"/>
                </a:srgbClr>
              </a:gs>
              <a:gs pos="100000">
                <a:srgbClr val="B3E1B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3E1B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Речовини, що  подібні за будовою й відрізняються одна від одної на одну або кілька груп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̶  СН</a:t>
            </a:r>
            <a:r>
              <a:rPr kumimoji="0" lang="uk-UA" sz="36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утворюють</a:t>
            </a:r>
            <a:b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гомологічні ряди</a:t>
            </a:r>
            <a:endParaRPr kumimoji="0" lang="uk-UA" sz="36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86190"/>
            <a:ext cx="9144000" cy="1200329"/>
          </a:xfrm>
          <a:prstGeom prst="rect">
            <a:avLst/>
          </a:prstGeom>
          <a:gradFill rotWithShape="1">
            <a:gsLst>
              <a:gs pos="0">
                <a:srgbClr val="B3E1B3">
                  <a:tint val="50000"/>
                  <a:satMod val="300000"/>
                </a:srgbClr>
              </a:gs>
              <a:gs pos="35000">
                <a:srgbClr val="B3E1B3">
                  <a:tint val="37000"/>
                  <a:satMod val="300000"/>
                </a:srgbClr>
              </a:gs>
              <a:gs pos="100000">
                <a:srgbClr val="B3E1B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B3E1B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Гомологи  мають подібну будову і подібні </a:t>
            </a:r>
            <a:r>
              <a:rPr kumimoji="0" lang="uk-UA" sz="36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влативості</a:t>
            </a:r>
            <a:endParaRPr kumimoji="0" lang="uk-UA" sz="36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Гомологія</a:t>
            </a:r>
            <a:r>
              <a:rPr kumimoji="0" lang="uk-UA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̶  це явище існування подібних за будовою та властивостями органічних речовин, що відрізняються одна від одної на одну або кілька груп  ̶  СН</a:t>
            </a:r>
            <a:r>
              <a:rPr kumimoji="0" lang="uk-UA" sz="36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857496"/>
            <a:ext cx="614366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Група </a:t>
            </a:r>
            <a:r>
              <a:rPr lang="uk-UA" sz="3600" kern="0" dirty="0" smtClean="0">
                <a:solidFill>
                  <a:sysClr val="windowText" lastClr="000000"/>
                </a:solidFill>
              </a:rPr>
              <a:t> ̶  СН</a:t>
            </a:r>
            <a:r>
              <a:rPr lang="uk-UA" sz="3600" kern="0" baseline="-25000" dirty="0" smtClean="0">
                <a:solidFill>
                  <a:sysClr val="windowText" lastClr="000000"/>
                </a:solidFill>
              </a:rPr>
              <a:t>2 </a:t>
            </a:r>
            <a:r>
              <a:rPr lang="uk-UA" sz="3600" kern="0" dirty="0" smtClean="0">
                <a:solidFill>
                  <a:sysClr val="windowText" lastClr="000000"/>
                </a:solidFill>
              </a:rPr>
              <a:t>називається </a:t>
            </a:r>
            <a:r>
              <a:rPr lang="uk-UA" sz="3600" i="1" kern="0" dirty="0" smtClean="0">
                <a:solidFill>
                  <a:sysClr val="windowText" lastClr="000000"/>
                </a:solidFill>
              </a:rPr>
              <a:t>гомологічною різницею</a:t>
            </a:r>
            <a:r>
              <a:rPr lang="uk-UA" sz="3600" i="1" dirty="0" smtClean="0"/>
              <a:t> </a:t>
            </a:r>
            <a:endParaRPr lang="uk-UA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uk-UA" sz="3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uk-UA" sz="3600" kern="0" dirty="0" smtClean="0">
                <a:solidFill>
                  <a:sysClr val="windowText" lastClr="000000"/>
                </a:solidFill>
              </a:rPr>
              <a:t>Р</a:t>
            </a:r>
            <a:r>
              <a:rPr kumimoji="0" lang="uk-UA" sz="3600" b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ечовини</a:t>
            </a:r>
            <a:r>
              <a:rPr kumimoji="0" lang="uk-UA" sz="36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що  подібні за будовою й відрізняються одна від одної на одну або кілька груп </a:t>
            </a:r>
            <a:r>
              <a:rPr lang="uk-UA" sz="3600" kern="0" dirty="0" smtClean="0">
                <a:solidFill>
                  <a:sysClr val="windowText" lastClr="000000"/>
                </a:solidFill>
              </a:rPr>
              <a:t> ̶  СН</a:t>
            </a:r>
            <a:r>
              <a:rPr lang="uk-UA" sz="3600" kern="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uk-UA" sz="3600" kern="0" dirty="0" smtClean="0">
                <a:solidFill>
                  <a:sysClr val="windowText" lastClr="000000"/>
                </a:solidFill>
              </a:rPr>
              <a:t>, називаються </a:t>
            </a:r>
            <a:r>
              <a:rPr lang="uk-UA" sz="3600" i="1" kern="0" dirty="0" smtClean="0">
                <a:solidFill>
                  <a:srgbClr val="FF0000"/>
                </a:solidFill>
              </a:rPr>
              <a:t>гомологами </a:t>
            </a:r>
            <a:endParaRPr kumimoji="0" lang="uk-UA" sz="3600" b="0" i="1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8" name="Picture 3" descr="C:\Users\Олександр\Desktop\Image1 4.png"/>
          <p:cNvPicPr>
            <a:picLocks noChangeAspect="1" noChangeArrowheads="1"/>
          </p:cNvPicPr>
          <p:nvPr/>
        </p:nvPicPr>
        <p:blipFill>
          <a:blip r:embed="rId2"/>
          <a:srcRect l="9649"/>
          <a:stretch>
            <a:fillRect/>
          </a:stretch>
        </p:blipFill>
        <p:spPr bwMode="auto">
          <a:xfrm>
            <a:off x="7215206" y="2357430"/>
            <a:ext cx="642942" cy="216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міжнародна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Номенклатура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органічних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сполук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IUPAC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14818"/>
            <a:ext cx="9144000" cy="18774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A0436"/>
                </a:solidFill>
              </a:rPr>
              <a:t>Номенклатура</a:t>
            </a:r>
            <a:r>
              <a:rPr lang="uk-UA" sz="4400" b="1" dirty="0" smtClean="0">
                <a:solidFill>
                  <a:srgbClr val="0A0436"/>
                </a:solidFill>
              </a:rPr>
              <a:t> ІЮПАК </a:t>
            </a:r>
            <a:r>
              <a:rPr lang="uk-UA" sz="3600" b="1" dirty="0" smtClean="0">
                <a:solidFill>
                  <a:srgbClr val="0A0436"/>
                </a:solidFill>
              </a:rPr>
              <a:t>запропонована Міжнародною спілкою теоретичної і прикладної хімії у 1964 році</a:t>
            </a:r>
            <a:endParaRPr lang="uk-UA" sz="4400" b="1" dirty="0">
              <a:solidFill>
                <a:srgbClr val="0A0436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ксандр\Desktop\Image 6.png"/>
          <p:cNvPicPr>
            <a:picLocks noChangeAspect="1" noChangeArrowheads="1"/>
          </p:cNvPicPr>
          <p:nvPr/>
        </p:nvPicPr>
        <p:blipFill>
          <a:blip r:embed="rId2"/>
          <a:srcRect r="74360"/>
          <a:stretch>
            <a:fillRect/>
          </a:stretch>
        </p:blipFill>
        <p:spPr bwMode="auto">
          <a:xfrm>
            <a:off x="571472" y="0"/>
            <a:ext cx="1142976" cy="1714500"/>
          </a:xfrm>
          <a:prstGeom prst="rect">
            <a:avLst/>
          </a:prstGeom>
          <a:noFill/>
        </p:spPr>
      </p:pic>
      <p:pic>
        <p:nvPicPr>
          <p:cNvPr id="4" name="Picture 2" descr="C:\Users\Олександр\Desktop\Image 6.png"/>
          <p:cNvPicPr>
            <a:picLocks noChangeAspect="1" noChangeArrowheads="1"/>
          </p:cNvPicPr>
          <p:nvPr/>
        </p:nvPicPr>
        <p:blipFill>
          <a:blip r:embed="rId2"/>
          <a:srcRect l="24039" r="42307"/>
          <a:stretch>
            <a:fillRect/>
          </a:stretch>
        </p:blipFill>
        <p:spPr bwMode="auto">
          <a:xfrm>
            <a:off x="2428860" y="0"/>
            <a:ext cx="1500198" cy="1714500"/>
          </a:xfrm>
          <a:prstGeom prst="rect">
            <a:avLst/>
          </a:prstGeom>
          <a:noFill/>
        </p:spPr>
      </p:pic>
      <p:pic>
        <p:nvPicPr>
          <p:cNvPr id="5" name="Picture 2" descr="C:\Users\Олександр\Desktop\Image 6.png"/>
          <p:cNvPicPr>
            <a:picLocks noChangeAspect="1" noChangeArrowheads="1"/>
          </p:cNvPicPr>
          <p:nvPr/>
        </p:nvPicPr>
        <p:blipFill>
          <a:blip r:embed="rId2"/>
          <a:srcRect l="57693"/>
          <a:stretch>
            <a:fillRect/>
          </a:stretch>
        </p:blipFill>
        <p:spPr bwMode="auto">
          <a:xfrm>
            <a:off x="4286248" y="0"/>
            <a:ext cx="1885932" cy="1714500"/>
          </a:xfrm>
          <a:prstGeom prst="rect">
            <a:avLst/>
          </a:prstGeom>
          <a:noFill/>
        </p:spPr>
      </p:pic>
      <p:pic>
        <p:nvPicPr>
          <p:cNvPr id="3076" name="Picture 4" descr="C:\Users\Олександр\Desktop\Image 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43" y="0"/>
            <a:ext cx="2428875" cy="1685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000241"/>
            <a:ext cx="1714512" cy="64294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мет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000241"/>
            <a:ext cx="1571636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ет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000240"/>
            <a:ext cx="178595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проп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2000240"/>
            <a:ext cx="178595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бут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928934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5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12</a:t>
            </a:r>
            <a:endParaRPr lang="uk-UA" sz="4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4000504"/>
            <a:ext cx="1785918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пент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2928934"/>
            <a:ext cx="200026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6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14</a:t>
            </a:r>
            <a:endParaRPr lang="uk-UA" sz="4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0298" y="4000504"/>
            <a:ext cx="1928826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гекс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2928934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7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16</a:t>
            </a:r>
            <a:endParaRPr lang="uk-UA" sz="48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4000504"/>
            <a:ext cx="1785918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гепт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16" y="2928934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8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18</a:t>
            </a:r>
            <a:endParaRPr lang="uk-UA" sz="48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4000504"/>
            <a:ext cx="178595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окт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4857760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9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20</a:t>
            </a:r>
            <a:endParaRPr lang="uk-UA" sz="4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5786454"/>
            <a:ext cx="178595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err="1" smtClean="0">
                <a:solidFill>
                  <a:srgbClr val="FF0000"/>
                </a:solidFill>
              </a:rPr>
              <a:t>нон</a:t>
            </a:r>
            <a:r>
              <a:rPr lang="uk-UA" sz="3600" dirty="0" err="1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857760"/>
            <a:ext cx="214314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10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22</a:t>
            </a:r>
            <a:endParaRPr lang="uk-UA" sz="4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00298" y="5786454"/>
            <a:ext cx="214314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дек</a:t>
            </a:r>
            <a:r>
              <a:rPr lang="uk-UA" sz="3600" dirty="0" smtClean="0">
                <a:solidFill>
                  <a:srgbClr val="7030A0"/>
                </a:solidFill>
              </a:rPr>
              <a:t>ан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158" y="1071546"/>
            <a:ext cx="1571636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/>
              <a:t>4</a:t>
            </a:r>
            <a:endParaRPr lang="uk-UA" sz="48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57422" y="1071546"/>
            <a:ext cx="164307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2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6</a:t>
            </a:r>
            <a:endParaRPr lang="uk-UA" sz="48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4357686" y="1071546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3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8</a:t>
            </a:r>
            <a:endParaRPr lang="uk-UA" sz="48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16" y="1071546"/>
            <a:ext cx="178595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4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10</a:t>
            </a:r>
            <a:endParaRPr lang="uk-UA" sz="4800" baseline="-25000" dirty="0"/>
          </a:p>
        </p:txBody>
      </p:sp>
      <p:sp>
        <p:nvSpPr>
          <p:cNvPr id="28" name="Выноска со стрелкой влево 27"/>
          <p:cNvSpPr/>
          <p:nvPr/>
        </p:nvSpPr>
        <p:spPr>
          <a:xfrm>
            <a:off x="5072066" y="4857760"/>
            <a:ext cx="3500462" cy="1071570"/>
          </a:xfrm>
          <a:prstGeom prst="leftArrowCallout">
            <a:avLst>
              <a:gd name="adj1" fmla="val 28631"/>
              <a:gd name="adj2" fmla="val 32262"/>
              <a:gd name="adj3" fmla="val 35894"/>
              <a:gd name="adj4" fmla="val 804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Гомологічний ряд  алканів</a:t>
            </a:r>
            <a:endParaRPr lang="uk-UA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500562" y="6215082"/>
            <a:ext cx="46434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гомологічний ряд метану</a:t>
            </a:r>
            <a:endParaRPr lang="uk-UA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428736"/>
            <a:ext cx="83600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вчимося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назитвати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складати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структурні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формули</a:t>
            </a:r>
            <a:endParaRPr lang="ru-RU" sz="4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насичених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вуглеводнів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езмятежность.pot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.pot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721</Words>
  <Application>Microsoft Office PowerPoint</Application>
  <PresentationFormat>Экран (4:3)</PresentationFormat>
  <Paragraphs>197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Lucida Sans Unicode</vt:lpstr>
      <vt:lpstr>Monotype Sorts</vt:lpstr>
      <vt:lpstr>Segoe Script</vt:lpstr>
      <vt:lpstr>Times New Roman</vt:lpstr>
      <vt:lpstr>Тема Office</vt:lpstr>
      <vt:lpstr>1_Тема Office</vt:lpstr>
      <vt:lpstr>Безмятежность</vt:lpstr>
      <vt:lpstr> гомологічний ряд алканів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Олександр</dc:creator>
  <cp:lastModifiedBy>User</cp:lastModifiedBy>
  <cp:revision>126</cp:revision>
  <dcterms:created xsi:type="dcterms:W3CDTF">2018-01-04T07:20:10Z</dcterms:created>
  <dcterms:modified xsi:type="dcterms:W3CDTF">2023-10-04T12:59:04Z</dcterms:modified>
</cp:coreProperties>
</file>