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3" r:id="rId14"/>
    <p:sldId id="270" r:id="rId15"/>
    <p:sldId id="274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1" autoAdjust="0"/>
    <p:restoredTop sz="94671" autoAdjust="0"/>
  </p:normalViewPr>
  <p:slideViewPr>
    <p:cSldViewPr>
      <p:cViewPr>
        <p:scale>
          <a:sx n="77" d="100"/>
          <a:sy n="77" d="100"/>
        </p:scale>
        <p:origin x="1706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фото для конкурсу\57682264af19d-2fd51e50d4280300b6a627d74d4b08b8-xl_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5472" y="188640"/>
            <a:ext cx="51125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uk-UA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endParaRPr lang="uk-UA" sz="4400" b="1" dirty="0" smtClean="0">
              <a:solidFill>
                <a:prstClr val="black"/>
              </a:solidFill>
              <a:latin typeface="Monotype Corsiva" pitchFamily="66" charset="0"/>
              <a:cs typeface="Gautami" pitchFamily="2"/>
            </a:endParaRP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38610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28801"/>
            <a:ext cx="89644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Українська мова – духовне багатство народу</a:t>
            </a:r>
            <a:endParaRPr lang="ru-RU" sz="28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6381328"/>
            <a:ext cx="151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2018</a:t>
            </a:r>
            <a:endParaRPr lang="ru-RU" dirty="0"/>
          </a:p>
        </p:txBody>
      </p:sp>
      <p:pic>
        <p:nvPicPr>
          <p:cNvPr id="8" name="ukra-nska-mova-ukra-nska-mova_(mp3CC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7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970"/>
      </p:ext>
    </p:extLst>
  </p:cSld>
  <p:clrMapOvr>
    <a:masterClrMapping/>
  </p:clrMapOvr>
  <p:transition spd="slow" advClick="0" advTm="112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486003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8592" y="1153150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Вчений</a:t>
            </a: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22222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400" dirty="0" err="1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В.Кобилюх</a:t>
            </a: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довів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українська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сформувалася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 </a:t>
            </a:r>
            <a:endParaRPr lang="ru-RU" sz="2400" dirty="0" smtClean="0">
              <a:solidFill>
                <a:srgbClr val="22222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Х-IV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тисячоліттях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22222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нашої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ери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ru-RU" sz="2400" dirty="0" smtClean="0">
              <a:solidFill>
                <a:srgbClr val="22222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Тому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походження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найважливіших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українських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слів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слід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шукати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саме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санскриті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а не в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російській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німецькій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турецькій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грецькій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інших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мовах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які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виникли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значно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пізніше</a:t>
            </a:r>
            <a:r>
              <a:rPr lang="ru-RU" dirty="0">
                <a:solidFill>
                  <a:srgbClr val="222222"/>
                </a:solidFill>
                <a:latin typeface="Verdana"/>
                <a:ea typeface="Calibri"/>
                <a:cs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617425"/>
      </p:ext>
    </p:extLst>
  </p:cSld>
  <p:clrMapOvr>
    <a:masterClrMapping/>
  </p:clrMapOvr>
  <p:transition spd="slow" advTm="11363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645024"/>
            <a:ext cx="8424937" cy="9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25"/>
              </a:lnSpc>
              <a:spcAft>
                <a:spcPts val="1950"/>
              </a:spcAft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ts val="2325"/>
              </a:lnSpc>
              <a:spcAft>
                <a:spcPts val="195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</a:t>
            </a:r>
            <a:endParaRPr lang="ru-RU" sz="3600" b="1" dirty="0">
              <a:solidFill>
                <a:srgbClr val="00206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1035" y="2564904"/>
            <a:ext cx="56886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Особливістю української мови є те, що вона багата на зменшувальні форми. Зменшувально-пестливу форму має, як не дивно, навіть слово «вороги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«вороженьки».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" y="1542748"/>
            <a:ext cx="3176275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845141"/>
      </p:ext>
    </p:extLst>
  </p:cSld>
  <p:clrMapOvr>
    <a:masterClrMapping/>
  </p:clrMapOvr>
  <p:transition spd="slow" advTm="9623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"/>
          <p:cNvGrpSpPr/>
          <p:nvPr/>
        </p:nvGrpSpPr>
        <p:grpSpPr>
          <a:xfrm>
            <a:off x="38" y="44624"/>
            <a:ext cx="1078669" cy="6813376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Horizontal Scroll 1"/>
          <p:cNvSpPr/>
          <p:nvPr/>
        </p:nvSpPr>
        <p:spPr>
          <a:xfrm>
            <a:off x="1187624" y="14699"/>
            <a:ext cx="6108859" cy="5576411"/>
          </a:xfrm>
          <a:prstGeom prst="horizontalScroll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1125"/>
              </a:spcAft>
            </a:pPr>
            <a:r>
              <a:rPr lang="uk-UA" sz="2100" b="1" dirty="0">
                <a:solidFill>
                  <a:srgbClr val="2D2D2D"/>
                </a:solidFill>
                <a:latin typeface="pt serif"/>
                <a:sym typeface="+mn-ea"/>
              </a:rPr>
              <a:t>Сучасна українська мова налічує, згідно словнику Національної Академії Наук України, близько 256 тисяч слів і включена до списку мов, які успішно розвиваються в даний час.</a:t>
            </a:r>
          </a:p>
          <a:p>
            <a:pPr fontAlgn="base">
              <a:spcAft>
                <a:spcPts val="1125"/>
              </a:spcAft>
            </a:pPr>
            <a:r>
              <a:rPr lang="uk-UA" sz="2100" b="1" dirty="0">
                <a:solidFill>
                  <a:srgbClr val="2D2D2D"/>
                </a:solidFill>
                <a:latin typeface="pt serif"/>
                <a:sym typeface="+mn-ea"/>
              </a:rPr>
              <a:t>Особливістю української мови є те, що вона багата на зменшувальні форми. Зменшувально-пестливу форму має, як не дивно, навіть слово «вороги» «вороженьки».</a:t>
            </a:r>
          </a:p>
        </p:txBody>
      </p:sp>
      <p:pic>
        <p:nvPicPr>
          <p:cNvPr id="103" name="Picture 10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516216" y="3861048"/>
            <a:ext cx="2336959" cy="26303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755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3"/>
          <p:cNvGrpSpPr/>
          <p:nvPr/>
        </p:nvGrpSpPr>
        <p:grpSpPr>
          <a:xfrm>
            <a:off x="38" y="0"/>
            <a:ext cx="1078669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5" name="Picture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1187624" y="1320610"/>
            <a:ext cx="3662487" cy="2344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orizontal Scroll 1"/>
          <p:cNvSpPr/>
          <p:nvPr/>
        </p:nvSpPr>
        <p:spPr>
          <a:xfrm>
            <a:off x="1085814" y="3356992"/>
            <a:ext cx="7734658" cy="3165326"/>
          </a:xfrm>
          <a:prstGeom prst="horizontalScroll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Свято</a:t>
            </a:r>
            <a:r>
              <a:rPr lang="en-US" sz="3600" dirty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започатковане</a:t>
            </a:r>
            <a:r>
              <a:rPr lang="en-US" sz="3600" dirty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endParaRPr lang="uk-UA" sz="3600" dirty="0" smtClean="0">
              <a:solidFill>
                <a:schemeClr val="bg2"/>
              </a:solidFill>
              <a:latin typeface="Segoe Print" panose="02000600000000000000" charset="0"/>
              <a:cs typeface="Segoe Print" panose="02000600000000000000" charset="0"/>
            </a:endParaRPr>
          </a:p>
          <a:p>
            <a:pPr algn="ctr"/>
            <a:r>
              <a:rPr lang="en-US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9 </a:t>
            </a:r>
            <a:r>
              <a:rPr lang="en-US" sz="3600" dirty="0" err="1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листопада</a:t>
            </a:r>
            <a:r>
              <a:rPr lang="en-US" sz="3600" dirty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1997 </a:t>
            </a:r>
            <a:r>
              <a:rPr lang="en-US" sz="3600" dirty="0" err="1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року</a:t>
            </a:r>
            <a:r>
              <a:rPr lang="uk-UA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Указом </a:t>
            </a:r>
            <a:r>
              <a:rPr lang="en-US" sz="3600" dirty="0" err="1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Президент</a:t>
            </a:r>
            <a:r>
              <a:rPr lang="uk-UA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а</a:t>
            </a:r>
            <a:r>
              <a:rPr lang="en-US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України</a:t>
            </a:r>
            <a:r>
              <a:rPr lang="en-US" sz="3600" dirty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Леонід</a:t>
            </a:r>
            <a:r>
              <a:rPr lang="uk-UA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а</a:t>
            </a:r>
            <a:r>
              <a:rPr lang="en-US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Кучм</a:t>
            </a:r>
            <a:r>
              <a:rPr lang="uk-UA" sz="3600" dirty="0" smtClean="0">
                <a:solidFill>
                  <a:schemeClr val="bg2"/>
                </a:solidFill>
                <a:latin typeface="Segoe Print" panose="02000600000000000000" charset="0"/>
                <a:cs typeface="Segoe Print" panose="02000600000000000000" charset="0"/>
              </a:rPr>
              <a:t>и</a:t>
            </a:r>
            <a:endParaRPr lang="en-US" sz="3600" dirty="0">
              <a:solidFill>
                <a:schemeClr val="bg2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pic>
        <p:nvPicPr>
          <p:cNvPr id="10" name="Picture 9" descr="Мова_-_ДНК_нації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410" y="188640"/>
            <a:ext cx="406633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3048"/>
            <a:ext cx="7092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504" y="548590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ЄДНАЄ МОВА!</a:t>
            </a:r>
            <a:endParaRPr lang="ru-RU" sz="6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179">
        <p14:switch dir="r"/>
      </p:transition>
    </mc:Choice>
    <mc:Fallback xmlns="">
      <p:transition spd="slow" advTm="101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B0F0"/>
                </a:solidFill>
              </a:rPr>
              <a:t>Домашнє завдання</a:t>
            </a:r>
            <a:br>
              <a:rPr lang="uk-UA" dirty="0" smtClean="0">
                <a:solidFill>
                  <a:srgbClr val="00B0F0"/>
                </a:solidFill>
              </a:rPr>
            </a:br>
            <a:r>
              <a:rPr lang="uk-UA" sz="2200" dirty="0" smtClean="0">
                <a:solidFill>
                  <a:srgbClr val="FFFF00"/>
                </a:solidFill>
              </a:rPr>
              <a:t>Розфарбуй, заповни </a:t>
            </a:r>
            <a:r>
              <a:rPr lang="uk-UA" sz="2200" dirty="0" err="1" smtClean="0">
                <a:solidFill>
                  <a:srgbClr val="FFFF00"/>
                </a:solidFill>
              </a:rPr>
              <a:t>постер</a:t>
            </a:r>
            <a:r>
              <a:rPr lang="uk-UA" sz="2200" dirty="0" smtClean="0">
                <a:solidFill>
                  <a:srgbClr val="FFFF00"/>
                </a:solidFill>
              </a:rPr>
              <a:t> або створи власний</a:t>
            </a:r>
            <a:endParaRPr lang="uk-UA" sz="22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1979"/>
            <a:ext cx="7499464" cy="5302121"/>
          </a:xfrm>
        </p:spPr>
      </p:pic>
    </p:spTree>
    <p:extLst>
      <p:ext uri="{BB962C8B-B14F-4D97-AF65-F5344CB8AC3E}">
        <p14:creationId xmlns:p14="http://schemas.microsoft.com/office/powerpoint/2010/main" val="1810338563"/>
      </p:ext>
    </p:extLst>
  </p:cSld>
  <p:clrMapOvr>
    <a:masterClrMapping/>
  </p:clrMapOvr>
  <p:transition spd="slow" advTm="5000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" y="116632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98" y="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7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05359"/>
      </p:ext>
    </p:extLst>
  </p:cSld>
  <p:clrMapOvr>
    <a:masterClrMapping/>
  </p:clrMapOvr>
  <p:transition spd="slow" advTm="4944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1487676657_zvuchy-ridna-mov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405" y="20790"/>
            <a:ext cx="10259405" cy="6840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16632"/>
            <a:ext cx="4572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Рідна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першою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засвоюється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дитиною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зрозумілою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все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Рідною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прийнято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вважати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нації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предків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пов’язує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народом, з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попередніми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поколіннями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їхніми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духовними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надбаннями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Панас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Мирний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писав: 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найдорожче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добро в кожного народу -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жива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схованка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духу,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багата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скарбниця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 яку народ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складає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давнє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сподіванки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почування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46">
        <p:split orient="vert"/>
      </p:transition>
    </mc:Choice>
    <mc:Fallback xmlns="">
      <p:transition spd="slow" advTm="1324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46309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ЦІКАВІ ФАКТИ ПРО РІДНУ МОВУ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3096" y="764704"/>
            <a:ext cx="4896544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325"/>
              </a:lnSpc>
              <a:spcAft>
                <a:spcPts val="195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У 448 р.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н.е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візантійський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історик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Пріск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Панікійський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перебуваючи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у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таборі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гунського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володаря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Аттіли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, (на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території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сучасної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України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), того самого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Аттіли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який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розгромив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Римську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імперію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, записав слова “мед” і “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страва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Times New Roman"/>
              </a:rPr>
              <a:t>”.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6899780"/>
      </p:ext>
    </p:extLst>
  </p:cSld>
  <p:clrMapOvr>
    <a:masterClrMapping/>
  </p:clrMapOvr>
  <p:transition spd="slow" advTm="9874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6651"/>
            <a:ext cx="4732279" cy="354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188640"/>
            <a:ext cx="3528392" cy="2510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ts val="1875"/>
              </a:lnSpc>
              <a:spcAft>
                <a:spcPts val="15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українській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безліч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синонімів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Наприклад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слово “горизонт”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має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12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синонімів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обрій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небозвід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небосхил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крайнебо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круговид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кругозір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кругогляд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виднокруг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видноколо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виднокрай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небокрай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овид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188640"/>
            <a:ext cx="2376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українській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найбільша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кількість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починається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літеру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«П»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725144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Найменш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уживаною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літерою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алфавіту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є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літера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“Ф”.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7974" y="3573016"/>
            <a:ext cx="2520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1918—1920 роках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українська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була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офіційною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мовою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Кубанської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Народної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Республіки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1495" y="935792"/>
            <a:ext cx="71287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Мова </a:t>
            </a:r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Духовне багатство </a:t>
            </a:r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народу</a:t>
            </a:r>
          </a:p>
        </p:txBody>
      </p:sp>
    </p:spTree>
    <p:extLst>
      <p:ext uri="{BB962C8B-B14F-4D97-AF65-F5344CB8AC3E}">
        <p14:creationId xmlns:p14="http://schemas.microsoft.com/office/powerpoint/2010/main" val="1862190725"/>
      </p:ext>
    </p:extLst>
  </p:cSld>
  <p:clrMapOvr>
    <a:masterClrMapping/>
  </p:clrMapOvr>
  <p:transition spd="slow" advTm="13003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64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116632"/>
            <a:ext cx="3168351" cy="661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875"/>
              </a:lnSpc>
              <a:spcAft>
                <a:spcPts val="150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різними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даними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посідає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25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або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32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місце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кількістю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носіїв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серед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найпоширеніших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Для 36-37,5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мільйонів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осіб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є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рідною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Загалом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41-45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мільйонів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осіб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володіють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українською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На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мовному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який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пройшов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Парижі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1934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році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українську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мову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визнано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третьою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найбільш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красивою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мовою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після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французької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перської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 за такими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критеріями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як фонетика, лексика,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фразеологія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й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будова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речення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1210"/>
      </p:ext>
    </p:extLst>
  </p:cSld>
  <p:clrMapOvr>
    <a:masterClrMapping/>
  </p:clrMapOvr>
  <p:transition spd="slow" advTm="13996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93203" y="1220473"/>
            <a:ext cx="8928992" cy="5637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30" y="67443"/>
            <a:ext cx="240026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67" y="27687"/>
            <a:ext cx="240026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828">
        <p:circle/>
      </p:transition>
    </mc:Choice>
    <mc:Fallback xmlns="">
      <p:transition spd="slow" advTm="682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7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" y="188640"/>
            <a:ext cx="442798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91064" y="4365104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серцях </a:t>
            </a:r>
            <a:r>
              <a:rPr lang="uk-UA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гарячих ти жива!</a:t>
            </a:r>
            <a:endParaRPr lang="ru-RU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05">
        <p:split orient="vert"/>
      </p:transition>
    </mc:Choice>
    <mc:Fallback xmlns="">
      <p:transition spd="slow" advTm="81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" y="404664"/>
            <a:ext cx="423111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772816"/>
            <a:ext cx="4248472" cy="397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Вперше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прирівняна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рівня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літературної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кінці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XVIII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століття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після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виходу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1798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першого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Енеїди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автором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є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Іван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Котляревський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Саме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його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вважають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засновником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нової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літературної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0480" y="-633942"/>
            <a:ext cx="4716016" cy="364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endParaRPr lang="ru-RU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lnSpc>
                <a:spcPts val="1875"/>
              </a:lnSpc>
              <a:spcAft>
                <a:spcPts val="15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Першим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букварем,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виданим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Буквар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(«Азбука»),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надрукований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1574 р. 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Львові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першодрукарем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Іваном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Федоровим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Книжка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складалася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абетки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складів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зразків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відмінювання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короткої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читанки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До нас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дійшов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лише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один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примірник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який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знайдено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Римі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1927 р.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Зберігається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бібліотеці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Гарвардського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університету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(США).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Факсимільне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видання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здійснено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Києві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1964 та 1974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рр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39">
        <p:blinds dir="vert"/>
      </p:transition>
    </mc:Choice>
    <mc:Fallback xmlns="">
      <p:transition spd="slow" advTm="1583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16632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Найдавнішими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українськими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поетесами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імена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й про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збереглися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документальні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свідчення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є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інокиня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Анисія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Парфенівна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і Анна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Любовичівна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; жили вони, очевидно, в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кінці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XVI – на початку XVIII ст. і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залишили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акровірші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де вписано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їхні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імена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Найстарішою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піснею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запис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зберігся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до наших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пісня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«Дунаю, Дунаю,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смутен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течеш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fontAlgn="base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Найбільшу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перекладений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літературний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Заповіт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Т.Г.Шевченка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147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мовами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За межами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Європи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напівофіційний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статус в США (округ Кук штату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Іллінойс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округ Кук в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штаті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Іллінойс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16-й 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набільших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урядів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місцевого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самоврядування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окрузі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проживає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5,5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мільйонів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населеня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до складу округу входить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Чикаго разом 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передмістями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обрана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як одна 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вживаних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даному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районі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91122"/>
      </p:ext>
    </p:extLst>
  </p:cSld>
  <p:clrMapOvr>
    <a:masterClrMapping/>
  </p:clrMapOvr>
  <p:transition spd="slow" advTm="14391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742</Words>
  <Application>Microsoft Office PowerPoint</Application>
  <PresentationFormat>Экран (4:3)</PresentationFormat>
  <Paragraphs>64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Gautami</vt:lpstr>
      <vt:lpstr>Monotype Corsiva</vt:lpstr>
      <vt:lpstr>pt serif</vt:lpstr>
      <vt:lpstr>Segoe Print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 Розфарбуй, заповни постер або створи власний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41</cp:revision>
  <dcterms:created xsi:type="dcterms:W3CDTF">2018-03-28T08:41:06Z</dcterms:created>
  <dcterms:modified xsi:type="dcterms:W3CDTF">2023-10-03T10:34:50Z</dcterms:modified>
</cp:coreProperties>
</file>