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1242" r:id="rId4"/>
    <p:sldId id="1313" r:id="rId5"/>
    <p:sldId id="769" r:id="rId6"/>
    <p:sldId id="445" r:id="rId7"/>
    <p:sldId id="1314" r:id="rId8"/>
    <p:sldId id="1315" r:id="rId9"/>
    <p:sldId id="1317" r:id="rId10"/>
    <p:sldId id="1322" r:id="rId11"/>
    <p:sldId id="1324" r:id="rId12"/>
    <p:sldId id="1325" r:id="rId13"/>
    <p:sldId id="1326" r:id="rId14"/>
    <p:sldId id="401" r:id="rId15"/>
    <p:sldId id="335" r:id="rId16"/>
    <p:sldId id="643" r:id="rId17"/>
    <p:sldId id="644" r:id="rId18"/>
    <p:sldId id="304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A200"/>
    <a:srgbClr val="00C000"/>
    <a:srgbClr val="9C5BCD"/>
    <a:srgbClr val="9E5ECE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81" d="100"/>
          <a:sy n="81" d="100"/>
        </p:scale>
        <p:origin x="5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4">
            <a:extLst>
              <a:ext uri="{FF2B5EF4-FFF2-40B4-BE49-F238E27FC236}">
                <a16:creationId xmlns:a16="http://schemas.microsoft.com/office/drawing/2014/main" id="{A2D228E1-C3B7-4265-BC6C-F8F2F55E23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CDCE9047-54E6-45A5-8D5D-DADCB95D338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EA9DA314-1851-4566-AFB5-E3B1C9A4F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947" y="203189"/>
            <a:ext cx="6191410" cy="2791689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9" name="Підзаголовок 2">
            <a:extLst>
              <a:ext uri="{FF2B5EF4-FFF2-40B4-BE49-F238E27FC236}">
                <a16:creationId xmlns:a16="http://schemas.microsoft.com/office/drawing/2014/main" id="{D61B7B23-0048-4478-A658-E7192CC21D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7947" y="3184362"/>
            <a:ext cx="6363424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276053D2-0226-4D36-9394-8008983E86FB}"/>
              </a:ext>
            </a:extLst>
          </p:cNvPr>
          <p:cNvGrpSpPr/>
          <p:nvPr userDrawn="1"/>
        </p:nvGrpSpPr>
        <p:grpSpPr>
          <a:xfrm>
            <a:off x="110888" y="992033"/>
            <a:ext cx="6123569" cy="4834253"/>
            <a:chOff x="498986" y="752629"/>
            <a:chExt cx="5959414" cy="4704661"/>
          </a:xfrm>
        </p:grpSpPr>
        <p:grpSp>
          <p:nvGrpSpPr>
            <p:cNvPr id="31" name="Графіка 3">
              <a:extLst>
                <a:ext uri="{FF2B5EF4-FFF2-40B4-BE49-F238E27FC236}">
                  <a16:creationId xmlns:a16="http://schemas.microsoft.com/office/drawing/2014/main" id="{C6D6BDD5-46A4-4C89-B37F-40ED160EE1FF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33" name="Полілінія: фігура 32">
                <a:extLst>
                  <a:ext uri="{FF2B5EF4-FFF2-40B4-BE49-F238E27FC236}">
                    <a16:creationId xmlns:a16="http://schemas.microsoft.com/office/drawing/2014/main" id="{620A01AD-E98E-4D41-B551-6D3E0C41CF1E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34" name="Графіка 3">
                <a:extLst>
                  <a:ext uri="{FF2B5EF4-FFF2-40B4-BE49-F238E27FC236}">
                    <a16:creationId xmlns:a16="http://schemas.microsoft.com/office/drawing/2014/main" id="{5F58BC8A-9866-415F-85E4-5AB9190491C0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6" name="Полілінія: фігура 35">
                  <a:extLst>
                    <a:ext uri="{FF2B5EF4-FFF2-40B4-BE49-F238E27FC236}">
                      <a16:creationId xmlns:a16="http://schemas.microsoft.com/office/drawing/2014/main" id="{95D93648-BB88-42C6-86B3-0792AD250245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7" name="Полілінія: фігура 36">
                  <a:extLst>
                    <a:ext uri="{FF2B5EF4-FFF2-40B4-BE49-F238E27FC236}">
                      <a16:creationId xmlns:a16="http://schemas.microsoft.com/office/drawing/2014/main" id="{23D51335-9002-4230-839F-9EBE0BB5F84D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8" name="Полілінія: фігура 37">
                  <a:extLst>
                    <a:ext uri="{FF2B5EF4-FFF2-40B4-BE49-F238E27FC236}">
                      <a16:creationId xmlns:a16="http://schemas.microsoft.com/office/drawing/2014/main" id="{A1E75F25-80F6-4CFA-A9F2-D4BE250EDA2F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9" name="Полілінія: фігура 38">
                  <a:extLst>
                    <a:ext uri="{FF2B5EF4-FFF2-40B4-BE49-F238E27FC236}">
                      <a16:creationId xmlns:a16="http://schemas.microsoft.com/office/drawing/2014/main" id="{71EC64BF-8702-4F34-BD69-7A97D47379A7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0" name="Полілінія: фігура 39">
                  <a:extLst>
                    <a:ext uri="{FF2B5EF4-FFF2-40B4-BE49-F238E27FC236}">
                      <a16:creationId xmlns:a16="http://schemas.microsoft.com/office/drawing/2014/main" id="{829F9BC0-F7B7-438D-ADE9-E3FEC9AC64D8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5" name="Полілінія: фігура 34">
                <a:extLst>
                  <a:ext uri="{FF2B5EF4-FFF2-40B4-BE49-F238E27FC236}">
                    <a16:creationId xmlns:a16="http://schemas.microsoft.com/office/drawing/2014/main" id="{152B41F2-F55C-4B04-BC8B-417DB8CE9A8A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49383DAC-1231-4763-A658-32CF9C6BE333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96E1F295-E566-4913-BF70-F863BFA8741F}"/>
              </a:ext>
            </a:extLst>
          </p:cNvPr>
          <p:cNvSpPr/>
          <p:nvPr userDrawn="1"/>
        </p:nvSpPr>
        <p:spPr>
          <a:xfrm>
            <a:off x="840927" y="1370500"/>
            <a:ext cx="4408377" cy="806701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Інформатика</a:t>
            </a:r>
          </a:p>
        </p:txBody>
      </p:sp>
      <p:sp>
        <p:nvSpPr>
          <p:cNvPr id="42" name="Прямокутник 41">
            <a:hlinkClick r:id="rId2"/>
            <a:extLst>
              <a:ext uri="{FF2B5EF4-FFF2-40B4-BE49-F238E27FC236}">
                <a16:creationId xmlns:a16="http://schemas.microsoft.com/office/drawing/2014/main" id="{48F4C112-D09D-4805-819E-34BA274BC888}"/>
              </a:ext>
            </a:extLst>
          </p:cNvPr>
          <p:cNvSpPr/>
          <p:nvPr userDrawn="1"/>
        </p:nvSpPr>
        <p:spPr>
          <a:xfrm>
            <a:off x="3496407" y="3413512"/>
            <a:ext cx="1991775" cy="4034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1600" b="1" kern="0" dirty="0">
              <a:solidFill>
                <a:srgbClr val="40404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6106669C-6DE3-44CA-A55B-EE9836B50A92}"/>
              </a:ext>
            </a:extLst>
          </p:cNvPr>
          <p:cNvSpPr/>
          <p:nvPr userDrawn="1"/>
        </p:nvSpPr>
        <p:spPr>
          <a:xfrm>
            <a:off x="840927" y="2967652"/>
            <a:ext cx="1582233" cy="442463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за підручником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98322EB0-6245-44DC-A6EE-A7B640B83FF8}"/>
              </a:ext>
            </a:extLst>
          </p:cNvPr>
          <p:cNvSpPr/>
          <p:nvPr userDrawn="1"/>
        </p:nvSpPr>
        <p:spPr>
          <a:xfrm>
            <a:off x="1133931" y="3338852"/>
            <a:ext cx="2201553" cy="381395"/>
          </a:xfrm>
          <a:prstGeom prst="rect">
            <a:avLst/>
          </a:prstGeom>
          <a:solidFill>
            <a:srgbClr val="0A65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Ривкінд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Й.Я. та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C4879C14-E507-4187-BE25-6DA3EAEDD075}"/>
              </a:ext>
            </a:extLst>
          </p:cNvPr>
          <p:cNvSpPr/>
          <p:nvPr userDrawn="1"/>
        </p:nvSpPr>
        <p:spPr>
          <a:xfrm>
            <a:off x="914400" y="2060124"/>
            <a:ext cx="4104955" cy="579167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Рівень стандарту 10(11)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6">
            <a:extLst>
              <a:ext uri="{FF2B5EF4-FFF2-40B4-BE49-F238E27FC236}">
                <a16:creationId xmlns:a16="http://schemas.microsoft.com/office/drawing/2014/main" id="{A5CAF648-B4AB-4F2D-AE1B-A1FA51D6EA40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B9778A13-877E-425D-8967-529A0DA9B6A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E568DFFD-9B03-414A-9532-6C81526740DB}"/>
              </a:ext>
            </a:extLst>
          </p:cNvPr>
          <p:cNvGrpSpPr/>
          <p:nvPr userDrawn="1"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25" name="Графіка 3">
              <a:extLst>
                <a:ext uri="{FF2B5EF4-FFF2-40B4-BE49-F238E27FC236}">
                  <a16:creationId xmlns:a16="http://schemas.microsoft.com/office/drawing/2014/main" id="{56C2C7B2-A36E-4500-806A-70BCA708A942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27" name="Полілінія: фігура 26">
                <a:extLst>
                  <a:ext uri="{FF2B5EF4-FFF2-40B4-BE49-F238E27FC236}">
                    <a16:creationId xmlns:a16="http://schemas.microsoft.com/office/drawing/2014/main" id="{91AEBD2D-91AE-4379-9CC7-5BC21D6C486B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28" name="Графіка 3">
                <a:extLst>
                  <a:ext uri="{FF2B5EF4-FFF2-40B4-BE49-F238E27FC236}">
                    <a16:creationId xmlns:a16="http://schemas.microsoft.com/office/drawing/2014/main" id="{B6383DE8-19E8-469C-B3D2-3ED5086A4BE3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0" name="Полілінія: фігура 29">
                  <a:extLst>
                    <a:ext uri="{FF2B5EF4-FFF2-40B4-BE49-F238E27FC236}">
                      <a16:creationId xmlns:a16="http://schemas.microsoft.com/office/drawing/2014/main" id="{BDFF09B8-D327-4D0F-9C33-03F249F1477D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1" name="Полілінія: фігура 30">
                  <a:extLst>
                    <a:ext uri="{FF2B5EF4-FFF2-40B4-BE49-F238E27FC236}">
                      <a16:creationId xmlns:a16="http://schemas.microsoft.com/office/drawing/2014/main" id="{5E9BD01D-A856-4DF7-826C-729A99A61541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2" name="Полілінія: фігура 31">
                  <a:extLst>
                    <a:ext uri="{FF2B5EF4-FFF2-40B4-BE49-F238E27FC236}">
                      <a16:creationId xmlns:a16="http://schemas.microsoft.com/office/drawing/2014/main" id="{2F0EB620-7920-4CCC-843D-18866F76ABD6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3" name="Полілінія: фігура 32">
                  <a:extLst>
                    <a:ext uri="{FF2B5EF4-FFF2-40B4-BE49-F238E27FC236}">
                      <a16:creationId xmlns:a16="http://schemas.microsoft.com/office/drawing/2014/main" id="{9BA29A77-5F01-4659-B327-EFA125BD2312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4" name="Полілінія: фігура 33">
                  <a:extLst>
                    <a:ext uri="{FF2B5EF4-FFF2-40B4-BE49-F238E27FC236}">
                      <a16:creationId xmlns:a16="http://schemas.microsoft.com/office/drawing/2014/main" id="{B2FD16AB-4EA4-480C-903F-8B1E0B4E0B02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29" name="Полілінія: фігура 28">
                <a:extLst>
                  <a:ext uri="{FF2B5EF4-FFF2-40B4-BE49-F238E27FC236}">
                    <a16:creationId xmlns:a16="http://schemas.microsoft.com/office/drawing/2014/main" id="{879FCB74-7BAA-4264-802A-C7089B641D75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E27AB85E-D780-4DEB-BD1F-C9816344E7BA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003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05EC6713-BCD4-4EDB-AC56-556FD5DD35FB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026BB73-CA05-41BA-B9D4-47DF54E6C8CA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2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01B5BD3E-8FEA-4C68-BFBA-A1B282C10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E2B0D567-FA73-4B23-8AE5-10E52A68D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E4A5B695-82E2-414B-973E-CB04E1625144}"/>
              </a:ext>
            </a:extLst>
          </p:cNvPr>
          <p:cNvSpPr/>
          <p:nvPr userDrawn="1"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2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2.3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04.05.2023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04.05.2023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04.05.2023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04.05.2023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04.05.2023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04.05.2023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04.05.2023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be, modeling, object, prototype, shape, visualization icon">
            <a:extLst>
              <a:ext uri="{FF2B5EF4-FFF2-40B4-BE49-F238E27FC236}">
                <a16:creationId xmlns:a16="http://schemas.microsoft.com/office/drawing/2014/main" id="{55B45B80-B39D-47D2-BAF0-BBAE14B4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08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rt, graph, graphic, graphics icon">
            <a:extLst>
              <a:ext uri="{FF2B5EF4-FFF2-40B4-BE49-F238E27FC236}">
                <a16:creationId xmlns:a16="http://schemas.microsoft.com/office/drawing/2014/main" id="{99B6D8AF-349E-4FB9-9E39-575B22BD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41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C9C4EB1B-98A0-41B1-ACFF-E1F7129455E8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2-ге видання, оновлене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C57EB39-9938-4988-9F3A-B0A3A356DF02}"/>
              </a:ext>
            </a:extLst>
          </p:cNvPr>
          <p:cNvSpPr/>
          <p:nvPr/>
        </p:nvSpPr>
        <p:spPr>
          <a:xfrm>
            <a:off x="3238676" y="2585720"/>
            <a:ext cx="2092407" cy="684478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9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C02898B-3682-4599-B12E-18AA8CC3D5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Візуалізація</a:t>
            </a:r>
            <a:br>
              <a:rPr lang="uk-UA" sz="4800" dirty="0"/>
            </a:br>
            <a:r>
              <a:rPr lang="uk-UA" sz="4800" dirty="0"/>
              <a:t>рядів даних</a:t>
            </a:r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655739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також знаєте, що </a:t>
            </a:r>
            <a:r>
              <a:rPr lang="uk-UA" sz="2800" b="1" i="1" kern="0" dirty="0">
                <a:solidFill>
                  <a:srgbClr val="FFFF00"/>
                </a:solidFill>
              </a:rPr>
              <a:t>секторні діаграми </a:t>
            </a:r>
            <a:r>
              <a:rPr lang="uk-UA" sz="2800" b="1" i="1" kern="0" dirty="0">
                <a:solidFill>
                  <a:srgbClr val="FFFFFF"/>
                </a:solidFill>
              </a:rPr>
              <a:t>будуються для одного ряду даних, якщо потрібно відобразити частку кожного окремого даного в загальній сумі.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AD44B9-E983-4497-9CA4-8EB53E5B7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75" y="1196763"/>
            <a:ext cx="5229225" cy="5509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AE9B99-322B-4270-93CD-0CA02B7DDED1}"/>
              </a:ext>
            </a:extLst>
          </p:cNvPr>
          <p:cNvSpPr txBox="1"/>
          <p:nvPr/>
        </p:nvSpPr>
        <p:spPr>
          <a:xfrm>
            <a:off x="72008" y="4033495"/>
            <a:ext cx="655739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малюнку наведено </a:t>
            </a:r>
            <a:r>
              <a:rPr lang="uk-UA" sz="2800" b="1" i="1" kern="0" dirty="0">
                <a:solidFill>
                  <a:srgbClr val="FFFF00"/>
                </a:solidFill>
              </a:rPr>
              <a:t>секторну діаграму</a:t>
            </a:r>
            <a:r>
              <a:rPr lang="uk-UA" sz="2800" b="1" i="1" kern="0" dirty="0">
                <a:solidFill>
                  <a:srgbClr val="FFFFFF"/>
                </a:solidFill>
              </a:rPr>
              <a:t>, на якій зображено прибутки однієї фірми за кожний з чотирьох кварталів року.</a:t>
            </a:r>
          </a:p>
        </p:txBody>
      </p:sp>
    </p:spTree>
    <p:extLst>
      <p:ext uri="{BB962C8B-B14F-4D97-AF65-F5344CB8AC3E}">
        <p14:creationId xmlns:p14="http://schemas.microsoft.com/office/powerpoint/2010/main" val="3002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Подібну діаграму можна побудувати для кількох рядів даних — </a:t>
            </a:r>
            <a:r>
              <a:rPr lang="uk-UA" sz="2800" b="1" i="1" kern="0" dirty="0">
                <a:solidFill>
                  <a:srgbClr val="FFFF00"/>
                </a:solidFill>
              </a:rPr>
              <a:t>кільцеву діаграму</a:t>
            </a:r>
            <a:r>
              <a:rPr lang="uk-UA" sz="2800" b="1" i="1" kern="0" dirty="0">
                <a:solidFill>
                  <a:srgbClr val="FFFFFF"/>
                </a:solidFill>
              </a:rPr>
              <a:t>, виконавши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Вставити секторну або кільцеву діаграму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Кільцева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8B075A-B1C4-4D9D-B441-8B4B3DC91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2652939"/>
            <a:ext cx="11325226" cy="3902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A461047-1189-497B-A2E7-0E6284E35A6F}"/>
              </a:ext>
            </a:extLst>
          </p:cNvPr>
          <p:cNvSpPr/>
          <p:nvPr/>
        </p:nvSpPr>
        <p:spPr>
          <a:xfrm>
            <a:off x="1786139" y="2981435"/>
            <a:ext cx="941821" cy="39803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CCC3A0B8-C72A-4039-8E2F-D0CF68939FBD}"/>
              </a:ext>
            </a:extLst>
          </p:cNvPr>
          <p:cNvSpPr/>
          <p:nvPr/>
        </p:nvSpPr>
        <p:spPr>
          <a:xfrm rot="19917273">
            <a:off x="2574197" y="253369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C6D65C0-1EA0-44C0-B681-94CFA197A306}"/>
              </a:ext>
            </a:extLst>
          </p:cNvPr>
          <p:cNvSpPr/>
          <p:nvPr/>
        </p:nvSpPr>
        <p:spPr>
          <a:xfrm>
            <a:off x="7521061" y="3793751"/>
            <a:ext cx="388500" cy="2943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9C0313A1-EAF7-42D2-AE28-C9C1A48D46C0}"/>
              </a:ext>
            </a:extLst>
          </p:cNvPr>
          <p:cNvSpPr/>
          <p:nvPr/>
        </p:nvSpPr>
        <p:spPr>
          <a:xfrm rot="18900000">
            <a:off x="7677740" y="321941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F82D481D-CED9-4B74-B100-BA5BF31825BD}"/>
              </a:ext>
            </a:extLst>
          </p:cNvPr>
          <p:cNvSpPr/>
          <p:nvPr/>
        </p:nvSpPr>
        <p:spPr>
          <a:xfrm>
            <a:off x="7541136" y="5919160"/>
            <a:ext cx="660524" cy="6569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34733180-D79D-4758-B7A5-4D5CF767698C}"/>
              </a:ext>
            </a:extLst>
          </p:cNvPr>
          <p:cNvSpPr/>
          <p:nvPr/>
        </p:nvSpPr>
        <p:spPr>
          <a:xfrm rot="18900000">
            <a:off x="7898475" y="542356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3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4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7138417" cy="409342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На малюнку наведено </a:t>
            </a:r>
            <a:r>
              <a:rPr lang="uk-UA" sz="2600" b="1" i="1" kern="0" dirty="0">
                <a:solidFill>
                  <a:srgbClr val="FFFF00"/>
                </a:solidFill>
              </a:rPr>
              <a:t>кільцеву діаграму</a:t>
            </a:r>
            <a:r>
              <a:rPr lang="uk-UA" sz="2600" b="1" i="1" kern="0" dirty="0">
                <a:solidFill>
                  <a:srgbClr val="FFFFFF"/>
                </a:solidFill>
              </a:rPr>
              <a:t>, на якій зображено прибутки трьох фірм за кожний із чотирьох кварталів року. Внутрішнє кільце відповідає першій фірмі в таблиці, зовнішнє — третій. На такій діаграмі зручно візуально порівнювати прибутки різних фірм в одних і тих самих або в різних кварталах.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26A2F0-F19E-4E06-9ED5-F85677528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4" y="1196763"/>
            <a:ext cx="4595243" cy="5399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02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7138417" cy="369331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Аналогічно, якщо побудувати </a:t>
            </a:r>
            <a:r>
              <a:rPr lang="uk-UA" sz="2600" b="1" i="1" kern="0" dirty="0">
                <a:solidFill>
                  <a:srgbClr val="FFFF00"/>
                </a:solidFill>
              </a:rPr>
              <a:t>кільцеву діаграму </a:t>
            </a:r>
            <a:r>
              <a:rPr lang="uk-UA" sz="2600" b="1" i="1" kern="0" dirty="0">
                <a:solidFill>
                  <a:srgbClr val="FFFFFF"/>
                </a:solidFill>
              </a:rPr>
              <a:t>за даними таблиці, у якій наведено прибутки однієї фірми за кожний із чотирьох кварталів кількох років, то буде зручно візуально порівнювати, наприклад, прибутки фірми в одному й тому самому кварталі, але в різні роки.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21185F-3F3D-48A1-86FC-DF345C497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556" y="1201422"/>
            <a:ext cx="4531363" cy="539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F92B4DD-0DF1-47F1-99FB-D0C6474B99EA}"/>
              </a:ext>
            </a:extLst>
          </p:cNvPr>
          <p:cNvSpPr/>
          <p:nvPr/>
        </p:nvSpPr>
        <p:spPr>
          <a:xfrm>
            <a:off x="7401557" y="1746148"/>
            <a:ext cx="868684" cy="76845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5FD63A27-DCEA-49DF-915D-D65B7829A4EA}"/>
              </a:ext>
            </a:extLst>
          </p:cNvPr>
          <p:cNvSpPr/>
          <p:nvPr/>
        </p:nvSpPr>
        <p:spPr>
          <a:xfrm rot="18900000">
            <a:off x="8048791" y="1053502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14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>
                <a:solidFill>
                  <a:srgbClr val="FFFFFF"/>
                </a:solidFill>
                <a:cs typeface="Times New Roman" panose="02020603050405020304" pitchFamily="18" charset="0"/>
              </a:rPr>
              <a:t>Діаграма</a:t>
            </a:r>
          </a:p>
        </p:txBody>
      </p:sp>
      <p:grpSp>
        <p:nvGrpSpPr>
          <p:cNvPr id="10" name="Групувати 9"/>
          <p:cNvGrpSpPr/>
          <p:nvPr/>
        </p:nvGrpSpPr>
        <p:grpSpPr>
          <a:xfrm>
            <a:off x="30480" y="2141395"/>
            <a:ext cx="11886375" cy="2342660"/>
            <a:chOff x="413960" y="2494845"/>
            <a:chExt cx="10244407" cy="2019048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960" y="2494845"/>
              <a:ext cx="6409524" cy="2019048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0272" y="2551988"/>
              <a:ext cx="3638095" cy="1961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34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візуалізація? Чим пояснюється її популярність?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2268800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засоби візуалізації ви знаєте?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2928478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відображається на стовпчастих діаграмах з накопиченням? У яких випадках доцільно використовувати такі діаграми?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29" y="4431403"/>
            <a:ext cx="10453767" cy="18158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відображається на нормованих стовпчастих діаграмах з накопиченням? У яких випадках доцільно використовувати такі діаграми?</a:t>
            </a: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0"/>
            <a:ext cx="4659624" cy="5347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49-50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4" cy="53478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538"/>
              <a:gd name="adj2" fmla="val 1818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54</a:t>
            </a:r>
            <a:r>
              <a:rPr lang="uk-UA" sz="2800" dirty="0"/>
              <a:t> (задача 1)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1814CC-EBD9-4761-8631-30D44F6D96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ube, modeling, object, prototype, shape, visualization icon">
            <a:extLst>
              <a:ext uri="{FF2B5EF4-FFF2-40B4-BE49-F238E27FC236}">
                <a16:creationId xmlns:a16="http://schemas.microsoft.com/office/drawing/2014/main" id="{40E5F997-916D-4771-A666-C832D53C5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08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hart, graph, graphic, graphics icon">
            <a:extLst>
              <a:ext uri="{FF2B5EF4-FFF2-40B4-BE49-F238E27FC236}">
                <a16:creationId xmlns:a16="http://schemas.microsoft.com/office/drawing/2014/main" id="{5A951625-B724-489D-97CC-6299A8B9D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41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ідзаголовок 2">
            <a:extLst>
              <a:ext uri="{FF2B5EF4-FFF2-40B4-BE49-F238E27FC236}">
                <a16:creationId xmlns:a16="http://schemas.microsoft.com/office/drawing/2014/main" id="{7AC37F9F-C6B9-4D01-88E4-22EE501C15DB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2-ге видання, оновлене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CB96191-656B-49F1-8DBC-29C26A45C0BD}"/>
              </a:ext>
            </a:extLst>
          </p:cNvPr>
          <p:cNvSpPr/>
          <p:nvPr/>
        </p:nvSpPr>
        <p:spPr>
          <a:xfrm>
            <a:off x="3238676" y="2585720"/>
            <a:ext cx="2092407" cy="684478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9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D29E233-4C18-4F65-9183-62876936D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графік? Для чого його використовують?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01EF-7B9C-42AE-9A27-CAEC19599060}"/>
              </a:ext>
            </a:extLst>
          </p:cNvPr>
          <p:cNvSpPr txBox="1"/>
          <p:nvPr/>
        </p:nvSpPr>
        <p:spPr>
          <a:xfrm>
            <a:off x="72008" y="1865160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діаграма? Для чого її використовують?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79C9-A7C5-4FEB-903C-D6464E9C698D}"/>
              </a:ext>
            </a:extLst>
          </p:cNvPr>
          <p:cNvSpPr txBox="1"/>
          <p:nvPr/>
        </p:nvSpPr>
        <p:spPr>
          <a:xfrm>
            <a:off x="72009" y="2533557"/>
            <a:ext cx="3880866" cy="353943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 знаєте види діаграм у табличному процесорі Excel і як побудувати в Excel діаграми цих видів?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´ÑÐ°Ð³ÑÐ°Ð¼Ð° Ð²ÐµÐºÑÐ¾Ñ&quot;">
            <a:extLst>
              <a:ext uri="{FF2B5EF4-FFF2-40B4-BE49-F238E27FC236}">
                <a16:creationId xmlns:a16="http://schemas.microsoft.com/office/drawing/2014/main" id="{9C173DF9-B306-46FF-9654-FB27ADBD6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2"/>
          <a:stretch/>
        </p:blipFill>
        <p:spPr bwMode="auto">
          <a:xfrm>
            <a:off x="4229100" y="2533557"/>
            <a:ext cx="6058224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знаєте, що для наочного подання й аналізу рядів даних 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діаграми</a:t>
            </a:r>
            <a:r>
              <a:rPr lang="uk-UA" sz="2800" b="1" i="1" kern="0" dirty="0">
                <a:solidFill>
                  <a:srgbClr val="FFFFFF"/>
                </a:solidFill>
              </a:rPr>
              <a:t>. На діаграмах числові дані подаються геометричними фігурами: 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8D9AB7F6-B20D-43C3-ACA6-92D7C1D010BA}"/>
              </a:ext>
            </a:extLst>
          </p:cNvPr>
          <p:cNvSpPr/>
          <p:nvPr/>
        </p:nvSpPr>
        <p:spPr>
          <a:xfrm>
            <a:off x="72008" y="2696779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точками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3287C26D-AC76-46A9-9B2D-44854706949D}"/>
              </a:ext>
            </a:extLst>
          </p:cNvPr>
          <p:cNvSpPr/>
          <p:nvPr/>
        </p:nvSpPr>
        <p:spPr>
          <a:xfrm>
            <a:off x="3125138" y="2696779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відрізками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C3632F5E-380A-46F8-8145-D6118B1B8C29}"/>
              </a:ext>
            </a:extLst>
          </p:cNvPr>
          <p:cNvSpPr/>
          <p:nvPr/>
        </p:nvSpPr>
        <p:spPr>
          <a:xfrm>
            <a:off x="6178267" y="2696779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прямо-кутниками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D4A51B4F-59A0-4B88-B17C-014C706F3286}"/>
              </a:ext>
            </a:extLst>
          </p:cNvPr>
          <p:cNvSpPr/>
          <p:nvPr/>
        </p:nvSpPr>
        <p:spPr>
          <a:xfrm>
            <a:off x="9229550" y="2698697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секторами круга та ін.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7C6F4B-33E6-46C9-9DBB-22D5A402E0CB}"/>
              </a:ext>
            </a:extLst>
          </p:cNvPr>
          <p:cNvSpPr txBox="1"/>
          <p:nvPr/>
        </p:nvSpPr>
        <p:spPr>
          <a:xfrm>
            <a:off x="72008" y="4200041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Розміри цих фігур пропорційні числовим даним, за якими побудовано діаграму Це дає можливість візуально оцінити співвідношення між числами в одному або в кількох рядах даних.</a:t>
            </a:r>
          </a:p>
        </p:txBody>
      </p:sp>
    </p:spTree>
    <p:extLst>
      <p:ext uri="{BB962C8B-B14F-4D97-AF65-F5344CB8AC3E}">
        <p14:creationId xmlns:p14="http://schemas.microsoft.com/office/powerpoint/2010/main" val="39371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уроках</a:t>
            </a:r>
            <a:r>
              <a:rPr lang="uk-UA" sz="2800" b="1" i="1" kern="0" dirty="0">
                <a:solidFill>
                  <a:srgbClr val="FFFFFF"/>
                </a:solidFill>
              </a:rPr>
              <a:t> інформатики в 7-му і 8-му класах ви будували стовпчасті діаграми, гістограми, секторні й точкові діаграми.</a:t>
            </a:r>
          </a:p>
        </p:txBody>
      </p:sp>
      <p:pic>
        <p:nvPicPr>
          <p:cNvPr id="6" name="Picture 4" descr="business, chart, diagram, graph, graph line, graphs, statistics icon">
            <a:extLst>
              <a:ext uri="{FF2B5EF4-FFF2-40B4-BE49-F238E27FC236}">
                <a16:creationId xmlns:a16="http://schemas.microsoft.com/office/drawing/2014/main" id="{5D9D530F-F328-4FBE-B1E4-482A6D2FA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344" y="4584003"/>
            <a:ext cx="2228803" cy="222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BEF875-DF8F-4392-9B75-3E2BEABF30A3}"/>
              </a:ext>
            </a:extLst>
          </p:cNvPr>
          <p:cNvSpPr txBox="1"/>
          <p:nvPr/>
        </p:nvSpPr>
        <p:spPr>
          <a:xfrm>
            <a:off x="72008" y="4675443"/>
            <a:ext cx="888911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Слово «</a:t>
            </a:r>
            <a:r>
              <a:rPr lang="uk-UA" sz="2800" b="1" i="1" kern="0" dirty="0">
                <a:solidFill>
                  <a:srgbClr val="FFFF00"/>
                </a:solidFill>
              </a:rPr>
              <a:t>діаграма</a:t>
            </a:r>
            <a:r>
              <a:rPr lang="uk-UA" sz="2800" b="1" i="1" kern="0" dirty="0">
                <a:solidFill>
                  <a:srgbClr val="FFFFFF"/>
                </a:solidFill>
              </a:rPr>
              <a:t>» походить від грецького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diagramma</a:t>
            </a:r>
            <a:r>
              <a:rPr lang="uk-UA" sz="2800" b="1" i="1" kern="0" dirty="0">
                <a:solidFill>
                  <a:srgbClr val="FFFFFF"/>
                </a:solidFill>
              </a:rPr>
              <a:t> — зображення, малюнок, креслення.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708B54-2EE4-4A6B-B012-A9B494892EA7}"/>
              </a:ext>
            </a:extLst>
          </p:cNvPr>
          <p:cNvSpPr txBox="1"/>
          <p:nvPr/>
        </p:nvSpPr>
        <p:spPr>
          <a:xfrm>
            <a:off x="1403648" y="2703436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Діаграма</a:t>
            </a:r>
            <a:r>
              <a:rPr lang="uk-UA" sz="2800" b="1" i="1" kern="0" dirty="0">
                <a:solidFill>
                  <a:srgbClr val="FFFFFF"/>
                </a:solidFill>
              </a:rPr>
              <a:t> — графічне зображення, що наочно відображає співвідношення між числовими даними за допомогою лінійних відрізків або геометричних фігур.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9A1E5BC-E7A5-4521-9381-ECDA4742A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2703436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7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58" y="1576379"/>
            <a:ext cx="10603678" cy="462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/>
          <p:cNvSpPr/>
          <p:nvPr/>
        </p:nvSpPr>
        <p:spPr>
          <a:xfrm>
            <a:off x="3450814" y="1643972"/>
            <a:ext cx="5037866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8824939" y="1166918"/>
            <a:ext cx="3253088" cy="954107"/>
          </a:xfrm>
          <a:prstGeom prst="wedgeRectCallout">
            <a:avLst>
              <a:gd name="adj1" fmla="val -65092"/>
              <a:gd name="adj2" fmla="val 2112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Назва діаграми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9387840" y="2844638"/>
            <a:ext cx="1913096" cy="26417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10053845" y="5649593"/>
            <a:ext cx="2024182" cy="523220"/>
          </a:xfrm>
          <a:prstGeom prst="wedgeRectCallout">
            <a:avLst>
              <a:gd name="adj1" fmla="val -40999"/>
              <a:gd name="adj2" fmla="val -10411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Легенда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8431292" y="2967037"/>
            <a:ext cx="274558" cy="27587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8585200" y="6272506"/>
            <a:ext cx="3492827" cy="523220"/>
          </a:xfrm>
          <a:prstGeom prst="wedgeRectCallout">
            <a:avLst>
              <a:gd name="adj1" fmla="val -50089"/>
              <a:gd name="adj2" fmla="val -17451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Категорії даних</a:t>
            </a:r>
          </a:p>
        </p:txBody>
      </p:sp>
      <p:sp>
        <p:nvSpPr>
          <p:cNvPr id="19" name="Прямокутник 18"/>
          <p:cNvSpPr/>
          <p:nvPr/>
        </p:nvSpPr>
        <p:spPr>
          <a:xfrm>
            <a:off x="2172904" y="5751192"/>
            <a:ext cx="6258387" cy="44702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2053174" y="6272506"/>
            <a:ext cx="6497845" cy="523220"/>
          </a:xfrm>
          <a:prstGeom prst="wedgeRectCallout">
            <a:avLst>
              <a:gd name="adj1" fmla="val -4059"/>
              <a:gd name="adj2" fmla="val -8470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Підписи на горизонтальній осі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697258" y="2285953"/>
            <a:ext cx="594509" cy="35490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1399861" y="2454565"/>
            <a:ext cx="2219340" cy="954107"/>
          </a:xfrm>
          <a:prstGeom prst="wedgeRectCallout">
            <a:avLst>
              <a:gd name="adj1" fmla="val -60226"/>
              <a:gd name="adj2" fmla="val 5720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Значення даних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2771529" y="3695699"/>
            <a:ext cx="376484" cy="3214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3950419" y="2355971"/>
            <a:ext cx="3494492" cy="954107"/>
          </a:xfrm>
          <a:prstGeom prst="wedgeRectCallout">
            <a:avLst>
              <a:gd name="adj1" fmla="val -75054"/>
              <a:gd name="adj2" fmla="val 9873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Підписи значень даних</a:t>
            </a:r>
          </a:p>
        </p:txBody>
      </p:sp>
    </p:spTree>
    <p:extLst>
      <p:ext uri="{BB962C8B-B14F-4D97-AF65-F5344CB8AC3E}">
        <p14:creationId xmlns:p14="http://schemas.microsoft.com/office/powerpoint/2010/main" val="281938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Елементи керування для редагування діаграми, що розміщені на вкладці </a:t>
            </a:r>
            <a:r>
              <a:rPr lang="uk-UA" sz="2800" b="1" i="1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6" y="3407003"/>
            <a:ext cx="11931306" cy="147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10421516" y="4020702"/>
            <a:ext cx="773534" cy="8636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9443162" y="5277496"/>
            <a:ext cx="2678988" cy="830997"/>
          </a:xfrm>
          <a:prstGeom prst="wedgeRectCallout">
            <a:avLst>
              <a:gd name="adj1" fmla="val -7010"/>
              <a:gd name="adj2" fmla="val -11174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Змінити тип діаграми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9056394" y="4020702"/>
            <a:ext cx="849605" cy="8636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6225494" y="2349070"/>
            <a:ext cx="5896656" cy="830997"/>
          </a:xfrm>
          <a:prstGeom prst="wedgeRectCallout">
            <a:avLst>
              <a:gd name="adj1" fmla="val 8989"/>
              <a:gd name="adj2" fmla="val 17294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Поміняти місцями відображення стовпців і рядків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1004783" y="4020702"/>
            <a:ext cx="562079" cy="7370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72008" y="5277495"/>
            <a:ext cx="2678988" cy="830997"/>
          </a:xfrm>
          <a:prstGeom prst="wedgeRectCallout">
            <a:avLst>
              <a:gd name="adj1" fmla="val -5029"/>
              <a:gd name="adj2" fmla="val -12132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Готові макети діаграм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2183616" y="4020702"/>
            <a:ext cx="6731784" cy="88787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4353149" y="5271790"/>
            <a:ext cx="3744690" cy="830997"/>
          </a:xfrm>
          <a:prstGeom prst="wedgeRectCallout">
            <a:avLst>
              <a:gd name="adj1" fmla="val -41925"/>
              <a:gd name="adj2" fmla="val -12307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Стилі оформлення діаграм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1594199" y="4020702"/>
            <a:ext cx="589417" cy="7370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1594199" y="2346826"/>
            <a:ext cx="2678988" cy="830997"/>
          </a:xfrm>
          <a:prstGeom prst="wedgeRectCallout">
            <a:avLst>
              <a:gd name="adj1" fmla="val -33743"/>
              <a:gd name="adj2" fmla="val 16162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Змінити кольори</a:t>
            </a:r>
          </a:p>
        </p:txBody>
      </p:sp>
    </p:spTree>
    <p:extLst>
      <p:ext uri="{BB962C8B-B14F-4D97-AF65-F5344CB8AC3E}">
        <p14:creationId xmlns:p14="http://schemas.microsoft.com/office/powerpoint/2010/main" val="370752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Нагадаємо, що стовпчасту діаграму доцільно будувати тоді, коли потрібно порівняти значення кількох рядів даних.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A04CF05-3AA6-4388-B14F-EB7C44BD1A83}"/>
              </a:ext>
            </a:extLst>
          </p:cNvPr>
          <p:cNvSpPr/>
          <p:nvPr/>
        </p:nvSpPr>
        <p:spPr>
          <a:xfrm>
            <a:off x="69850" y="2697993"/>
            <a:ext cx="3973050" cy="17216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Звичайна стовпчаста діаграма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C67E9DF-BE9A-4C53-A4B7-771B9E127FF0}"/>
              </a:ext>
            </a:extLst>
          </p:cNvPr>
          <p:cNvSpPr/>
          <p:nvPr/>
        </p:nvSpPr>
        <p:spPr>
          <a:xfrm>
            <a:off x="4110552" y="2697993"/>
            <a:ext cx="3973050" cy="17216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Стовпчаста діаграма з накопиченням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D90ECAF-CFC2-4F32-A6D9-74893B304E3A}"/>
              </a:ext>
            </a:extLst>
          </p:cNvPr>
          <p:cNvSpPr/>
          <p:nvPr/>
        </p:nvSpPr>
        <p:spPr>
          <a:xfrm>
            <a:off x="8149100" y="2697993"/>
            <a:ext cx="3973050" cy="17216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Стовпчаста нормована діаграма з накопиченням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B55BCF-E554-4258-8B47-38938B35D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9" y="4586638"/>
            <a:ext cx="3973050" cy="185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90B4EA-F9A6-4F6B-B45E-C2DCC3BE43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2" r="3983"/>
          <a:stretch/>
        </p:blipFill>
        <p:spPr>
          <a:xfrm>
            <a:off x="4110552" y="4586638"/>
            <a:ext cx="3973050" cy="185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BF320A-B6C9-4338-B8C8-CAA1C3150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101" y="4545360"/>
            <a:ext cx="3973050" cy="1898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65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63121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00"/>
                </a:solidFill>
              </a:rPr>
              <a:t>Стовпчаста діаграма з накопиченням </a:t>
            </a:r>
            <a:r>
              <a:rPr lang="uk-UA" sz="2500" b="1" i="1" kern="0" dirty="0">
                <a:solidFill>
                  <a:srgbClr val="FFFFFF"/>
                </a:solidFill>
              </a:rPr>
              <a:t>відображає частини цілого в усьому цілому (прибутки фірми в кожному із чотирьох кварталів, що в сумі дають прибуток фірми за рік) або кожний із доданків у сумі їх значень для кількох рядів даних.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CCEA90-5B06-4167-B3C8-352E39979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2983415"/>
            <a:ext cx="12050142" cy="36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3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Нормована стовпчаста діаграма з накопиченням </a:t>
            </a:r>
            <a:r>
              <a:rPr lang="uk-UA" sz="2800" b="1" i="1" kern="0" dirty="0">
                <a:solidFill>
                  <a:srgbClr val="FFFFFF"/>
                </a:solidFill>
              </a:rPr>
              <a:t>також відображає частини цілого в усьому цілому,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41C23C-6CBA-4143-81BD-296E45968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904" y="2304550"/>
            <a:ext cx="6443092" cy="4222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C74371-6DE6-44AC-A27C-D534087C701D}"/>
              </a:ext>
            </a:extLst>
          </p:cNvPr>
          <p:cNvSpPr txBox="1"/>
          <p:nvPr/>
        </p:nvSpPr>
        <p:spPr>
          <a:xfrm>
            <a:off x="69851" y="2150870"/>
            <a:ext cx="5168900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але у відсотках. Усе ціле приймається за 100%, визначаються відсотки кожної частини від цих 100%, і всі ці відсотки-частини відображаються частинами одного стовпця діаграми.</a:t>
            </a:r>
          </a:p>
        </p:txBody>
      </p:sp>
    </p:spTree>
    <p:extLst>
      <p:ext uri="{BB962C8B-B14F-4D97-AF65-F5344CB8AC3E}">
        <p14:creationId xmlns:p14="http://schemas.microsoft.com/office/powerpoint/2010/main" val="695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146182</TotalTime>
  <Words>582</Words>
  <Application>Microsoft Office PowerPoint</Application>
  <PresentationFormat>Широкий екран</PresentationFormat>
  <Paragraphs>71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4" baseType="lpstr">
      <vt:lpstr>Arial</vt:lpstr>
      <vt:lpstr>Comic Sans MS</vt:lpstr>
      <vt:lpstr>Times New Roman</vt:lpstr>
      <vt:lpstr>Verdana</vt:lpstr>
      <vt:lpstr>Wingdings</vt:lpstr>
      <vt:lpstr>Тема Office</vt:lpstr>
      <vt:lpstr>Візуалізація рядів даних</vt:lpstr>
      <vt:lpstr>Запитання</vt:lpstr>
      <vt:lpstr>Діаграми</vt:lpstr>
      <vt:lpstr>Діаграми</vt:lpstr>
      <vt:lpstr>Повторення</vt:lpstr>
      <vt:lpstr>Повторення</vt:lpstr>
      <vt:lpstr>Діаграми</vt:lpstr>
      <vt:lpstr>Діаграми</vt:lpstr>
      <vt:lpstr>Діаграми</vt:lpstr>
      <vt:lpstr>Діаграми</vt:lpstr>
      <vt:lpstr>Діаграми</vt:lpstr>
      <vt:lpstr>Діаграми</vt:lpstr>
      <vt:lpstr>Діаграми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731</cp:revision>
  <dcterms:created xsi:type="dcterms:W3CDTF">2016-06-06T19:48:43Z</dcterms:created>
  <dcterms:modified xsi:type="dcterms:W3CDTF">2023-05-04T11:19:11Z</dcterms:modified>
</cp:coreProperties>
</file>