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13" r:id="rId3"/>
    <p:sldId id="614" r:id="rId4"/>
    <p:sldId id="615" r:id="rId5"/>
    <p:sldId id="616" r:id="rId6"/>
    <p:sldId id="621" r:id="rId7"/>
    <p:sldId id="622" r:id="rId8"/>
    <p:sldId id="619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30" r:id="rId17"/>
    <p:sldId id="631" r:id="rId18"/>
    <p:sldId id="634" r:id="rId19"/>
    <p:sldId id="635" r:id="rId20"/>
    <p:sldId id="632" r:id="rId21"/>
    <p:sldId id="636" r:id="rId22"/>
    <p:sldId id="637" r:id="rId23"/>
    <p:sldId id="344" r:id="rId24"/>
    <p:sldId id="612" r:id="rId25"/>
    <p:sldId id="259" r:id="rId26"/>
    <p:sldId id="261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04C27"/>
    <a:srgbClr val="AE65B7"/>
    <a:srgbClr val="244AA4"/>
    <a:srgbClr val="C8267C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/>
          <a:stretch/>
        </p:blipFill>
        <p:spPr>
          <a:xfrm>
            <a:off x="1" y="0"/>
            <a:ext cx="4748562" cy="529269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03.08.2017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057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Додавання тексту до графічних зображень та його форматування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ru-RU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computer, creative, design, graphics, pen icon">
            <a:extLst>
              <a:ext uri="{FF2B5EF4-FFF2-40B4-BE49-F238E27FC236}">
                <a16:creationId xmlns:a16="http://schemas.microsoft.com/office/drawing/2014/main" id="{78EC9530-0097-46FD-98F2-5F029169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83" y="3635152"/>
            <a:ext cx="2507032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id="{CB6A34ED-55C1-4ADD-88DA-F0D7E2F3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27" y="3587772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bc, abc blocks, alphabet, alphabet blocks, blocks, cubes icon icon">
            <a:extLst>
              <a:ext uri="{FF2B5EF4-FFF2-40B4-BE49-F238E27FC236}">
                <a16:creationId xmlns:a16="http://schemas.microsoft.com/office/drawing/2014/main" id="{4EFEC616-0407-4464-8163-D373ED86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777" y="3991182"/>
            <a:ext cx="2149913" cy="21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клонування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Копія розташується поверх початкового об'єкта і буде виділена. Після цього її можна перетягнути в інше місце.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30F22-36ED-44CF-8911-8EFA9CD71E7F}"/>
              </a:ext>
            </a:extLst>
          </p:cNvPr>
          <p:cNvSpPr txBox="1"/>
          <p:nvPr/>
        </p:nvSpPr>
        <p:spPr>
          <a:xfrm>
            <a:off x="72008" y="2701099"/>
            <a:ext cx="1042884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отримання декількох копій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Дублювання</a:t>
            </a:r>
            <a:r>
              <a:rPr lang="uk-UA" sz="2800" b="1" i="1" kern="0" dirty="0">
                <a:solidFill>
                  <a:srgbClr val="FFFFFF"/>
                </a:solidFill>
              </a:rPr>
              <a:t> відповідну кількість разів.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C1F55D-D773-4A66-B0A8-B4F2453C11CA}"/>
              </a:ext>
            </a:extLst>
          </p:cNvPr>
          <p:cNvSpPr txBox="1"/>
          <p:nvPr/>
        </p:nvSpPr>
        <p:spPr>
          <a:xfrm>
            <a:off x="1376516" y="4285826"/>
            <a:ext cx="68530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створена копія є незалежним об'єктом.</a:t>
            </a:r>
          </a:p>
        </p:txBody>
      </p:sp>
      <p:pic>
        <p:nvPicPr>
          <p:cNvPr id="9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AF9F4569-B9D2-4BBA-AC06-6FAC73A52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28582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2B08A9-DC9C-411E-8950-087CE1708B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735"/>
          <a:stretch/>
        </p:blipFill>
        <p:spPr>
          <a:xfrm>
            <a:off x="10619477" y="2701099"/>
            <a:ext cx="1502673" cy="13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align, edges, object, right, tool icon">
            <a:extLst>
              <a:ext uri="{FF2B5EF4-FFF2-40B4-BE49-F238E27FC236}">
                <a16:creationId xmlns:a16="http://schemas.microsoft.com/office/drawing/2014/main" id="{68BB2381-65F6-467D-9120-99EDB1D5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549" y="4285826"/>
            <a:ext cx="2448232" cy="24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клонування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треба одночасно змінювати низку об'єктів (наприклад, добирати кольори до створеного візерунка для вишивання хрестиком), слід скористатися не копіями (наразі — копіями різнокольорових хрестиків), а їхніми клонами. У цьому випадку колір, розмір, положення, товщина штриха та інші властивості </a:t>
            </a:r>
            <a:r>
              <a:rPr lang="uk-UA" sz="2800" b="1" i="1" kern="0" dirty="0" err="1">
                <a:solidFill>
                  <a:srgbClr val="FFFFFF"/>
                </a:solidFill>
              </a:rPr>
              <a:t>клона</a:t>
            </a:r>
            <a:r>
              <a:rPr lang="uk-UA" sz="2800" b="1" i="1" kern="0" dirty="0">
                <a:solidFill>
                  <a:srgbClr val="FFFFFF"/>
                </a:solidFill>
              </a:rPr>
              <a:t> змінюються разом із початковим об'єктом.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C435D-58F1-4AE7-98C1-C4A0A2F487C6}"/>
              </a:ext>
            </a:extLst>
          </p:cNvPr>
          <p:cNvSpPr txBox="1"/>
          <p:nvPr/>
        </p:nvSpPr>
        <p:spPr>
          <a:xfrm>
            <a:off x="1403648" y="4411909"/>
            <a:ext cx="6501487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Клон</a:t>
            </a:r>
            <a:r>
              <a:rPr lang="uk-UA" sz="2800" b="1" i="1" kern="0" dirty="0">
                <a:solidFill>
                  <a:srgbClr val="FFFFFF"/>
                </a:solidFill>
              </a:rPr>
              <a:t> — це копія, що зберігає зв'язок із початковим об'єктом.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7B22C14F-6DC1-4563-913F-4B19E5E2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4502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ne, copy, design, duplicate, shape, square icon">
            <a:extLst>
              <a:ext uri="{FF2B5EF4-FFF2-40B4-BE49-F238E27FC236}">
                <a16:creationId xmlns:a16="http://schemas.microsoft.com/office/drawing/2014/main" id="{3E214A2C-3E20-44F2-8C80-680A8571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67" y="4377493"/>
            <a:ext cx="2249129" cy="224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клонування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</a:t>
            </a:r>
            <a:r>
              <a:rPr lang="uk-UA" sz="2800" b="1" i="1" kern="0" dirty="0">
                <a:solidFill>
                  <a:srgbClr val="FFFF00"/>
                </a:solidFill>
              </a:rPr>
              <a:t>отримання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клона</a:t>
            </a:r>
            <a:r>
              <a:rPr lang="uk-UA" sz="2800" b="1" i="1" kern="0" dirty="0">
                <a:solidFill>
                  <a:srgbClr val="FFFF00"/>
                </a:solidFill>
              </a:rPr>
              <a:t> об'єкта </a:t>
            </a:r>
            <a:r>
              <a:rPr lang="uk-UA" sz="2800" b="1" i="1" kern="0" dirty="0">
                <a:solidFill>
                  <a:srgbClr val="FFFFFF"/>
                </a:solidFill>
              </a:rPr>
              <a:t>треба виділити об'єкт 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AD94C3-188B-4601-A52D-A3298EFD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48" y="1996382"/>
            <a:ext cx="8602202" cy="442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26278A-9037-4ABC-9C1B-BF14DB1BD8C5}"/>
              </a:ext>
            </a:extLst>
          </p:cNvPr>
          <p:cNvSpPr txBox="1"/>
          <p:nvPr/>
        </p:nvSpPr>
        <p:spPr>
          <a:xfrm>
            <a:off x="72008" y="1719983"/>
            <a:ext cx="3329953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викликати команду меню </a:t>
            </a:r>
            <a:r>
              <a:rPr lang="uk-UA" sz="2800" b="1" i="1" kern="0" dirty="0">
                <a:solidFill>
                  <a:srgbClr val="FFFF00"/>
                </a:solidFill>
              </a:rPr>
              <a:t>Зміни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Клонувати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клон </a:t>
            </a:r>
            <a:r>
              <a:rPr lang="uk-UA" sz="2800" b="1" i="1" kern="0" dirty="0">
                <a:solidFill>
                  <a:srgbClr val="FFFFFF"/>
                </a:solidFill>
              </a:rPr>
              <a:t>або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 клон </a:t>
            </a:r>
            <a:r>
              <a:rPr lang="uk-UA" sz="2800" b="1" i="1" kern="0" dirty="0">
                <a:solidFill>
                  <a:srgbClr val="FFFFFF"/>
                </a:solidFill>
              </a:rPr>
              <a:t>на панелі команд.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BD4C93F-8AEC-4A63-8B1A-59557629CF45}"/>
              </a:ext>
            </a:extLst>
          </p:cNvPr>
          <p:cNvSpPr/>
          <p:nvPr/>
        </p:nvSpPr>
        <p:spPr>
          <a:xfrm>
            <a:off x="7931480" y="5053274"/>
            <a:ext cx="4190670" cy="27310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CC331EDD-00F8-4019-BFA2-F635AFB178A7}"/>
              </a:ext>
            </a:extLst>
          </p:cNvPr>
          <p:cNvSpPr/>
          <p:nvPr/>
        </p:nvSpPr>
        <p:spPr>
          <a:xfrm rot="18900000">
            <a:off x="8532562" y="436587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клонування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84E889-6D79-4E0E-A0DA-1BE5604CE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368" y="1196762"/>
            <a:ext cx="1632155" cy="532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39A172C-1D26-4A46-ADF1-0203A9D3C212}"/>
              </a:ext>
            </a:extLst>
          </p:cNvPr>
          <p:cNvSpPr/>
          <p:nvPr/>
        </p:nvSpPr>
        <p:spPr>
          <a:xfrm>
            <a:off x="10353368" y="4996813"/>
            <a:ext cx="1656184" cy="147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0355E-C349-427E-9AF9-BCC76B11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467099"/>
            <a:ext cx="10055218" cy="1478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0055218" cy="2677656"/>
          </a:xfrm>
          <a:prstGeom prst="wedgeRectCallout">
            <a:avLst>
              <a:gd name="adj1" fmla="val 56708"/>
              <a:gd name="adj2" fmla="val 10215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розірвати зв'язок між клоном і оригіналом</a:t>
            </a:r>
            <a:r>
              <a:rPr lang="uk-UA" sz="2800" b="1" i="1" kern="0" dirty="0">
                <a:solidFill>
                  <a:srgbClr val="FFFFFF"/>
                </a:solidFill>
              </a:rPr>
              <a:t>, клон потрібно виділити й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Вирізати вибрані посилання клонів на оригінали з перетворенням їх на окремі об'єкти</a:t>
            </a:r>
            <a:r>
              <a:rPr lang="uk-UA" sz="2800" b="1" i="1" kern="0" dirty="0">
                <a:solidFill>
                  <a:srgbClr val="FFFFFF"/>
                </a:solidFill>
              </a:rPr>
              <a:t> на панелі команд. Після цього клон стає незалежним об'єктом.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C255252-7FB6-48F9-ADC5-3ECF658DD820}"/>
              </a:ext>
            </a:extLst>
          </p:cNvPr>
          <p:cNvSpPr/>
          <p:nvPr/>
        </p:nvSpPr>
        <p:spPr>
          <a:xfrm>
            <a:off x="6635916" y="5238440"/>
            <a:ext cx="3491309" cy="3856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17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Векторні зображення зазвичай створюють з багатьох об'єктів: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09309E9-972F-4E9D-A369-DC6ECF2A71EB}"/>
              </a:ext>
            </a:extLst>
          </p:cNvPr>
          <p:cNvSpPr/>
          <p:nvPr/>
        </p:nvSpPr>
        <p:spPr>
          <a:xfrm>
            <a:off x="72008" y="2231961"/>
            <a:ext cx="3973050" cy="7522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Прямокутників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83DD653-A10B-4B87-AB64-56ECCC4C3EE4}"/>
              </a:ext>
            </a:extLst>
          </p:cNvPr>
          <p:cNvSpPr/>
          <p:nvPr/>
        </p:nvSpPr>
        <p:spPr>
          <a:xfrm>
            <a:off x="4110553" y="2231961"/>
            <a:ext cx="3973050" cy="7522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Кругів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AB3121B-E123-493A-B42E-F5F14B1CEE9F}"/>
              </a:ext>
            </a:extLst>
          </p:cNvPr>
          <p:cNvSpPr/>
          <p:nvPr/>
        </p:nvSpPr>
        <p:spPr>
          <a:xfrm>
            <a:off x="8149101" y="2231961"/>
            <a:ext cx="3973050" cy="7522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Ліній тощо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D6918-C6C1-46D3-BA99-72C5F7A173A0}"/>
              </a:ext>
            </a:extLst>
          </p:cNvPr>
          <p:cNvSpPr txBox="1"/>
          <p:nvPr/>
        </p:nvSpPr>
        <p:spPr>
          <a:xfrm>
            <a:off x="72008" y="546433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потім потребують упорядкування один відносно одного.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7FC17070-BEE2-464A-A02A-310C2F131842}"/>
              </a:ext>
            </a:extLst>
          </p:cNvPr>
          <p:cNvCxnSpPr>
            <a:cxnSpLocks/>
          </p:cNvCxnSpPr>
          <p:nvPr/>
        </p:nvCxnSpPr>
        <p:spPr>
          <a:xfrm flipV="1">
            <a:off x="8537855" y="3347622"/>
            <a:ext cx="3373574" cy="1653636"/>
          </a:xfrm>
          <a:prstGeom prst="line">
            <a:avLst/>
          </a:prstGeom>
          <a:ln w="342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F760137-C648-491D-9E14-5459DDB1363B}"/>
              </a:ext>
            </a:extLst>
          </p:cNvPr>
          <p:cNvSpPr/>
          <p:nvPr/>
        </p:nvSpPr>
        <p:spPr>
          <a:xfrm>
            <a:off x="72008" y="3134099"/>
            <a:ext cx="3973050" cy="2087929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C31E784-B3B6-43A1-91B1-19A8A98A062F}"/>
              </a:ext>
            </a:extLst>
          </p:cNvPr>
          <p:cNvSpPr/>
          <p:nvPr/>
        </p:nvSpPr>
        <p:spPr>
          <a:xfrm>
            <a:off x="4948415" y="3117573"/>
            <a:ext cx="2120979" cy="21209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7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301612-CD99-4DF7-89B2-CB968F698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511807"/>
            <a:ext cx="5972332" cy="2225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654F077-4527-41FF-8C14-688734E5C2AD}"/>
              </a:ext>
            </a:extLst>
          </p:cNvPr>
          <p:cNvSpPr/>
          <p:nvPr/>
        </p:nvSpPr>
        <p:spPr>
          <a:xfrm>
            <a:off x="72008" y="1196763"/>
            <a:ext cx="5972332" cy="21085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Створюючи орнамент, скопійовані об'єкти не завжди вдається розмістити рівно.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63B7205-5865-437B-B2B7-78781432EED8}"/>
              </a:ext>
            </a:extLst>
          </p:cNvPr>
          <p:cNvSpPr/>
          <p:nvPr/>
        </p:nvSpPr>
        <p:spPr>
          <a:xfrm>
            <a:off x="6097080" y="1196763"/>
            <a:ext cx="5972332" cy="21085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графічному редакторі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можливість їх вирівняти.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D36167-4F40-4585-8ED4-5E9CE70C2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080" y="3889005"/>
            <a:ext cx="5972332" cy="140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4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вирівняти об'єкти, їх потрібно виділити і скористатися: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CA431D-921A-41FC-B111-9062904FE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4241680"/>
            <a:ext cx="9170315" cy="156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C3175-703A-4F6A-9361-1910F4F671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528" t="12350" r="18243" b="11302"/>
          <a:stretch/>
        </p:blipFill>
        <p:spPr>
          <a:xfrm>
            <a:off x="9438969" y="4241680"/>
            <a:ext cx="2271250" cy="225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9665FEC6-0CB3-4FD6-BC4C-FC202ECA9643}"/>
              </a:ext>
            </a:extLst>
          </p:cNvPr>
          <p:cNvSpPr/>
          <p:nvPr/>
        </p:nvSpPr>
        <p:spPr>
          <a:xfrm>
            <a:off x="72008" y="2278064"/>
            <a:ext cx="5972332" cy="1743082"/>
          </a:xfrm>
          <a:prstGeom prst="wedgeRectCallout">
            <a:avLst>
              <a:gd name="adj1" fmla="val -24949"/>
              <a:gd name="adj2" fmla="val 9465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Командою 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Об'єкт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Вирівняти та розподілити...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50FDC654-4EBC-47EA-9CC7-C013EE926BFE}"/>
              </a:ext>
            </a:extLst>
          </p:cNvPr>
          <p:cNvSpPr/>
          <p:nvPr/>
        </p:nvSpPr>
        <p:spPr>
          <a:xfrm>
            <a:off x="6097080" y="2278064"/>
            <a:ext cx="6025070" cy="1743082"/>
          </a:xfrm>
          <a:prstGeom prst="wedgeRectCallout">
            <a:avLst>
              <a:gd name="adj1" fmla="val 17843"/>
              <a:gd name="adj2" fmla="val 6926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Кнопкою </a:t>
            </a:r>
            <a:r>
              <a:rPr lang="uk-UA" sz="2800" b="1" i="1" kern="0" dirty="0">
                <a:solidFill>
                  <a:srgbClr val="FFFF00"/>
                </a:solidFill>
              </a:rPr>
              <a:t>Вирівняти та розподілити об’єкти </a:t>
            </a:r>
            <a:r>
              <a:rPr lang="uk-UA" sz="2800" b="1" i="1" kern="0" dirty="0">
                <a:solidFill>
                  <a:srgbClr val="FFFFFF"/>
                </a:solidFill>
              </a:rPr>
              <a:t>на панелі команд.</a:t>
            </a:r>
          </a:p>
        </p:txBody>
      </p:sp>
    </p:spTree>
    <p:extLst>
      <p:ext uri="{BB962C8B-B14F-4D97-AF65-F5344CB8AC3E}">
        <p14:creationId xmlns:p14="http://schemas.microsoft.com/office/powerpoint/2010/main" val="26879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5335734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з'явиться вікно </a:t>
            </a:r>
            <a:r>
              <a:rPr lang="uk-UA" sz="2800" b="1" i="1" kern="0" dirty="0">
                <a:solidFill>
                  <a:srgbClr val="FFFF00"/>
                </a:solidFill>
              </a:rPr>
              <a:t>Вирівняти та розподілити</a:t>
            </a:r>
            <a:r>
              <a:rPr lang="uk-UA" sz="2800" b="1" i="1" kern="0" dirty="0">
                <a:solidFill>
                  <a:srgbClr val="FFFFFF"/>
                </a:solidFill>
              </a:rPr>
              <a:t>, у якому команди проілюстровано відповідними піктограмами, а детальнішу інформацію можна отримати у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спливних</a:t>
            </a:r>
            <a:r>
              <a:rPr lang="uk-UA" sz="2800" b="1" i="1" kern="0" dirty="0">
                <a:solidFill>
                  <a:srgbClr val="FFFFFF"/>
                </a:solidFill>
              </a:rPr>
              <a:t> підказках.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59A3D-98AC-4EF1-A668-1A618796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836" y="1196763"/>
            <a:ext cx="6493459" cy="5233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18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Спочатку у полі </a:t>
            </a:r>
            <a:r>
              <a:rPr lang="uk-UA" sz="2800" b="1" i="1" kern="0" dirty="0">
                <a:solidFill>
                  <a:srgbClr val="FFFF00"/>
                </a:solidFill>
              </a:rPr>
              <a:t>Відносно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потрібно вибрати об'єкт-якір, відносно якого буде здійснюватися вирівнювання. Це може бути не лише сторінка, а й найбільший чи найменший із виділених об'єктів  тощо.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C5773-F5EC-4A53-AC88-A67BF0845AE6}"/>
              </a:ext>
            </a:extLst>
          </p:cNvPr>
          <p:cNvSpPr txBox="1"/>
          <p:nvPr/>
        </p:nvSpPr>
        <p:spPr>
          <a:xfrm>
            <a:off x="1406012" y="3094389"/>
            <a:ext cx="1071613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  виконанні команди   об'єкт-якір   залишиться   нерухомим, а   решта   об'єктів   змістяться відповідним чином.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EF761BB1-4B10-4696-82D3-D7C4EA2A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" y="31772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04C3B5-4393-4DAA-86A4-CE7415E52287}"/>
              </a:ext>
            </a:extLst>
          </p:cNvPr>
          <p:cNvSpPr txBox="1"/>
          <p:nvPr/>
        </p:nvSpPr>
        <p:spPr>
          <a:xfrm>
            <a:off x="72008" y="4561126"/>
            <a:ext cx="671225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групі </a:t>
            </a:r>
            <a:r>
              <a:rPr lang="uk-UA" sz="2800" b="1" i="1" kern="0" dirty="0">
                <a:solidFill>
                  <a:srgbClr val="FFFF00"/>
                </a:solidFill>
              </a:rPr>
              <a:t>Розставити</a:t>
            </a:r>
            <a:r>
              <a:rPr lang="uk-UA" sz="2800" b="1" i="1" kern="0" dirty="0">
                <a:solidFill>
                  <a:srgbClr val="FFFFFF"/>
                </a:solidFill>
              </a:rPr>
              <a:t> містяться команди для розставляння об'єктів у різний спосіб.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C9369E-A4C1-4AC0-AC0C-DDD90A35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10" y="4561126"/>
            <a:ext cx="5200239" cy="221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434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під час перетягування точно розмістити об'єкти один відносно одного, слід увімкнути сітку командою меню </a:t>
            </a:r>
            <a:r>
              <a:rPr lang="uk-UA" sz="2800" b="1" i="1" kern="0" dirty="0">
                <a:solidFill>
                  <a:srgbClr val="FFFF00"/>
                </a:solidFill>
              </a:rPr>
              <a:t>Перегляд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Сітка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2971A5-EF29-4AC4-9BE4-E4FDC2EF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16" y="2715847"/>
            <a:ext cx="7392834" cy="4029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EBFB24-7C0B-4A48-BCA7-B01DF5AC200E}"/>
              </a:ext>
            </a:extLst>
          </p:cNvPr>
          <p:cNvSpPr txBox="1"/>
          <p:nvPr/>
        </p:nvSpPr>
        <p:spPr>
          <a:xfrm>
            <a:off x="72008" y="2691266"/>
            <a:ext cx="4431166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Тепер при клацанні й перетягуванні мишею вказівник прилипатиме до найближчого перетину ліній (вузла) сітки.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4C9276E-3512-4F1E-BA3E-557945BF827B}"/>
              </a:ext>
            </a:extLst>
          </p:cNvPr>
          <p:cNvSpPr/>
          <p:nvPr/>
        </p:nvSpPr>
        <p:spPr>
          <a:xfrm>
            <a:off x="6399942" y="4730727"/>
            <a:ext cx="5644573" cy="3722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E4C756B6-D66E-436D-9974-180033F1E73B}"/>
              </a:ext>
            </a:extLst>
          </p:cNvPr>
          <p:cNvSpPr/>
          <p:nvPr/>
        </p:nvSpPr>
        <p:spPr>
          <a:xfrm rot="18900000">
            <a:off x="9093000" y="409094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8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Текстові об'єкти.</a:t>
            </a:r>
            <a:br>
              <a:rPr lang="uk-UA" dirty="0"/>
            </a:br>
            <a:r>
              <a:rPr lang="uk-UA" dirty="0"/>
              <a:t>Копіювання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" y="1196763"/>
            <a:ext cx="5040766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Векторний графічний редактор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має широкі можливості для створення написів, що дозволяє зробити малюнки більш інформативними. У редакторі також є можливість готувати ілюстровані публікації.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127EA-1374-42FC-9F25-6A5D65EAA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222" y="1196763"/>
            <a:ext cx="6724271" cy="48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2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" y="1196763"/>
            <a:ext cx="4578650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Параметри сітки (відстань між лініями, колір тощо) налаштовуються у вікні, що відкривається командою </a:t>
            </a:r>
            <a:r>
              <a:rPr lang="uk-UA" sz="2800" b="1" i="1" kern="0" dirty="0">
                <a:solidFill>
                  <a:srgbClr val="FFFF00"/>
                </a:solidFill>
              </a:rPr>
              <a:t>Зміни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Інтерфейс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Сітки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51486F-BDA6-4E1C-88F8-834AFA8F5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30" y="1196764"/>
            <a:ext cx="7020231" cy="545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1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Вирівнювання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тимчасового вимкнення цього режиму та керування прилипанням до інших елементів (контурів, рамок об'єктів тощо) треба скористатися кнопками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керування прилипанням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29E5F-DB8B-4FB3-A61A-1C5D47412D1D}"/>
              </a:ext>
            </a:extLst>
          </p:cNvPr>
          <p:cNvSpPr txBox="1"/>
          <p:nvPr/>
        </p:nvSpPr>
        <p:spPr>
          <a:xfrm>
            <a:off x="72008" y="3163214"/>
            <a:ext cx="506043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панель відсутня на екрані, слід вибрати команду меню </a:t>
            </a:r>
            <a:r>
              <a:rPr lang="uk-UA" sz="2800" b="1" i="1" kern="0" dirty="0">
                <a:solidFill>
                  <a:srgbClr val="FFFF00"/>
                </a:solidFill>
              </a:rPr>
              <a:t>Перегляд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Показати/Сховати </a:t>
            </a:r>
            <a:r>
              <a:rPr lang="uk-UA" sz="2800" b="1" i="1" kern="0" dirty="0">
                <a:solidFill>
                  <a:srgbClr val="FFFFFF"/>
                </a:solidFill>
              </a:rPr>
              <a:t>і клацнути назву панелі.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E5A220-A48A-44A5-AC2E-217C1F7E1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854" y="3163214"/>
            <a:ext cx="6866296" cy="327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40E9714-E6EE-435D-A376-7BCAB5BB6743}"/>
              </a:ext>
            </a:extLst>
          </p:cNvPr>
          <p:cNvSpPr/>
          <p:nvPr/>
        </p:nvSpPr>
        <p:spPr>
          <a:xfrm>
            <a:off x="9128760" y="5036004"/>
            <a:ext cx="2993390" cy="2427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0D104624-CB7E-4F21-8B53-9A936D428357}"/>
              </a:ext>
            </a:extLst>
          </p:cNvPr>
          <p:cNvSpPr/>
          <p:nvPr/>
        </p:nvSpPr>
        <p:spPr>
          <a:xfrm rot="18900000">
            <a:off x="10049391" y="43618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82327" y="5445224"/>
            <a:ext cx="4497879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54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графіка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7C956-4B6C-4F53-8188-40F69E954C12}"/>
              </a:ext>
            </a:extLst>
          </p:cNvPr>
          <p:cNvSpPr txBox="1"/>
          <p:nvPr/>
        </p:nvSpPr>
        <p:spPr>
          <a:xfrm>
            <a:off x="119263" y="5456831"/>
            <a:ext cx="5985972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Векторна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AF37773-9D4E-4203-A4DE-E395CD11A7FA}"/>
              </a:ext>
            </a:extLst>
          </p:cNvPr>
          <p:cNvGrpSpPr/>
          <p:nvPr/>
        </p:nvGrpSpPr>
        <p:grpSpPr>
          <a:xfrm>
            <a:off x="2189018" y="1202699"/>
            <a:ext cx="7396255" cy="2108917"/>
            <a:chOff x="-231054" y="1424044"/>
            <a:chExt cx="9654177" cy="275272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7D6B225-213D-4DAC-B9A6-2CB023565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31054" y="1424044"/>
              <a:ext cx="7629525" cy="275272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0E74B28-F299-403E-A88B-7A9BB0F58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5723" y="1598324"/>
              <a:ext cx="2057400" cy="2257425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D721E66F-F231-42A0-BEC3-7BE9F036F9AE}"/>
              </a:ext>
            </a:extLst>
          </p:cNvPr>
          <p:cNvGrpSpPr/>
          <p:nvPr/>
        </p:nvGrpSpPr>
        <p:grpSpPr>
          <a:xfrm>
            <a:off x="1187989" y="3328654"/>
            <a:ext cx="9457289" cy="2087025"/>
            <a:chOff x="-1128569" y="2898431"/>
            <a:chExt cx="12344400" cy="27241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ACC8F6B-EA0E-40C2-9CF5-647BAF824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128569" y="2898431"/>
              <a:ext cx="7372350" cy="272415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029B2DE-9A9A-4317-BD40-C4B4E4E1B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43781" y="2994000"/>
              <a:ext cx="4972050" cy="2447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89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користуватися інструментом Текст?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038" y="1797079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 змінити колір штриха для символа в тексті?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39381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У яких випадках використовують копіювання об'єктів?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38" y="3421430"/>
            <a:ext cx="6845443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Що називають клоном?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38" y="4030834"/>
            <a:ext cx="6845443" cy="129266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розірвати зв'язок між клоном і оригіналом? Навіщо це потрібно?</a:t>
            </a:r>
          </a:p>
        </p:txBody>
      </p:sp>
      <p:pic>
        <p:nvPicPr>
          <p:cNvPr id="3074" name="Picture 2" descr="bonding, box, grid, snap, snapping, tool icon">
            <a:extLst>
              <a:ext uri="{FF2B5EF4-FFF2-40B4-BE49-F238E27FC236}">
                <a16:creationId xmlns:a16="http://schemas.microsoft.com/office/drawing/2014/main" id="{A299AEC1-A148-4FA7-9822-BE52F398D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83" y="3421430"/>
            <a:ext cx="3285889" cy="32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Опишіть засоби, доступні у вікні Вирівняти та розподілити.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038" y="226085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вирівняти виділені об'єкти за верхнім краєм?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857588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Виділено 10 кругів різних розмірів. Як вирівняти правий край великих кругів за лівим краєм найменшого?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38" y="4316095"/>
            <a:ext cx="1045873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встановити між виділеними об'єктами однакові проміжки по горизонталі?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4A30AA-CB10-4357-BD7A-E111A07C7828}"/>
              </a:ext>
            </a:extLst>
          </p:cNvPr>
          <p:cNvSpPr txBox="1"/>
          <p:nvPr/>
        </p:nvSpPr>
        <p:spPr>
          <a:xfrm>
            <a:off x="67038" y="5336313"/>
            <a:ext cx="1045873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Запропонуйте алгоритм побудови наведеного на рисунку орнаменту.</a:t>
            </a:r>
          </a:p>
        </p:txBody>
      </p:sp>
    </p:spTree>
    <p:extLst>
      <p:ext uri="{BB962C8B-B14F-4D97-AF65-F5344CB8AC3E}">
        <p14:creationId xmlns:p14="http://schemas.microsoft.com/office/powerpoint/2010/main" val="202374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9, ст. 52-56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55-56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C8267C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ru-RU" sz="3600" b="1" i="1" kern="0" dirty="0">
                <a:solidFill>
                  <a:srgbClr val="FFFFFF"/>
                </a:solidFill>
                <a:latin typeface="Verdana"/>
              </a:rPr>
              <a:t>10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computer, creative, design, graphics, pen icon">
            <a:extLst>
              <a:ext uri="{FF2B5EF4-FFF2-40B4-BE49-F238E27FC236}">
                <a16:creationId xmlns:a16="http://schemas.microsoft.com/office/drawing/2014/main" id="{88E478B5-1017-49F4-94E7-C5BAD578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83" y="3635152"/>
            <a:ext cx="2507032" cy="24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id="{5FE30EB0-0D84-45BA-9518-5E763A35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527" y="3587772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bc, abc blocks, alphabet, alphabet blocks, blocks, cubes icon icon">
            <a:extLst>
              <a:ext uri="{FF2B5EF4-FFF2-40B4-BE49-F238E27FC236}">
                <a16:creationId xmlns:a16="http://schemas.microsoft.com/office/drawing/2014/main" id="{0C2A8B8C-21B9-4A87-924C-508EF04A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777" y="3991182"/>
            <a:ext cx="2149913" cy="21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текстовими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Графічне зображення може супроводжуватися текстом. Команди для роботи з написом містяться в меню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42BA3-06EC-4CB3-AA76-358D62AF02A0}"/>
              </a:ext>
            </a:extLst>
          </p:cNvPr>
          <p:cNvSpPr txBox="1"/>
          <p:nvPr/>
        </p:nvSpPr>
        <p:spPr>
          <a:xfrm>
            <a:off x="72008" y="267160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до зображення напис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83040-7ED4-420B-B3AA-472906A13CB5}"/>
              </a:ext>
            </a:extLst>
          </p:cNvPr>
          <p:cNvSpPr txBox="1"/>
          <p:nvPr/>
        </p:nvSpPr>
        <p:spPr>
          <a:xfrm>
            <a:off x="247202" y="3284666"/>
            <a:ext cx="6399404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BE130-B89D-4044-816B-15A2CE12DAC2}"/>
              </a:ext>
            </a:extLst>
          </p:cNvPr>
          <p:cNvSpPr txBox="1"/>
          <p:nvPr/>
        </p:nvSpPr>
        <p:spPr>
          <a:xfrm>
            <a:off x="247202" y="3935080"/>
            <a:ext cx="639940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вказівник у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потріоне</a:t>
            </a:r>
            <a:r>
              <a:rPr lang="uk-UA" sz="2800" b="1" i="1" kern="0" dirty="0">
                <a:solidFill>
                  <a:srgbClr val="FFFFFF"/>
                </a:solidFill>
              </a:rPr>
              <a:t> місце;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AABA1-602D-42D5-A5B2-F55898292FD3}"/>
              </a:ext>
            </a:extLst>
          </p:cNvPr>
          <p:cNvSpPr txBox="1"/>
          <p:nvPr/>
        </p:nvSpPr>
        <p:spPr>
          <a:xfrm>
            <a:off x="247202" y="5016381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клацнути лівою кнопкою миші й увести текст із клавіатури.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9369CF-6C2F-4C7D-B981-53452BBE9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419" y="3270608"/>
            <a:ext cx="1618579" cy="161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текстовими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84990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панелі параметрів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змінити властивості символів, абзаців тощо. Розмір напису можна змінити за допомогою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Стрілка</a:t>
            </a:r>
            <a:r>
              <a:rPr lang="uk-UA" sz="2800" b="1" i="1" kern="0" dirty="0">
                <a:solidFill>
                  <a:srgbClr val="FFFFFF"/>
                </a:solidFill>
              </a:rPr>
              <a:t>. Діалогове вікно для детальнішої роботи з текстом відкривається командою меню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Текст та шрифт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014AE4-58C4-491C-96B5-43FFCDE0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111" y="1196763"/>
            <a:ext cx="4959025" cy="529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5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текстовими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 текстовими об'єктами можна виконати такі операції.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EE614-29EB-4E3E-BA8D-B58CC95CECFE}"/>
              </a:ext>
            </a:extLst>
          </p:cNvPr>
          <p:cNvSpPr txBox="1"/>
          <p:nvPr/>
        </p:nvSpPr>
        <p:spPr>
          <a:xfrm>
            <a:off x="72008" y="2254095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розташування символів відносно один одного (зсув, поворот тощо)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F8952-DFB7-4C93-8D30-85D9449AAE7E}"/>
              </a:ext>
            </a:extLst>
          </p:cNvPr>
          <p:cNvSpPr txBox="1"/>
          <p:nvPr/>
        </p:nvSpPr>
        <p:spPr>
          <a:xfrm>
            <a:off x="72009" y="3308655"/>
            <a:ext cx="445083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виділеного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символа</a:t>
            </a:r>
            <a:r>
              <a:rPr lang="uk-UA" sz="2800" b="1" i="1" kern="0" dirty="0">
                <a:solidFill>
                  <a:srgbClr val="FFFFFF"/>
                </a:solidFill>
              </a:rPr>
              <a:t> слід ввести значення у відповідні поля на панелі параметрів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92135C1B-9DFC-4E75-A3B0-FE0426AFD216}"/>
              </a:ext>
            </a:extLst>
          </p:cNvPr>
          <p:cNvGrpSpPr/>
          <p:nvPr/>
        </p:nvGrpSpPr>
        <p:grpSpPr>
          <a:xfrm>
            <a:off x="4848765" y="2623578"/>
            <a:ext cx="6991064" cy="4022725"/>
            <a:chOff x="4848765" y="2623578"/>
            <a:chExt cx="6991064" cy="40227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C4E6CA-1435-45B7-8600-03F53F052C45}"/>
                </a:ext>
              </a:extLst>
            </p:cNvPr>
            <p:cNvSpPr txBox="1"/>
            <p:nvPr/>
          </p:nvSpPr>
          <p:spPr>
            <a:xfrm>
              <a:off x="4848765" y="3433922"/>
              <a:ext cx="1166856" cy="31547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9900" b="1" kern="0" dirty="0">
                  <a:solidFill>
                    <a:srgbClr val="244AA4"/>
                  </a:solidFill>
                </a:rPr>
                <a:t>К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9B95C5-6F87-416D-BC2D-E68D305CEBFC}"/>
                </a:ext>
              </a:extLst>
            </p:cNvPr>
            <p:cNvSpPr txBox="1"/>
            <p:nvPr/>
          </p:nvSpPr>
          <p:spPr>
            <a:xfrm>
              <a:off x="6891224" y="3433922"/>
              <a:ext cx="1166856" cy="31547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9900" b="1" kern="0" dirty="0">
                  <a:solidFill>
                    <a:srgbClr val="7030A0"/>
                  </a:solidFill>
                </a:rPr>
                <a:t>Л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088EF9-9F24-443F-A7EC-64887F358387}"/>
                </a:ext>
              </a:extLst>
            </p:cNvPr>
            <p:cNvSpPr txBox="1"/>
            <p:nvPr/>
          </p:nvSpPr>
          <p:spPr>
            <a:xfrm>
              <a:off x="8865672" y="2623578"/>
              <a:ext cx="1166856" cy="31547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9900" b="1" kern="0" dirty="0">
                  <a:solidFill>
                    <a:srgbClr val="008000"/>
                  </a:solidFill>
                </a:rPr>
                <a:t>А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3C6A7A-7771-4C14-BCD3-F8E16219EE3C}"/>
                </a:ext>
              </a:extLst>
            </p:cNvPr>
            <p:cNvSpPr txBox="1"/>
            <p:nvPr/>
          </p:nvSpPr>
          <p:spPr>
            <a:xfrm>
              <a:off x="10672973" y="3491593"/>
              <a:ext cx="1166856" cy="31547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19900" b="1" kern="0" dirty="0">
                  <a:solidFill>
                    <a:srgbClr val="F04C27"/>
                  </a:solidFill>
                </a:rPr>
                <a:t>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2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текстовими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Розташувати текст уздовж контуру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9F6C9-DA31-487F-BB9E-EEFFA9E3AECA}"/>
              </a:ext>
            </a:extLst>
          </p:cNvPr>
          <p:cNvSpPr txBox="1"/>
          <p:nvPr/>
        </p:nvSpPr>
        <p:spPr>
          <a:xfrm>
            <a:off x="72008" y="1801824"/>
            <a:ext cx="688923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Виділивши разом напис і примітив, слід вибрати команду меню </a:t>
            </a:r>
            <a:r>
              <a:rPr lang="uk-UA" sz="2800" b="1" i="1" kern="0" dirty="0">
                <a:solidFill>
                  <a:srgbClr val="FFFF00"/>
                </a:solidFill>
              </a:rPr>
              <a:t>Текст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Розмістити по контуру</a:t>
            </a:r>
            <a:r>
              <a:rPr lang="uk-UA" sz="2800" b="1" i="1" kern="0" dirty="0">
                <a:solidFill>
                  <a:srgbClr val="FFFFFF"/>
                </a:solidFill>
              </a:rPr>
              <a:t>. У разі зміни форми контуру відповідно змінюється вигляд текстового об'єкта.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D4E63A-AE21-4E15-A55D-7467630C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84" y="1801824"/>
            <a:ext cx="4964266" cy="474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A7EA01-D083-4231-9B0F-C9D41DA0A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4" y="4561321"/>
            <a:ext cx="5799637" cy="185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6028450-C51B-4437-A60F-AEDF9E6A1B2B}"/>
              </a:ext>
            </a:extLst>
          </p:cNvPr>
          <p:cNvSpPr/>
          <p:nvPr/>
        </p:nvSpPr>
        <p:spPr>
          <a:xfrm>
            <a:off x="692043" y="6027420"/>
            <a:ext cx="5724397" cy="3865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7E179A0D-D892-4FDA-A153-CD93A5A964FD}"/>
              </a:ext>
            </a:extLst>
          </p:cNvPr>
          <p:cNvSpPr/>
          <p:nvPr/>
        </p:nvSpPr>
        <p:spPr>
          <a:xfrm rot="18900000">
            <a:off x="2940558" y="538683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8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текстовими об'єктами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Оформити текстовий блок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CA30A-563E-4385-A193-281EE9D10E36}"/>
              </a:ext>
            </a:extLst>
          </p:cNvPr>
          <p:cNvSpPr txBox="1"/>
          <p:nvPr/>
        </p:nvSpPr>
        <p:spPr>
          <a:xfrm>
            <a:off x="72008" y="1801824"/>
            <a:ext cx="666308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оформлення текстового блоку текст треба ввести в один рядок, виділити текстовий об'єкт і об'єкт, у який цей текст буде вміщено, і вибрати команду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E06636-1F41-49DA-9FA0-33C02B5C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221" y="1801824"/>
            <a:ext cx="5252929" cy="4943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A14BA7-724E-4DF8-A115-2CECD0308739}"/>
              </a:ext>
            </a:extLst>
          </p:cNvPr>
          <p:cNvSpPr txBox="1"/>
          <p:nvPr/>
        </p:nvSpPr>
        <p:spPr>
          <a:xfrm>
            <a:off x="72008" y="4561321"/>
            <a:ext cx="6663089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Текст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3200" b="1" i="1" kern="0" dirty="0">
                <a:solidFill>
                  <a:schemeClr val="bg1"/>
                </a:solidFill>
              </a:rPr>
              <a:t> Огорнути в рамку</a:t>
            </a:r>
          </a:p>
        </p:txBody>
      </p:sp>
    </p:spTree>
    <p:extLst>
      <p:ext uri="{BB962C8B-B14F-4D97-AF65-F5344CB8AC3E}">
        <p14:creationId xmlns:p14="http://schemas.microsoft.com/office/powerpoint/2010/main" val="89765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клонування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малюнках часто використовують однакові елементи, які зручно створювати копіюванням.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177BD4-B4FC-44F6-BA5F-F181B8E45A99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Наведений   орнамент  складається  із  однакових  зображень  квіток і листків.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FFF102-4DC9-4CEB-BB97-459DB03A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84566"/>
            <a:ext cx="12050142" cy="25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клонування об'єктів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006505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здійснення операцій із копіями об'єктів використовують групу кнопок на панелі команд і команди меню </a:t>
            </a:r>
            <a:r>
              <a:rPr lang="uk-UA" sz="2800" b="1" i="1" kern="0" dirty="0">
                <a:solidFill>
                  <a:srgbClr val="FFFF00"/>
                </a:solidFill>
              </a:rPr>
              <a:t>Зміни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7F5BE5-6BE1-495F-9447-F3F375EC2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368" y="1196762"/>
            <a:ext cx="1632155" cy="5322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F9B7923-E05C-4EFE-9638-41B9CE06A5E4}"/>
              </a:ext>
            </a:extLst>
          </p:cNvPr>
          <p:cNvSpPr/>
          <p:nvPr/>
        </p:nvSpPr>
        <p:spPr>
          <a:xfrm>
            <a:off x="10353368" y="1231051"/>
            <a:ext cx="1656184" cy="147004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03237E-6682-4A2C-BC45-83403FEC8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701098"/>
            <a:ext cx="5414392" cy="374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2E9BF7E-9571-4FCD-86DA-1F9C5BB6E328}"/>
              </a:ext>
            </a:extLst>
          </p:cNvPr>
          <p:cNvSpPr/>
          <p:nvPr/>
        </p:nvSpPr>
        <p:spPr>
          <a:xfrm>
            <a:off x="608223" y="6126481"/>
            <a:ext cx="4813407" cy="3238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1095EA3E-E0B8-4661-ADFE-4BB408CB47B4}"/>
              </a:ext>
            </a:extLst>
          </p:cNvPr>
          <p:cNvSpPr/>
          <p:nvPr/>
        </p:nvSpPr>
        <p:spPr>
          <a:xfrm rot="18900000">
            <a:off x="917205" y="54356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E69E8A-482D-467B-9BC7-977117536451}"/>
              </a:ext>
            </a:extLst>
          </p:cNvPr>
          <p:cNvSpPr txBox="1"/>
          <p:nvPr/>
        </p:nvSpPr>
        <p:spPr>
          <a:xfrm>
            <a:off x="5565058" y="5067209"/>
            <a:ext cx="4572000" cy="1384995"/>
          </a:xfrm>
          <a:prstGeom prst="wedgeRectCallout">
            <a:avLst>
              <a:gd name="adj1" fmla="val -55274"/>
              <a:gd name="adj2" fmla="val 36233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вибрати команду меню: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Зміни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Дублювати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CF14D-AD9F-4691-9D6D-F49B1136CDE7}"/>
              </a:ext>
            </a:extLst>
          </p:cNvPr>
          <p:cNvSpPr txBox="1"/>
          <p:nvPr/>
        </p:nvSpPr>
        <p:spPr>
          <a:xfrm>
            <a:off x="5565058" y="2701099"/>
            <a:ext cx="4572000" cy="2246769"/>
          </a:xfrm>
          <a:prstGeom prst="wedgeRectCallout">
            <a:avLst>
              <a:gd name="adj1" fmla="val 57414"/>
              <a:gd name="adj2" fmla="val -55346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отримання копії об'єкта треба виділити об'єкт і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Дублювання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76352</TotalTime>
  <Words>1002</Words>
  <Application>Microsoft Office PowerPoint</Application>
  <PresentationFormat>Широкий екран</PresentationFormat>
  <Paragraphs>125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Symbol</vt:lpstr>
      <vt:lpstr>Times New Roman</vt:lpstr>
      <vt:lpstr>Verdana</vt:lpstr>
      <vt:lpstr>Wingdings</vt:lpstr>
      <vt:lpstr>Тема Office</vt:lpstr>
      <vt:lpstr>Додавання тексту до графічних зображень та його форматування</vt:lpstr>
      <vt:lpstr>Текстові об'єкти. Копіювання об'єктів</vt:lpstr>
      <vt:lpstr>Робота з текстовими об'єктами</vt:lpstr>
      <vt:lpstr>Робота з текстовими об'єктами</vt:lpstr>
      <vt:lpstr>Робота з текстовими об'єктами</vt:lpstr>
      <vt:lpstr>Робота з текстовими об'єктами</vt:lpstr>
      <vt:lpstr>Робота з текстовими об'єктами</vt:lpstr>
      <vt:lpstr>Копіювання та клонування об'єктів</vt:lpstr>
      <vt:lpstr>Копіювання та клонування об'єктів</vt:lpstr>
      <vt:lpstr>Копіювання та клонування об'єктів</vt:lpstr>
      <vt:lpstr>Копіювання та клонування об'єктів</vt:lpstr>
      <vt:lpstr>Копіювання та клонування об'єктів</vt:lpstr>
      <vt:lpstr>Копіювання та клонування об'єктів</vt:lpstr>
      <vt:lpstr>Вирівнювання об'єктів</vt:lpstr>
      <vt:lpstr>Вирівнювання об'єктів</vt:lpstr>
      <vt:lpstr>Вирівнювання об'єктів</vt:lpstr>
      <vt:lpstr>Вирівнювання об'єктів</vt:lpstr>
      <vt:lpstr>Вирівнювання об'єктів</vt:lpstr>
      <vt:lpstr>Вирівнювання об'єктів</vt:lpstr>
      <vt:lpstr>Вирівнювання об'єктів</vt:lpstr>
      <vt:lpstr>Вирівнювання об'єктів</vt:lpstr>
      <vt:lpstr>Розгадайте ребус</vt:lpstr>
      <vt:lpstr>Питання для самоперевірки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641</cp:revision>
  <dcterms:created xsi:type="dcterms:W3CDTF">2016-06-06T19:48:43Z</dcterms:created>
  <dcterms:modified xsi:type="dcterms:W3CDTF">2017-08-03T10:57:51Z</dcterms:modified>
</cp:coreProperties>
</file>