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62" r:id="rId3"/>
    <p:sldId id="563" r:id="rId4"/>
    <p:sldId id="564" r:id="rId5"/>
    <p:sldId id="565" r:id="rId6"/>
    <p:sldId id="566" r:id="rId7"/>
    <p:sldId id="567" r:id="rId8"/>
    <p:sldId id="568" r:id="rId9"/>
    <p:sldId id="569" r:id="rId10"/>
    <p:sldId id="570" r:id="rId11"/>
    <p:sldId id="574" r:id="rId12"/>
    <p:sldId id="571" r:id="rId13"/>
    <p:sldId id="575" r:id="rId14"/>
    <p:sldId id="576" r:id="rId15"/>
    <p:sldId id="577" r:id="rId16"/>
    <p:sldId id="578" r:id="rId17"/>
    <p:sldId id="580" r:id="rId18"/>
    <p:sldId id="585" r:id="rId19"/>
    <p:sldId id="581" r:id="rId20"/>
    <p:sldId id="583" r:id="rId21"/>
    <p:sldId id="584" r:id="rId22"/>
    <p:sldId id="582" r:id="rId23"/>
    <p:sldId id="579" r:id="rId24"/>
    <p:sldId id="586" r:id="rId25"/>
    <p:sldId id="587" r:id="rId26"/>
    <p:sldId id="588" r:id="rId27"/>
    <p:sldId id="589" r:id="rId28"/>
    <p:sldId id="590" r:id="rId29"/>
    <p:sldId id="591" r:id="rId30"/>
    <p:sldId id="594" r:id="rId31"/>
    <p:sldId id="595" r:id="rId32"/>
    <p:sldId id="596" r:id="rId33"/>
    <p:sldId id="597" r:id="rId34"/>
    <p:sldId id="598" r:id="rId35"/>
    <p:sldId id="600" r:id="rId36"/>
    <p:sldId id="601" r:id="rId37"/>
    <p:sldId id="602" r:id="rId38"/>
    <p:sldId id="603" r:id="rId39"/>
    <p:sldId id="604" r:id="rId40"/>
    <p:sldId id="605" r:id="rId41"/>
    <p:sldId id="606" r:id="rId42"/>
    <p:sldId id="607" r:id="rId43"/>
    <p:sldId id="608" r:id="rId44"/>
    <p:sldId id="609" r:id="rId45"/>
    <p:sldId id="599" r:id="rId46"/>
    <p:sldId id="592" r:id="rId47"/>
    <p:sldId id="593" r:id="rId48"/>
    <p:sldId id="610" r:id="rId49"/>
    <p:sldId id="611" r:id="rId50"/>
    <p:sldId id="344" r:id="rId51"/>
    <p:sldId id="612" r:id="rId52"/>
    <p:sldId id="259" r:id="rId53"/>
    <p:sldId id="261" r:id="rId54"/>
    <p:sldId id="304" r:id="rId5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04C27"/>
    <a:srgbClr val="C8267C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0574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Векторний графічний редактор. Особливості побудови й опрацювання векторних зображень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computer, creative, design, graphics, pen icon">
            <a:extLst>
              <a:ext uri="{FF2B5EF4-FFF2-40B4-BE49-F238E27FC236}">
                <a16:creationId xmlns:a16="http://schemas.microsoft.com/office/drawing/2014/main" id="{78EC9530-0097-46FD-98F2-5F029169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51" y="3635152"/>
            <a:ext cx="2507032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CB6A34ED-55C1-4ADD-88DA-F0D7E2F3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93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Ознайомимося з дією маркерів об'єктів.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47C3D7B-75F2-4E43-BB1F-0AE4A66014B7}"/>
              </a:ext>
            </a:extLst>
          </p:cNvPr>
          <p:cNvSpPr/>
          <p:nvPr/>
        </p:nvSpPr>
        <p:spPr>
          <a:xfrm>
            <a:off x="72007" y="1853340"/>
            <a:ext cx="2543374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3E69721-23A7-441C-8F94-527CE907C59C}"/>
              </a:ext>
            </a:extLst>
          </p:cNvPr>
          <p:cNvSpPr/>
          <p:nvPr/>
        </p:nvSpPr>
        <p:spPr>
          <a:xfrm>
            <a:off x="2703871" y="1853340"/>
            <a:ext cx="5919019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Дія маркерів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E976159-9BDF-4406-9B7E-94A399DCCECB}"/>
              </a:ext>
            </a:extLst>
          </p:cNvPr>
          <p:cNvSpPr/>
          <p:nvPr/>
        </p:nvSpPr>
        <p:spPr>
          <a:xfrm>
            <a:off x="8711380" y="1853340"/>
            <a:ext cx="3410769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</a:t>
            </a:r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B987F89E-4594-43B1-A2D1-131E07BB193C}"/>
              </a:ext>
            </a:extLst>
          </p:cNvPr>
          <p:cNvGrpSpPr/>
          <p:nvPr/>
        </p:nvGrpSpPr>
        <p:grpSpPr>
          <a:xfrm>
            <a:off x="72007" y="2434817"/>
            <a:ext cx="2543374" cy="1585430"/>
            <a:chOff x="72007" y="2434817"/>
            <a:chExt cx="2543374" cy="158543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D392466-76B7-427D-9B13-3F3F78865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01" y="2434817"/>
              <a:ext cx="1079985" cy="1036786"/>
            </a:xfrm>
            <a:prstGeom prst="rect">
              <a:avLst/>
            </a:prstGeom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CAB117B7-9A9A-4397-8B92-AE050FA5475A}"/>
                </a:ext>
              </a:extLst>
            </p:cNvPr>
            <p:cNvSpPr/>
            <p:nvPr/>
          </p:nvSpPr>
          <p:spPr>
            <a:xfrm>
              <a:off x="72007" y="3474516"/>
              <a:ext cx="2543374" cy="5457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Прямокутник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C6DFE5-61E1-455A-B8BC-0B7D7C656D93}"/>
              </a:ext>
            </a:extLst>
          </p:cNvPr>
          <p:cNvSpPr txBox="1"/>
          <p:nvPr/>
        </p:nvSpPr>
        <p:spPr>
          <a:xfrm>
            <a:off x="2703870" y="2450587"/>
            <a:ext cx="5919019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Перетягуючи верхній правий маркер, отримаємо округлені кути. Два інші маркери — для зміни розмірів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9C36F7-73FD-40A0-8C23-2F695ED3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377" y="2532428"/>
            <a:ext cx="3410771" cy="1380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6E26CA-CBA3-4965-B0F0-0C2F37C1B0A2}"/>
              </a:ext>
            </a:extLst>
          </p:cNvPr>
          <p:cNvSpPr txBox="1"/>
          <p:nvPr/>
        </p:nvSpPr>
        <p:spPr>
          <a:xfrm>
            <a:off x="2703869" y="4082803"/>
            <a:ext cx="5919019" cy="23083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Перетягуючи круглий маркер так, щоб вказівник був за межами еліпса, «</a:t>
            </a:r>
            <a:r>
              <a:rPr lang="uk-UA" sz="2400" b="1" i="1" kern="0" dirty="0" err="1">
                <a:solidFill>
                  <a:srgbClr val="FFFFFF"/>
                </a:solidFill>
              </a:rPr>
              <a:t>виріжемо</a:t>
            </a:r>
            <a:r>
              <a:rPr lang="uk-UA" sz="2400" b="1" i="1" kern="0" dirty="0">
                <a:solidFill>
                  <a:srgbClr val="FFFFFF"/>
                </a:solidFill>
              </a:rPr>
              <a:t>» сектор, а в середині еліпса — «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відріжемо</a:t>
            </a:r>
            <a:r>
              <a:rPr lang="uk-UA" sz="2400" b="1" i="1" kern="0" dirty="0">
                <a:solidFill>
                  <a:srgbClr val="FFFFFF"/>
                </a:solidFill>
              </a:rPr>
              <a:t>» сегмент. Два Інші маркери — для зміни розмірів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BF092221-E8DB-4F5B-BEED-48C8739A29F3}"/>
              </a:ext>
            </a:extLst>
          </p:cNvPr>
          <p:cNvGrpSpPr/>
          <p:nvPr/>
        </p:nvGrpSpPr>
        <p:grpSpPr>
          <a:xfrm>
            <a:off x="72007" y="4419252"/>
            <a:ext cx="2543374" cy="1971875"/>
            <a:chOff x="72007" y="4419252"/>
            <a:chExt cx="2543374" cy="1971875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8B21E2F9-0292-472A-826A-54A43C4D8343}"/>
                </a:ext>
              </a:extLst>
            </p:cNvPr>
            <p:cNvSpPr/>
            <p:nvPr/>
          </p:nvSpPr>
          <p:spPr>
            <a:xfrm>
              <a:off x="72007" y="5845396"/>
              <a:ext cx="2543374" cy="5457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Еліпс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CA490F6-D34B-43B8-A6A8-0296C608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91" y="4419252"/>
              <a:ext cx="999203" cy="957570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C7F246-EBBA-4A9B-AD9D-F4A600D33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228" y="4460720"/>
            <a:ext cx="3410772" cy="15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Дія маркерів об'єктів.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47C3D7B-75F2-4E43-BB1F-0AE4A66014B7}"/>
              </a:ext>
            </a:extLst>
          </p:cNvPr>
          <p:cNvSpPr/>
          <p:nvPr/>
        </p:nvSpPr>
        <p:spPr>
          <a:xfrm>
            <a:off x="72007" y="1853340"/>
            <a:ext cx="2543374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3E69721-23A7-441C-8F94-527CE907C59C}"/>
              </a:ext>
            </a:extLst>
          </p:cNvPr>
          <p:cNvSpPr/>
          <p:nvPr/>
        </p:nvSpPr>
        <p:spPr>
          <a:xfrm>
            <a:off x="2703871" y="1853340"/>
            <a:ext cx="5919019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Дія маркерів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E976159-9BDF-4406-9B7E-94A399DCCECB}"/>
              </a:ext>
            </a:extLst>
          </p:cNvPr>
          <p:cNvSpPr/>
          <p:nvPr/>
        </p:nvSpPr>
        <p:spPr>
          <a:xfrm>
            <a:off x="8711380" y="1853340"/>
            <a:ext cx="3410769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6DFE5-61E1-455A-B8BC-0B7D7C656D93}"/>
              </a:ext>
            </a:extLst>
          </p:cNvPr>
          <p:cNvSpPr txBox="1"/>
          <p:nvPr/>
        </p:nvSpPr>
        <p:spPr>
          <a:xfrm>
            <a:off x="2703870" y="2450587"/>
            <a:ext cx="5919019" cy="193899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Завдяки додатковим параметрам можна будувати многокутники: правильні й неправильні, опуклі й зірчасті тощо.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6E26CA-CBA3-4965-B0F0-0C2F37C1B0A2}"/>
              </a:ext>
            </a:extLst>
          </p:cNvPr>
          <p:cNvSpPr txBox="1"/>
          <p:nvPr/>
        </p:nvSpPr>
        <p:spPr>
          <a:xfrm>
            <a:off x="2703869" y="4495759"/>
            <a:ext cx="5919019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Спіраль має на кінцях два маркери, обертаючи які за допомогою миші збільшують або зменшують її довжину</a:t>
            </a: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CB51DE7E-1840-4B07-9CF1-57BABA1A492E}"/>
              </a:ext>
            </a:extLst>
          </p:cNvPr>
          <p:cNvGrpSpPr/>
          <p:nvPr/>
        </p:nvGrpSpPr>
        <p:grpSpPr>
          <a:xfrm>
            <a:off x="72005" y="2495824"/>
            <a:ext cx="2543374" cy="1923428"/>
            <a:chOff x="72005" y="2495824"/>
            <a:chExt cx="2543374" cy="1923428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CAB117B7-9A9A-4397-8B92-AE050FA5475A}"/>
                </a:ext>
              </a:extLst>
            </p:cNvPr>
            <p:cNvSpPr/>
            <p:nvPr/>
          </p:nvSpPr>
          <p:spPr>
            <a:xfrm>
              <a:off x="72005" y="3873521"/>
              <a:ext cx="2543374" cy="5457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Многокутник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C1A654D-061E-48CF-BDF4-74239D04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067" y="2495824"/>
              <a:ext cx="1406845" cy="1352736"/>
            </a:xfrm>
            <a:prstGeom prst="rect">
              <a:avLst/>
            </a:prstGeom>
          </p:spPr>
        </p:pic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40FA3532-D219-47E1-B34D-58815DACA1A9}"/>
              </a:ext>
            </a:extLst>
          </p:cNvPr>
          <p:cNvGrpSpPr/>
          <p:nvPr/>
        </p:nvGrpSpPr>
        <p:grpSpPr>
          <a:xfrm>
            <a:off x="72005" y="4477906"/>
            <a:ext cx="2543374" cy="1587513"/>
            <a:chOff x="72005" y="4477906"/>
            <a:chExt cx="2543374" cy="1587513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8B21E2F9-0292-472A-826A-54A43C4D8343}"/>
                </a:ext>
              </a:extLst>
            </p:cNvPr>
            <p:cNvSpPr/>
            <p:nvPr/>
          </p:nvSpPr>
          <p:spPr>
            <a:xfrm>
              <a:off x="72005" y="5519688"/>
              <a:ext cx="2543374" cy="5457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Еліпс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E4FB067-33AE-4FF9-B371-7A6D5213D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472" y="4477906"/>
              <a:ext cx="958440" cy="1041782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D2D22F-1D99-4BF4-9414-284A874BD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206" y="2759247"/>
            <a:ext cx="3341943" cy="13216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48573D-7C3E-4524-BB5D-56D9908EC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206" y="4729485"/>
            <a:ext cx="3341943" cy="10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840" y="1196763"/>
            <a:ext cx="1071431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Утримування натиснутими клавіш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en-US" sz="2800" b="1" i="1" kern="0" dirty="0">
                <a:solidFill>
                  <a:srgbClr val="FFFF00"/>
                </a:solidFill>
              </a:rPr>
              <a:t>Alt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дає додаткові можливості при зміні форми об'єктів. їх дію описують підказки внизу екрана.</a:t>
            </a:r>
          </a:p>
        </p:txBody>
      </p:sp>
      <p:pic>
        <p:nvPicPr>
          <p:cNvPr id="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94E6D67D-D98E-43F7-A34A-D42D68BA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10B83-BCEA-4DA2-B051-0853974C0956}"/>
              </a:ext>
            </a:extLst>
          </p:cNvPr>
          <p:cNvSpPr txBox="1"/>
          <p:nvPr/>
        </p:nvSpPr>
        <p:spPr>
          <a:xfrm>
            <a:off x="72007" y="2661771"/>
            <a:ext cx="749883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під час побудови прямокутника (еліпса) утримувати натиснутою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сторони прямокутника (осі еліпса) будуть відноситись як цілі числа (наприклад 1:1, 2:1, 3:1). При відношенні 1:1 отримаємо квадрат (круг). </a:t>
            </a:r>
          </a:p>
        </p:txBody>
      </p:sp>
      <p:pic>
        <p:nvPicPr>
          <p:cNvPr id="5122" name="Picture 2" descr="Результат пошуку зображень за запитом &quot;Ctrl&quot;">
            <a:extLst>
              <a:ext uri="{FF2B5EF4-FFF2-40B4-BE49-F238E27FC236}">
                <a16:creationId xmlns:a16="http://schemas.microsoft.com/office/drawing/2014/main" id="{C5C197F2-3EA9-445B-A9AF-E3A52C1EC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9"/>
          <a:stretch/>
        </p:blipFill>
        <p:spPr bwMode="auto">
          <a:xfrm>
            <a:off x="7936254" y="2661771"/>
            <a:ext cx="4126904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виконувати над об'єктами різні операції, їх слід виділити, скориставшись інструментом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590E6-0E39-42C3-926B-A1A04A8A5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55"/>
          <a:stretch/>
        </p:blipFill>
        <p:spPr>
          <a:xfrm>
            <a:off x="316409" y="2278065"/>
            <a:ext cx="11561340" cy="395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CD86206-E769-4B7A-8722-7B45FB46FF2B}"/>
              </a:ext>
            </a:extLst>
          </p:cNvPr>
          <p:cNvSpPr/>
          <p:nvPr/>
        </p:nvSpPr>
        <p:spPr>
          <a:xfrm>
            <a:off x="316409" y="3462021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766C2AD8-9791-45E5-B922-4179A464AEF7}"/>
              </a:ext>
            </a:extLst>
          </p:cNvPr>
          <p:cNvSpPr/>
          <p:nvPr/>
        </p:nvSpPr>
        <p:spPr>
          <a:xfrm rot="18900000">
            <a:off x="469291" y="28269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3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увесь малюнок або його частину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35AA-5541-40F6-A284-145AF5FFBAA2}"/>
              </a:ext>
            </a:extLst>
          </p:cNvPr>
          <p:cNvSpPr txBox="1"/>
          <p:nvPr/>
        </p:nvSpPr>
        <p:spPr>
          <a:xfrm>
            <a:off x="72007" y="1816278"/>
            <a:ext cx="1003555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 окремий об'єкт</a:t>
            </a:r>
            <a:r>
              <a:rPr lang="uk-UA" sz="2800" b="1" i="1" kern="0" dirty="0">
                <a:solidFill>
                  <a:srgbClr val="FFFFFF"/>
                </a:solidFill>
              </a:rPr>
              <a:t>, на ньому слід клацнути. Навколо об'єкта з'явиться штрихова прямокутна рамка, а біля неї — стрілки для зміни розмірів.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2D4DE9-9739-4F05-B7B5-C8360430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752" y="1801824"/>
            <a:ext cx="1931398" cy="1830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061073-26E5-41B2-9355-49E2E02E85AE}"/>
              </a:ext>
            </a:extLst>
          </p:cNvPr>
          <p:cNvSpPr txBox="1"/>
          <p:nvPr/>
        </p:nvSpPr>
        <p:spPr>
          <a:xfrm>
            <a:off x="72008" y="3743399"/>
            <a:ext cx="641728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виділити декілька об'єктів, слід клацнути їх по черзі, утримуючи натиснутою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EF6FF0-0121-42BB-B1D0-5C2380736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64" y="3743399"/>
            <a:ext cx="5514286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 декілька об'єктів, розміщених поряд</a:t>
            </a:r>
            <a:r>
              <a:rPr lang="uk-UA" sz="2800" b="1" i="1" kern="0" dirty="0">
                <a:solidFill>
                  <a:srgbClr val="FFFFFF"/>
                </a:solidFill>
              </a:rPr>
              <a:t>,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C30B8-AD64-4DD7-9F3D-64D7CC71A6F8}"/>
              </a:ext>
            </a:extLst>
          </p:cNvPr>
          <p:cNvSpPr txBox="1"/>
          <p:nvPr/>
        </p:nvSpPr>
        <p:spPr>
          <a:xfrm>
            <a:off x="247202" y="227806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поставити стрілку ліворуч і вище від групи;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69D2D-A39E-4F76-9878-0DE0B1A77199}"/>
              </a:ext>
            </a:extLst>
          </p:cNvPr>
          <p:cNvSpPr txBox="1"/>
          <p:nvPr/>
        </p:nvSpPr>
        <p:spPr>
          <a:xfrm>
            <a:off x="247202" y="292847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ліву кнопку миші і, не відпускаючи, перетягнути стрілку праворуч і нижче від групи;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F7068-5CB6-4038-BCEF-B3F10047DD10}"/>
              </a:ext>
            </a:extLst>
          </p:cNvPr>
          <p:cNvSpPr txBox="1"/>
          <p:nvPr/>
        </p:nvSpPr>
        <p:spPr>
          <a:xfrm>
            <a:off x="247202" y="400977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відпустити кнопку.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09208-0148-4AFB-974B-D752338F119B}"/>
              </a:ext>
            </a:extLst>
          </p:cNvPr>
          <p:cNvSpPr txBox="1"/>
          <p:nvPr/>
        </p:nvSpPr>
        <p:spPr>
          <a:xfrm>
            <a:off x="72008" y="4671559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ході роботи буде видно прямокутник, який охоплює виділені об'єкти.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A2598-3027-4524-8F11-F87ACED336F4}"/>
              </a:ext>
            </a:extLst>
          </p:cNvPr>
          <p:cNvSpPr txBox="1"/>
          <p:nvPr/>
        </p:nvSpPr>
        <p:spPr>
          <a:xfrm>
            <a:off x="72008" y="5752860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вилучити виділені об'єкти, слід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Delete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48132-D64C-4538-8BC2-7C25A94F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750" y="4671559"/>
            <a:ext cx="1802400" cy="20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виділеними об'єктами можна виконати такі операції.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B2302-DC1F-46A0-B075-99029D723B61}"/>
              </a:ext>
            </a:extLst>
          </p:cNvPr>
          <p:cNvSpPr txBox="1"/>
          <p:nvPr/>
        </p:nvSpPr>
        <p:spPr>
          <a:xfrm>
            <a:off x="72008" y="2238736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Переміщення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D15E7-F9C9-4365-8A1C-DFDEBFBAD012}"/>
              </a:ext>
            </a:extLst>
          </p:cNvPr>
          <p:cNvSpPr txBox="1"/>
          <p:nvPr/>
        </p:nvSpPr>
        <p:spPr>
          <a:xfrm>
            <a:off x="72008" y="284680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перемістити об'єкт, слід навести вказівник на стрілку й перетягнути мишею. Щоб одночасно перетягнути кілька об'єктів їх треба перед тим виділити.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26E19-7B93-4AA5-8DEF-004233851941}"/>
              </a:ext>
            </a:extLst>
          </p:cNvPr>
          <p:cNvSpPr txBox="1"/>
          <p:nvPr/>
        </p:nvSpPr>
        <p:spPr>
          <a:xfrm>
            <a:off x="72008" y="4316645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Масштабування (змінення розмірів)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CA7A9-3284-4DB4-8020-EBD03209F758}"/>
              </a:ext>
            </a:extLst>
          </p:cNvPr>
          <p:cNvSpPr txBox="1"/>
          <p:nvPr/>
        </p:nvSpPr>
        <p:spPr>
          <a:xfrm>
            <a:off x="72008" y="4924712"/>
            <a:ext cx="94052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змінити розміри об'єкта, треба перетягнути відповідні стрілки. Кутовими стрілками змінюють одночасно довжину і ширину, а бічними — лише один із розмірів.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E1244D-FFAE-4297-B482-F43011EF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954" y="4924712"/>
            <a:ext cx="2565195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Обертання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05B69-880C-431D-A79E-BB7982ACDB34}"/>
              </a:ext>
            </a:extLst>
          </p:cNvPr>
          <p:cNvSpPr txBox="1"/>
          <p:nvPr/>
        </p:nvSpPr>
        <p:spPr>
          <a:xfrm>
            <a:off x="72007" y="1816278"/>
            <a:ext cx="816742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клацнути на об'єкті — стрілки змінять вигляд і з'явиться хрестик, що позначає центр обертання. Під час перетягування кутових стрілок об'єкт буде обертатись. Центр також можна перетягти в інше місце.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A5948-AC56-41F7-8279-2D3B89D1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909" y="1892084"/>
            <a:ext cx="3676241" cy="241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C5F1B-A5C1-41DC-B15F-10C9E475224E}"/>
              </a:ext>
            </a:extLst>
          </p:cNvPr>
          <p:cNvSpPr txBox="1"/>
          <p:nvPr/>
        </p:nvSpPr>
        <p:spPr>
          <a:xfrm>
            <a:off x="72007" y="4575778"/>
            <a:ext cx="96324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Швидко обернути об'єкт на 90' за чи проти ходу годинникової стрілки дозволяють кнопки, розташовані на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0572E-2FC6-4CAF-8B58-5306C009D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42"/>
          <a:stretch/>
        </p:blipFill>
        <p:spPr>
          <a:xfrm>
            <a:off x="9792929" y="4683933"/>
            <a:ext cx="2329221" cy="156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5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Нахиляння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05B69-880C-431D-A79E-BB7982ACDB34}"/>
              </a:ext>
            </a:extLst>
          </p:cNvPr>
          <p:cNvSpPr txBox="1"/>
          <p:nvPr/>
        </p:nvSpPr>
        <p:spPr>
          <a:xfrm>
            <a:off x="72007" y="1816278"/>
            <a:ext cx="923914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Стрілками біля сторін прямокутника зсовують одні частини об'єкта відносно інших. Центр залишається нерухомим, як і під час обертання.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CF5D2E-815E-4402-BC1F-3F2E074B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72" y="1764210"/>
            <a:ext cx="2368550" cy="191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D003F-25FD-4F9E-9A24-9873C6160460}"/>
              </a:ext>
            </a:extLst>
          </p:cNvPr>
          <p:cNvSpPr txBox="1"/>
          <p:nvPr/>
        </p:nvSpPr>
        <p:spPr>
          <a:xfrm>
            <a:off x="72008" y="3719067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Відображення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DFBBD-8F79-42AF-B6AA-D22DA304625F}"/>
              </a:ext>
            </a:extLst>
          </p:cNvPr>
          <p:cNvSpPr txBox="1"/>
          <p:nvPr/>
        </p:nvSpPr>
        <p:spPr>
          <a:xfrm>
            <a:off x="72007" y="4338582"/>
            <a:ext cx="923914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Віддзеркалити</a:t>
            </a:r>
            <a:r>
              <a:rPr lang="uk-UA" sz="2800" b="1" i="1" kern="0" dirty="0">
                <a:solidFill>
                  <a:srgbClr val="FFFFFF"/>
                </a:solidFill>
              </a:rPr>
              <a:t>, розташовані на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</a:t>
            </a:r>
            <a:r>
              <a:rPr lang="uk-UA" sz="2800" b="1" i="1" kern="0" dirty="0">
                <a:solidFill>
                  <a:srgbClr val="FFFFFF"/>
                </a:solidFill>
              </a:rPr>
              <a:t>, дозволяють відобразити об'єкт відносно горизонтальної або вертикальної осі, яка проходить через центр обертання.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470484-DA02-45E7-9CDF-9CDE0B03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445" y="4879058"/>
            <a:ext cx="2681377" cy="116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9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Штрих та заповнення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зміни кольорів штриха та заповнення примітива його потрібно виділити і, натиснувши на панелі команд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 кольорів об’єкта…</a:t>
            </a:r>
            <a:r>
              <a:rPr lang="uk-UA" sz="2800" b="1" i="1" kern="0" dirty="0">
                <a:solidFill>
                  <a:srgbClr val="FFFFFF"/>
                </a:solidFill>
              </a:rPr>
              <a:t>, відкрити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Заповнення та штрих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E53E0-CC99-4D24-AC57-7B86AA2E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13" y="3189405"/>
            <a:ext cx="5741732" cy="318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A3CC6C-9CAF-4F88-8751-7A1301AC8F15}"/>
              </a:ext>
            </a:extLst>
          </p:cNvPr>
          <p:cNvSpPr/>
          <p:nvPr/>
        </p:nvSpPr>
        <p:spPr>
          <a:xfrm>
            <a:off x="8461015" y="3455979"/>
            <a:ext cx="298175" cy="2606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26262B2F-BA26-4DA3-98BA-0F5A83FEABD4}"/>
              </a:ext>
            </a:extLst>
          </p:cNvPr>
          <p:cNvSpPr/>
          <p:nvPr/>
        </p:nvSpPr>
        <p:spPr>
          <a:xfrm rot="18900000">
            <a:off x="8521418" y="27930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Знайомство з векторним</a:t>
            </a:r>
            <a:br>
              <a:rPr lang="uk-UA" dirty="0"/>
            </a:br>
            <a:r>
              <a:rPr lang="uk-UA" dirty="0"/>
              <a:t>графічним редактором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17147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векторними зображеннями існують різні програми. Деякі можливості мають навіть програми офісних пакетів, наприклад,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Picture 2" descr="applications, microsoft, ms, office, office suite, soft, windows icon">
            <a:extLst>
              <a:ext uri="{FF2B5EF4-FFF2-40B4-BE49-F238E27FC236}">
                <a16:creationId xmlns:a16="http://schemas.microsoft.com/office/drawing/2014/main" id="{7EAA12D9-FA2C-41B4-A9F8-BC831F39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93" y="634690"/>
            <a:ext cx="6479458" cy="64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48A2EC-0669-40AA-81E1-D823EC16F8DC}"/>
              </a:ext>
            </a:extLst>
          </p:cNvPr>
          <p:cNvSpPr txBox="1"/>
          <p:nvPr/>
        </p:nvSpPr>
        <p:spPr>
          <a:xfrm>
            <a:off x="72008" y="3989125"/>
            <a:ext cx="617147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Проте найбільше засобів надають спеціалізовані векторні графічні редактори.</a:t>
            </a:r>
          </a:p>
        </p:txBody>
      </p:sp>
    </p:spTree>
    <p:extLst>
      <p:ext uri="{BB962C8B-B14F-4D97-AF65-F5344CB8AC3E}">
        <p14:creationId xmlns:p14="http://schemas.microsoft.com/office/powerpoint/2010/main" val="4923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Заповнення та штрих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13154-6E54-446C-9271-54639631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65" y="1801824"/>
            <a:ext cx="3703228" cy="485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70662BF-BFCB-47AD-93F7-CFB6B1EE2527}"/>
              </a:ext>
            </a:extLst>
          </p:cNvPr>
          <p:cNvSpPr/>
          <p:nvPr/>
        </p:nvSpPr>
        <p:spPr>
          <a:xfrm>
            <a:off x="7421880" y="2781295"/>
            <a:ext cx="424939" cy="35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E587F-73A1-4985-B511-1568D15ACDCB}"/>
              </a:ext>
            </a:extLst>
          </p:cNvPr>
          <p:cNvSpPr txBox="1"/>
          <p:nvPr/>
        </p:nvSpPr>
        <p:spPr>
          <a:xfrm>
            <a:off x="8190271" y="1801824"/>
            <a:ext cx="3931879" cy="830997"/>
          </a:xfrm>
          <a:prstGeom prst="wedgeRectCallout">
            <a:avLst>
              <a:gd name="adj1" fmla="val -60537"/>
              <a:gd name="adj2" fmla="val 762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вибору типу заповнення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8FD2E16-EEBE-458D-8494-4D705970A00A}"/>
              </a:ext>
            </a:extLst>
          </p:cNvPr>
          <p:cNvSpPr/>
          <p:nvPr/>
        </p:nvSpPr>
        <p:spPr>
          <a:xfrm>
            <a:off x="5358581" y="3747732"/>
            <a:ext cx="1445342" cy="13552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516EE-2FB5-4F57-BE9F-7B33B1FEFF70}"/>
              </a:ext>
            </a:extLst>
          </p:cNvPr>
          <p:cNvSpPr txBox="1"/>
          <p:nvPr/>
        </p:nvSpPr>
        <p:spPr>
          <a:xfrm>
            <a:off x="8190269" y="4092755"/>
            <a:ext cx="3931879" cy="461665"/>
          </a:xfrm>
          <a:prstGeom prst="wedgeRectCallout">
            <a:avLst>
              <a:gd name="adj1" fmla="val -87544"/>
              <a:gd name="adj2" fmla="val 282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Колесо кольорів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A3D29F1-BD09-4D7E-B058-BD00F9687EDA}"/>
              </a:ext>
            </a:extLst>
          </p:cNvPr>
          <p:cNvSpPr/>
          <p:nvPr/>
        </p:nvSpPr>
        <p:spPr>
          <a:xfrm>
            <a:off x="4635910" y="5102942"/>
            <a:ext cx="3210908" cy="2753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E9247-DDA4-4E9C-8D33-734E63B0492F}"/>
              </a:ext>
            </a:extLst>
          </p:cNvPr>
          <p:cNvSpPr txBox="1"/>
          <p:nvPr/>
        </p:nvSpPr>
        <p:spPr>
          <a:xfrm>
            <a:off x="72008" y="3625556"/>
            <a:ext cx="3931879" cy="830997"/>
          </a:xfrm>
          <a:prstGeom prst="wedgeRectCallout">
            <a:avLst>
              <a:gd name="adj1" fmla="val 70247"/>
              <a:gd name="adj2" fmla="val 1389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прозорості кольору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E3C5DD7-DA14-44A7-989C-7041BDDFE24C}"/>
              </a:ext>
            </a:extLst>
          </p:cNvPr>
          <p:cNvSpPr/>
          <p:nvPr/>
        </p:nvSpPr>
        <p:spPr>
          <a:xfrm>
            <a:off x="4786333" y="5378245"/>
            <a:ext cx="296208" cy="3272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C0D94-A98E-4DA2-9D54-88C71A04E265}"/>
              </a:ext>
            </a:extLst>
          </p:cNvPr>
          <p:cNvSpPr txBox="1"/>
          <p:nvPr/>
        </p:nvSpPr>
        <p:spPr>
          <a:xfrm>
            <a:off x="72008" y="4521199"/>
            <a:ext cx="3931879" cy="1200329"/>
          </a:xfrm>
          <a:prstGeom prst="wedgeRectCallout">
            <a:avLst>
              <a:gd name="adj1" fmla="val 71998"/>
              <a:gd name="adj2" fmla="val 372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Піпетка для вибору кольору на зображенні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61D7A17-6CCC-4F9F-B4A1-4B8FA6A0F9D4}"/>
              </a:ext>
            </a:extLst>
          </p:cNvPr>
          <p:cNvSpPr/>
          <p:nvPr/>
        </p:nvSpPr>
        <p:spPr>
          <a:xfrm>
            <a:off x="4280473" y="6080760"/>
            <a:ext cx="3566345" cy="3521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15D8C-FB37-4F70-BDEF-8A538C472582}"/>
              </a:ext>
            </a:extLst>
          </p:cNvPr>
          <p:cNvSpPr txBox="1"/>
          <p:nvPr/>
        </p:nvSpPr>
        <p:spPr>
          <a:xfrm>
            <a:off x="72008" y="5786174"/>
            <a:ext cx="3931879" cy="830997"/>
          </a:xfrm>
          <a:prstGeom prst="wedgeRectCallout">
            <a:avLst>
              <a:gd name="adj1" fmla="val 60745"/>
              <a:gd name="adj2" fmla="val 5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прозорості об'єкта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33B555D3-E4C0-4B39-9D95-65E752A34E2B}"/>
              </a:ext>
            </a:extLst>
          </p:cNvPr>
          <p:cNvSpPr/>
          <p:nvPr/>
        </p:nvSpPr>
        <p:spPr>
          <a:xfrm>
            <a:off x="4341730" y="2797042"/>
            <a:ext cx="2394350" cy="35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77D59-1F41-46E9-A24C-67255648883C}"/>
              </a:ext>
            </a:extLst>
          </p:cNvPr>
          <p:cNvSpPr txBox="1"/>
          <p:nvPr/>
        </p:nvSpPr>
        <p:spPr>
          <a:xfrm>
            <a:off x="72008" y="1784629"/>
            <a:ext cx="3931879" cy="1569660"/>
          </a:xfrm>
          <a:prstGeom prst="wedgeRectCallout">
            <a:avLst>
              <a:gd name="adj1" fmla="val 60245"/>
              <a:gd name="adj2" fmla="val 187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Вибір способу заповнення складних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об'єктів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E554196-E2A9-4A2A-9373-0B81E488AC25}"/>
              </a:ext>
            </a:extLst>
          </p:cNvPr>
          <p:cNvSpPr/>
          <p:nvPr/>
        </p:nvSpPr>
        <p:spPr>
          <a:xfrm>
            <a:off x="4341730" y="3407123"/>
            <a:ext cx="3505088" cy="3406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D6D32-2988-4325-81F4-2FEDC46477FF}"/>
              </a:ext>
            </a:extLst>
          </p:cNvPr>
          <p:cNvSpPr txBox="1"/>
          <p:nvPr/>
        </p:nvSpPr>
        <p:spPr>
          <a:xfrm>
            <a:off x="8190270" y="2780092"/>
            <a:ext cx="3931879" cy="1200329"/>
          </a:xfrm>
          <a:prstGeom prst="wedgeRectCallout">
            <a:avLst>
              <a:gd name="adj1" fmla="val -62037"/>
              <a:gd name="adj2" fmla="val 111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Перемикання способу вибору кольору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C25B74F5-E031-4CF9-AF5B-40368D41C90A}"/>
              </a:ext>
            </a:extLst>
          </p:cNvPr>
          <p:cNvSpPr/>
          <p:nvPr/>
        </p:nvSpPr>
        <p:spPr>
          <a:xfrm>
            <a:off x="6736080" y="5393054"/>
            <a:ext cx="1110738" cy="32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43A04-B747-44F7-B89F-1CD5308FE7DF}"/>
              </a:ext>
            </a:extLst>
          </p:cNvPr>
          <p:cNvSpPr txBox="1"/>
          <p:nvPr/>
        </p:nvSpPr>
        <p:spPr>
          <a:xfrm>
            <a:off x="8190269" y="4661728"/>
            <a:ext cx="3931879" cy="830997"/>
          </a:xfrm>
          <a:prstGeom prst="wedgeRectCallout">
            <a:avLst>
              <a:gd name="adj1" fmla="val -61287"/>
              <a:gd name="adj2" fmla="val 53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Числовий код кольору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5AB4D898-4765-451D-A342-C2BE58A7DF7B}"/>
              </a:ext>
            </a:extLst>
          </p:cNvPr>
          <p:cNvSpPr/>
          <p:nvPr/>
        </p:nvSpPr>
        <p:spPr>
          <a:xfrm>
            <a:off x="4280473" y="5720282"/>
            <a:ext cx="3566345" cy="3604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F141DF-DFA7-4738-8128-4DDCCD15BBB3}"/>
              </a:ext>
            </a:extLst>
          </p:cNvPr>
          <p:cNvSpPr txBox="1"/>
          <p:nvPr/>
        </p:nvSpPr>
        <p:spPr>
          <a:xfrm>
            <a:off x="8190269" y="5560813"/>
            <a:ext cx="3931879" cy="830997"/>
          </a:xfrm>
          <a:prstGeom prst="wedgeRectCallout">
            <a:avLst>
              <a:gd name="adj1" fmla="val -61287"/>
              <a:gd name="adj2" fmla="val -30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розмиття об'єкта</a:t>
            </a:r>
          </a:p>
        </p:txBody>
      </p:sp>
    </p:spTree>
    <p:extLst>
      <p:ext uri="{BB962C8B-B14F-4D97-AF65-F5344CB8AC3E}">
        <p14:creationId xmlns:p14="http://schemas.microsoft.com/office/powerpoint/2010/main" val="32565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Елементи керування вікна Заповнення та штрих: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A168EC3-8F38-4B57-A797-EC2BF874C557}"/>
              </a:ext>
            </a:extLst>
          </p:cNvPr>
          <p:cNvSpPr/>
          <p:nvPr/>
        </p:nvSpPr>
        <p:spPr>
          <a:xfrm>
            <a:off x="72007" y="1794347"/>
            <a:ext cx="1737128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0B8DDC8-7261-4063-9BD9-550300CDC444}"/>
              </a:ext>
            </a:extLst>
          </p:cNvPr>
          <p:cNvSpPr/>
          <p:nvPr/>
        </p:nvSpPr>
        <p:spPr>
          <a:xfrm>
            <a:off x="1897627" y="1794347"/>
            <a:ext cx="7954296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заповнення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0C482B1-03B0-403B-B757-7EAABB41B589}"/>
              </a:ext>
            </a:extLst>
          </p:cNvPr>
          <p:cNvSpPr/>
          <p:nvPr/>
        </p:nvSpPr>
        <p:spPr>
          <a:xfrm>
            <a:off x="9940413" y="1794347"/>
            <a:ext cx="2181736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A4A78-E935-4413-A5FE-27CAD1656243}"/>
              </a:ext>
            </a:extLst>
          </p:cNvPr>
          <p:cNvSpPr txBox="1"/>
          <p:nvPr/>
        </p:nvSpPr>
        <p:spPr>
          <a:xfrm>
            <a:off x="1897627" y="2391594"/>
            <a:ext cx="7954295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Заповнення відсутнє, видно лише штрих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8F146F-D3AA-461C-B215-33711116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99" y="2353196"/>
            <a:ext cx="450057" cy="50006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5BA9D995-CD45-407D-9ADA-047563B48365}"/>
              </a:ext>
            </a:extLst>
          </p:cNvPr>
          <p:cNvSpPr/>
          <p:nvPr/>
        </p:nvSpPr>
        <p:spPr>
          <a:xfrm>
            <a:off x="10660445" y="2391594"/>
            <a:ext cx="741671" cy="7416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BBD67-53F4-4F8A-B837-4B41E17195E0}"/>
              </a:ext>
            </a:extLst>
          </p:cNvPr>
          <p:cNvSpPr txBox="1"/>
          <p:nvPr/>
        </p:nvSpPr>
        <p:spPr>
          <a:xfrm>
            <a:off x="1897627" y="2922273"/>
            <a:ext cx="795429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Суцільне заповнення вибраним кольором з урахуванням прозорості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D06A2-0487-49FE-A5A9-3F33199A1473}"/>
              </a:ext>
            </a:extLst>
          </p:cNvPr>
          <p:cNvSpPr txBox="1"/>
          <p:nvPr/>
        </p:nvSpPr>
        <p:spPr>
          <a:xfrm>
            <a:off x="1897626" y="3822284"/>
            <a:ext cx="7954295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Лінійний градієнт — плавний перехід від одного кольору до іншого або від зафарбованої до прозорої ділянки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35C0A-0FBE-43F6-8403-CCA5EF90DC4F}"/>
              </a:ext>
            </a:extLst>
          </p:cNvPr>
          <p:cNvSpPr txBox="1"/>
          <p:nvPr/>
        </p:nvSpPr>
        <p:spPr>
          <a:xfrm>
            <a:off x="1897626" y="5091627"/>
            <a:ext cx="795429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Радіальний градієнт — плавний перехід кольорів від центра до країв фігури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071D7-FD35-4189-A0BF-86CEED9FA0EC}"/>
              </a:ext>
            </a:extLst>
          </p:cNvPr>
          <p:cNvSpPr txBox="1"/>
          <p:nvPr/>
        </p:nvSpPr>
        <p:spPr>
          <a:xfrm>
            <a:off x="1897626" y="5991638"/>
            <a:ext cx="7954295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Візерунок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C0E198-962F-42FA-91D0-A1D5AF904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4" y="3012826"/>
            <a:ext cx="678145" cy="64988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1DF17-0D5E-43A4-A78D-3870C398C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09" y="4220331"/>
            <a:ext cx="621633" cy="62163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615ACE-FE09-457C-8934-25DDEBC10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96" y="5196308"/>
            <a:ext cx="621633" cy="6216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529B92-6BAD-4344-AC7E-C63549705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1" y="5883397"/>
            <a:ext cx="621633" cy="678145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98F3C300-1F8B-48AA-9A93-9C31FA6D1332}"/>
              </a:ext>
            </a:extLst>
          </p:cNvPr>
          <p:cNvSpPr/>
          <p:nvPr/>
        </p:nvSpPr>
        <p:spPr>
          <a:xfrm>
            <a:off x="10660445" y="3226570"/>
            <a:ext cx="741671" cy="74167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5ABE516-7B8B-4685-AD81-521AECD674E3}"/>
              </a:ext>
            </a:extLst>
          </p:cNvPr>
          <p:cNvSpPr/>
          <p:nvPr/>
        </p:nvSpPr>
        <p:spPr>
          <a:xfrm>
            <a:off x="10660445" y="4159813"/>
            <a:ext cx="741671" cy="741671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21540000" scaled="0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E8ACECC-0EB7-490E-B3A7-378DECC9FF6E}"/>
              </a:ext>
            </a:extLst>
          </p:cNvPr>
          <p:cNvSpPr/>
          <p:nvPr/>
        </p:nvSpPr>
        <p:spPr>
          <a:xfrm>
            <a:off x="10660444" y="5022613"/>
            <a:ext cx="741671" cy="741671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80C510D-1799-4EFB-BE7A-F99D5C59B815}"/>
              </a:ext>
            </a:extLst>
          </p:cNvPr>
          <p:cNvSpPr/>
          <p:nvPr/>
        </p:nvSpPr>
        <p:spPr>
          <a:xfrm>
            <a:off x="10660444" y="5842082"/>
            <a:ext cx="741671" cy="741671"/>
          </a:xfrm>
          <a:prstGeom prst="ellipse">
            <a:avLst/>
          </a:prstGeom>
          <a:pattFill prst="zigZag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0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" y="1196763"/>
            <a:ext cx="7921618" cy="547842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На рисунку показано вигляд вікна під час вибору кольору для суцільного заповнення з використанням колеса кольорів. У цьому режимі бажаний колір можна підібрати на основі колірної моделі </a:t>
            </a:r>
            <a:r>
              <a:rPr lang="en-US" sz="2500" b="1" i="1" kern="0" dirty="0">
                <a:solidFill>
                  <a:srgbClr val="FFFFFF"/>
                </a:solidFill>
              </a:rPr>
              <a:t>HSB: </a:t>
            </a:r>
            <a:r>
              <a:rPr lang="uk-UA" sz="2500" b="1" i="1" kern="0" dirty="0">
                <a:solidFill>
                  <a:srgbClr val="FFFFFF"/>
                </a:solidFill>
              </a:rPr>
              <a:t>клацнути в потрібному місці різнобарвного кільця, щоб вибрати тон, а потім, клацнувши в трикутнику, вибрати насиченість і яскравість. Щоб заповнення було напівпрозорим, треба клацнути у відповідне місце регулятора під кільцем. Якщо вікно не закриває малюнка, то всі зміни кольору відразу видно на екрані.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81BA7-6D8C-41A1-9EDE-80D4476AB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69" y="1196762"/>
            <a:ext cx="4052881" cy="547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0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1196763"/>
            <a:ext cx="759848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Колір штриха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подібні елементи, але призначені для вибору кольору штриха об'єкта.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DA085-299E-4E67-ACB9-BB3209122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968" y="1196763"/>
            <a:ext cx="4207182" cy="551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6E6B58-7D12-4D5A-A232-F1CA79D2CE68}"/>
              </a:ext>
            </a:extLst>
          </p:cNvPr>
          <p:cNvSpPr txBox="1"/>
          <p:nvPr/>
        </p:nvSpPr>
        <p:spPr>
          <a:xfrm>
            <a:off x="72007" y="3209356"/>
            <a:ext cx="759848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Стиль штриха </a:t>
            </a:r>
            <a:r>
              <a:rPr lang="uk-UA" sz="2800" b="1" i="1" kern="0" dirty="0">
                <a:solidFill>
                  <a:srgbClr val="FFFFFF"/>
                </a:solidFill>
              </a:rPr>
              <a:t>задають товщину та інші параметри штриха.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AD7E07E-E692-4140-9429-FB7922B06D5E}"/>
              </a:ext>
            </a:extLst>
          </p:cNvPr>
          <p:cNvSpPr/>
          <p:nvPr/>
        </p:nvSpPr>
        <p:spPr>
          <a:xfrm>
            <a:off x="10493789" y="1904996"/>
            <a:ext cx="1397222" cy="3994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73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перегляду малюнка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краще роздивитись дрібні деталі малюнка або навпаки — побачити весь малюнок, треба скористатися інструментом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Масштаб</a:t>
            </a:r>
            <a:r>
              <a:rPr lang="uk-UA" sz="2800" b="1" i="1" kern="0" dirty="0">
                <a:solidFill>
                  <a:srgbClr val="FFFFFF"/>
                </a:solidFill>
              </a:rPr>
              <a:t> та кнопками, розташованими на панелі команд. Вибравши інструмент, слід клацнути потрібне місце на зображенні, і масштаб буде збільшено.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AAB831-B8DC-4D32-99D6-0478EAE5C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47" b="50221"/>
          <a:stretch/>
        </p:blipFill>
        <p:spPr>
          <a:xfrm>
            <a:off x="345906" y="3979046"/>
            <a:ext cx="1925346" cy="267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670B59C-E74D-4B4B-A84C-4BC7BC7CC2C8}"/>
              </a:ext>
            </a:extLst>
          </p:cNvPr>
          <p:cNvSpPr/>
          <p:nvPr/>
        </p:nvSpPr>
        <p:spPr>
          <a:xfrm>
            <a:off x="345906" y="6205225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E1757B5-CCA1-494E-969A-CFD0B5E487E7}"/>
              </a:ext>
            </a:extLst>
          </p:cNvPr>
          <p:cNvSpPr/>
          <p:nvPr/>
        </p:nvSpPr>
        <p:spPr>
          <a:xfrm rot="18900000">
            <a:off x="498788" y="55702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10941-ACFC-425D-85C3-97788A7A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073" y="3951154"/>
            <a:ext cx="871077" cy="2613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1556D-6B14-448E-A424-6F59EFBE1481}"/>
              </a:ext>
            </a:extLst>
          </p:cNvPr>
          <p:cNvSpPr txBox="1"/>
          <p:nvPr/>
        </p:nvSpPr>
        <p:spPr>
          <a:xfrm>
            <a:off x="2413398" y="3979046"/>
            <a:ext cx="870688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Керувати масштабом зручно також кнопками на панелі команд: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80989-3E09-4BC9-BDC5-4BD8C16BD8F7}"/>
              </a:ext>
            </a:extLst>
          </p:cNvPr>
          <p:cNvSpPr txBox="1"/>
          <p:nvPr/>
        </p:nvSpPr>
        <p:spPr>
          <a:xfrm>
            <a:off x="2413398" y="5044446"/>
            <a:ext cx="8706886" cy="523220"/>
          </a:xfrm>
          <a:prstGeom prst="wedgeRectCallout">
            <a:avLst>
              <a:gd name="adj1" fmla="val 55360"/>
              <a:gd name="adj2" fmla="val -156266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вибрані об'єкти;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0F971-F561-4655-A489-FE5903BAD8E4}"/>
              </a:ext>
            </a:extLst>
          </p:cNvPr>
          <p:cNvSpPr txBox="1"/>
          <p:nvPr/>
        </p:nvSpPr>
        <p:spPr>
          <a:xfrm>
            <a:off x="2402041" y="5647188"/>
            <a:ext cx="8706886" cy="523220"/>
          </a:xfrm>
          <a:prstGeom prst="wedgeRectCallout">
            <a:avLst>
              <a:gd name="adj1" fmla="val 55247"/>
              <a:gd name="adj2" fmla="val -113045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весь малюнок;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767C7-FFD3-4676-9CDF-CCC1D8A3FAD1}"/>
              </a:ext>
            </a:extLst>
          </p:cNvPr>
          <p:cNvSpPr txBox="1"/>
          <p:nvPr/>
        </p:nvSpPr>
        <p:spPr>
          <a:xfrm>
            <a:off x="2413398" y="6269094"/>
            <a:ext cx="8706886" cy="523220"/>
          </a:xfrm>
          <a:prstGeom prst="wedgeRectCallout">
            <a:avLst>
              <a:gd name="adj1" fmla="val 54570"/>
              <a:gd name="adj2" fmla="val -82978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аркуш</a:t>
            </a:r>
          </a:p>
        </p:txBody>
      </p:sp>
    </p:spTree>
    <p:extLst>
      <p:ext uri="{BB962C8B-B14F-4D97-AF65-F5344CB8AC3E}">
        <p14:creationId xmlns:p14="http://schemas.microsoft.com/office/powerpoint/2010/main" val="26626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перегляду малюнка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Додаткові можливості масштабування, зокрема кнопка для зменшення масштабу, доступні на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Масштаб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33B18-3337-45E8-AB3F-C4BA41DA914A}"/>
              </a:ext>
            </a:extLst>
          </p:cNvPr>
          <p:cNvSpPr txBox="1"/>
          <p:nvPr/>
        </p:nvSpPr>
        <p:spPr>
          <a:xfrm>
            <a:off x="1386348" y="5434464"/>
            <a:ext cx="1073580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Зміна масштабу жодним чином не впливає на малюнок, а змінює лише його вигляд на екрані.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349160-A76F-4D34-B10A-523FB270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96" y="2736069"/>
            <a:ext cx="6614166" cy="248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A637DF44-0F73-4B17-A1F8-4E73EC56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" y="53066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175B266-E927-4D9E-84B5-DD76FA36CB70}"/>
              </a:ext>
            </a:extLst>
          </p:cNvPr>
          <p:cNvSpPr/>
          <p:nvPr/>
        </p:nvSpPr>
        <p:spPr>
          <a:xfrm>
            <a:off x="2789996" y="3778510"/>
            <a:ext cx="6614166" cy="7836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1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92856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малюнків у книжках, комп'ютерних іграх тощо складаються не лише з простих геометричних фігур, про які йшлося раніше, а й зі складних за формою криволінійних елементів.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D9F79-C2AF-4B9C-8CC4-9CB1AC1A2774}"/>
              </a:ext>
            </a:extLst>
          </p:cNvPr>
          <p:cNvSpPr txBox="1"/>
          <p:nvPr/>
        </p:nvSpPr>
        <p:spPr>
          <a:xfrm>
            <a:off x="72008" y="4441408"/>
            <a:ext cx="69285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інструментів містить декілька інструментів, якими малюють лінії.</a:t>
            </a:r>
          </a:p>
        </p:txBody>
      </p:sp>
      <p:pic>
        <p:nvPicPr>
          <p:cNvPr id="6146" name="Picture 2" descr="Результат пошуку зображень за запитом &quot;leaf&quot;">
            <a:extLst>
              <a:ext uri="{FF2B5EF4-FFF2-40B4-BE49-F238E27FC236}">
                <a16:creationId xmlns:a16="http://schemas.microsoft.com/office/drawing/2014/main" id="{C6D0D306-FEB7-4310-8D40-F5C479D9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68" y="1196762"/>
            <a:ext cx="5073445" cy="50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  — інструмент для малювання довільних кривих ліній і відрізків.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A44F6-6764-4472-9915-C64FD904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77" y="2303255"/>
            <a:ext cx="9668804" cy="405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AB21466-1A93-4F5B-BB38-0BB1D601D9AF}"/>
              </a:ext>
            </a:extLst>
          </p:cNvPr>
          <p:cNvSpPr/>
          <p:nvPr/>
        </p:nvSpPr>
        <p:spPr>
          <a:xfrm>
            <a:off x="1262677" y="5758814"/>
            <a:ext cx="307043" cy="2935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71A57A6B-9FBA-432D-9D30-863EBE7211E5}"/>
              </a:ext>
            </a:extLst>
          </p:cNvPr>
          <p:cNvSpPr/>
          <p:nvPr/>
        </p:nvSpPr>
        <p:spPr>
          <a:xfrm rot="18900000">
            <a:off x="1327907" y="509188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намалювати криву лінію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FC774-B378-4EEE-8574-06D7A4B32B0C}"/>
              </a:ext>
            </a:extLst>
          </p:cNvPr>
          <p:cNvSpPr txBox="1"/>
          <p:nvPr/>
        </p:nvSpPr>
        <p:spPr>
          <a:xfrm>
            <a:off x="247202" y="1808636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інструмент;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456D8-D66B-488C-A0C7-5A11FE262E97}"/>
              </a:ext>
            </a:extLst>
          </p:cNvPr>
          <p:cNvSpPr txBox="1"/>
          <p:nvPr/>
        </p:nvSpPr>
        <p:spPr>
          <a:xfrm>
            <a:off x="247202" y="2476815"/>
            <a:ext cx="1187494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ліву кнопку миші та, не відпускаючи, рухом миші малювати лінію. Якщо початок і кінець кривої збігаються, вона стає замкненою;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F4A49-8298-455C-8E4C-2F10F0895D6D}"/>
              </a:ext>
            </a:extLst>
          </p:cNvPr>
          <p:cNvSpPr txBox="1"/>
          <p:nvPr/>
        </p:nvSpPr>
        <p:spPr>
          <a:xfrm>
            <a:off x="247202" y="4006769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закінчити малювання кривої, слід відпустити кнопку миші.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DCA6C-4350-4153-BFB0-7740CDEAF869}"/>
              </a:ext>
            </a:extLst>
          </p:cNvPr>
          <p:cNvSpPr txBox="1"/>
          <p:nvPr/>
        </p:nvSpPr>
        <p:spPr>
          <a:xfrm>
            <a:off x="72008" y="510583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 ж   після   вибору   інструмента   клацнути   мишею   послідовно в початковій і кінцевій точках, то отримаємо прямолінійний відрізок.</a:t>
            </a:r>
          </a:p>
        </p:txBody>
      </p:sp>
    </p:spTree>
    <p:extLst>
      <p:ext uri="{BB962C8B-B14F-4D97-AF65-F5344CB8AC3E}">
        <p14:creationId xmlns:p14="http://schemas.microsoft.com/office/powerpoint/2010/main" val="37193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Перо</a:t>
            </a:r>
            <a:r>
              <a:rPr lang="uk-UA" sz="2800" b="1" i="1" kern="0" dirty="0">
                <a:solidFill>
                  <a:srgbClr val="FFFFFF"/>
                </a:solidFill>
              </a:rPr>
              <a:t> — інструмент для малювання ламаних і ліній особливого виду — кривих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, а також побудови на їх основі складніших об'єктів.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97637-8FA6-4776-83A4-AC7F8760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77" y="2647384"/>
            <a:ext cx="9668804" cy="405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335B8C-CF5B-43B3-A698-1C53A6CD5A81}"/>
              </a:ext>
            </a:extLst>
          </p:cNvPr>
          <p:cNvSpPr/>
          <p:nvPr/>
        </p:nvSpPr>
        <p:spPr>
          <a:xfrm>
            <a:off x="1262677" y="6344243"/>
            <a:ext cx="307043" cy="2935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E35E922-0030-4ABF-A9A2-5B4E0B5125CC}"/>
              </a:ext>
            </a:extLst>
          </p:cNvPr>
          <p:cNvSpPr/>
          <p:nvPr/>
        </p:nvSpPr>
        <p:spPr>
          <a:xfrm rot="18900000">
            <a:off x="1327907" y="56773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 </a:t>
            </a:r>
            <a:r>
              <a:rPr lang="en-US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923914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Редактор векторної графіки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</a:t>
            </a:r>
            <a:r>
              <a:rPr lang="uk-UA" sz="2800" b="1" i="1" kern="0" dirty="0" err="1">
                <a:solidFill>
                  <a:srgbClr val="FFFFFF"/>
                </a:solidFill>
              </a:rPr>
              <a:t>багатоплатформним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одночасно виходять версії для різних операційних систем: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9244E98-E812-4B55-A71F-6A394956C979}"/>
              </a:ext>
            </a:extLst>
          </p:cNvPr>
          <p:cNvSpPr/>
          <p:nvPr/>
        </p:nvSpPr>
        <p:spPr>
          <a:xfrm>
            <a:off x="72007" y="3122759"/>
            <a:ext cx="3604136" cy="2530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Linux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7F56230-C2AF-47BD-A917-491A8D793A2A}"/>
              </a:ext>
            </a:extLst>
          </p:cNvPr>
          <p:cNvSpPr/>
          <p:nvPr/>
        </p:nvSpPr>
        <p:spPr>
          <a:xfrm>
            <a:off x="6149819" y="3122759"/>
            <a:ext cx="2787704" cy="2530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Windows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5FE30-B02E-4B57-B538-9EF09692A43E}"/>
              </a:ext>
            </a:extLst>
          </p:cNvPr>
          <p:cNvSpPr txBox="1"/>
          <p:nvPr/>
        </p:nvSpPr>
        <p:spPr>
          <a:xfrm>
            <a:off x="72008" y="590641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розробляється під вільною ліцензією </a:t>
            </a:r>
            <a:r>
              <a:rPr lang="en-US" sz="2800" b="1" i="1" kern="0" dirty="0">
                <a:solidFill>
                  <a:srgbClr val="FFFF00"/>
                </a:solidFill>
              </a:rPr>
              <a:t>GNU GPL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EB51F474-1C52-4F80-BDE4-1D2FD0E8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7" y="1031549"/>
            <a:ext cx="2073582" cy="20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Linux&quot;">
            <a:extLst>
              <a:ext uri="{FF2B5EF4-FFF2-40B4-BE49-F238E27FC236}">
                <a16:creationId xmlns:a16="http://schemas.microsoft.com/office/drawing/2014/main" id="{099F9793-D650-4A53-BA20-1B65BA8D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3" y="3105131"/>
            <a:ext cx="2473676" cy="29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terface, logo, user, windows icon">
            <a:extLst>
              <a:ext uri="{FF2B5EF4-FFF2-40B4-BE49-F238E27FC236}">
                <a16:creationId xmlns:a16="http://schemas.microsoft.com/office/drawing/2014/main" id="{B957D0CA-D672-4D59-98BE-9DBDA0B7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68" y="2953506"/>
            <a:ext cx="2860424" cy="286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84296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рисунку показано об'єкт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Спіро</a:t>
            </a:r>
            <a:r>
              <a:rPr lang="uk-UA" sz="2800" b="1" i="1" kern="0" dirty="0">
                <a:solidFill>
                  <a:srgbClr val="FFFFFF"/>
                </a:solidFill>
              </a:rPr>
              <a:t>, а також його контур (червона лінія) — криву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, на основі якої він побудований.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B8AF1-6F86-401E-8AA4-7313491FF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44" y="1196763"/>
            <a:ext cx="3871360" cy="1815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FE71B-52DC-4530-88FD-8247ED2AA7DD}"/>
              </a:ext>
            </a:extLst>
          </p:cNvPr>
          <p:cNvSpPr txBox="1"/>
          <p:nvPr/>
        </p:nvSpPr>
        <p:spPr>
          <a:xfrm>
            <a:off x="72008" y="3114054"/>
            <a:ext cx="12050142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Форма кривої </a:t>
            </a:r>
            <a:r>
              <a:rPr lang="uk-UA" sz="27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700" b="1" i="1" kern="0" dirty="0">
                <a:solidFill>
                  <a:srgbClr val="FFFFFF"/>
                </a:solidFill>
              </a:rPr>
              <a:t> повністю визначається положенням чотирьох точок: початкової, кінцевої (вузлів) і двох </a:t>
            </a:r>
            <a:r>
              <a:rPr lang="uk-UA" sz="2700" b="1" i="1" kern="0" dirty="0" err="1">
                <a:solidFill>
                  <a:srgbClr val="FFFFFF"/>
                </a:solidFill>
              </a:rPr>
              <a:t>керувальних</a:t>
            </a:r>
            <a:r>
              <a:rPr lang="uk-UA" sz="2700" b="1" i="1" kern="0" dirty="0">
                <a:solidFill>
                  <a:srgbClr val="FFFFFF"/>
                </a:solidFill>
              </a:rPr>
              <a:t> (маркерів). Ці криві розробив у 1968 році французький учений, математик і інженер П’єр </a:t>
            </a:r>
            <a:r>
              <a:rPr lang="uk-UA" sz="27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700" b="1" i="1" kern="0" dirty="0">
                <a:solidFill>
                  <a:srgbClr val="FFFFFF"/>
                </a:solidFill>
              </a:rPr>
              <a:t> під час проектування кузова автомобіля для автомобілебудівної компанії «Рено» (Франція). Вони виявилися дуже простими й ефективними, тому лягли в основу не тільки графічних, а й багатьох інших програм.</a:t>
            </a:r>
          </a:p>
        </p:txBody>
      </p:sp>
    </p:spTree>
    <p:extLst>
      <p:ext uri="{BB962C8B-B14F-4D97-AF65-F5344CB8AC3E}">
        <p14:creationId xmlns:p14="http://schemas.microsoft.com/office/powerpoint/2010/main" val="2306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84296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Якщо, вибравши інструмент, клацати мишею (без перетягування), то отримаємо ламану з прямолінійних відрізків. У разі перетягування з натиснутою лівою кнопкою миші з'являтимуться криві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. Щоб закінчити малювання, треба: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025FDE-76B9-41C4-835C-149F31D4E098}"/>
              </a:ext>
            </a:extLst>
          </p:cNvPr>
          <p:cNvSpPr/>
          <p:nvPr/>
        </p:nvSpPr>
        <p:spPr>
          <a:xfrm>
            <a:off x="72008" y="4872905"/>
            <a:ext cx="5972332" cy="14885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Двічі клацнути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F463676-AB11-41E7-8043-E91E8C04AD5B}"/>
              </a:ext>
            </a:extLst>
          </p:cNvPr>
          <p:cNvSpPr/>
          <p:nvPr/>
        </p:nvSpPr>
        <p:spPr>
          <a:xfrm>
            <a:off x="6149820" y="4872905"/>
            <a:ext cx="5972332" cy="14885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Клацнувши початкову точку, зробити контур замкненим</a:t>
            </a:r>
          </a:p>
        </p:txBody>
      </p:sp>
      <p:pic>
        <p:nvPicPr>
          <p:cNvPr id="7170" name="Picture 2" descr="chart, line icon">
            <a:extLst>
              <a:ext uri="{FF2B5EF4-FFF2-40B4-BE49-F238E27FC236}">
                <a16:creationId xmlns:a16="http://schemas.microsoft.com/office/drawing/2014/main" id="{93439C25-33AD-40C7-ABDF-4B882792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2" y="1016370"/>
            <a:ext cx="3738547" cy="37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Зміна контурів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З'ясуємо, як змінити форму контуру. Для цього слугує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Вузол</a:t>
            </a:r>
            <a:r>
              <a:rPr lang="uk-UA" sz="2800" b="1" i="1" kern="0" dirty="0">
                <a:solidFill>
                  <a:srgbClr val="FFFFFF"/>
                </a:solidFill>
              </a:rPr>
              <a:t>. Вибравши його і клацнувши одну з ліній, побачимо на ній вузли (вузлові точки), позначені квадратиками. Перетягуючи вузли, можна змінювати форму контуру.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AD1BF6-CADA-4904-8F17-5CCED6547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015"/>
          <a:stretch/>
        </p:blipFill>
        <p:spPr>
          <a:xfrm>
            <a:off x="316409" y="3556259"/>
            <a:ext cx="11561340" cy="290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A60B021-5176-483C-B6DC-EF057EABF894}"/>
              </a:ext>
            </a:extLst>
          </p:cNvPr>
          <p:cNvSpPr/>
          <p:nvPr/>
        </p:nvSpPr>
        <p:spPr>
          <a:xfrm>
            <a:off x="331649" y="5089138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7301BB25-FAD1-4707-8A51-FFAD6D971E47}"/>
              </a:ext>
            </a:extLst>
          </p:cNvPr>
          <p:cNvSpPr/>
          <p:nvPr/>
        </p:nvSpPr>
        <p:spPr>
          <a:xfrm rot="18900000">
            <a:off x="484531" y="44541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53395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Сегменти бувають двох видів: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3F49F-E9DC-40E9-B5D3-E73DE6AD7A19}"/>
              </a:ext>
            </a:extLst>
          </p:cNvPr>
          <p:cNvSpPr txBox="1"/>
          <p:nvPr/>
        </p:nvSpPr>
        <p:spPr>
          <a:xfrm>
            <a:off x="1403648" y="1324574"/>
            <a:ext cx="1071850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Сегмент</a:t>
            </a:r>
            <a:r>
              <a:rPr lang="uk-UA" sz="3200" b="1" i="1" kern="0" dirty="0">
                <a:solidFill>
                  <a:srgbClr val="FFFFFF"/>
                </a:solidFill>
              </a:rPr>
              <a:t> — це частина контуру, що з'єднує два суміжні вузли.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B44F644-A179-4FF7-BA7E-4522B551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6CF57-339C-41DB-A42F-BF43F42E767B}"/>
              </a:ext>
            </a:extLst>
          </p:cNvPr>
          <p:cNvSpPr txBox="1"/>
          <p:nvPr/>
        </p:nvSpPr>
        <p:spPr>
          <a:xfrm>
            <a:off x="72007" y="3142969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Прямолінійні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843B2-7EFD-4F7B-8C03-BBCB8CC098E5}"/>
              </a:ext>
            </a:extLst>
          </p:cNvPr>
          <p:cNvSpPr txBox="1"/>
          <p:nvPr/>
        </p:nvSpPr>
        <p:spPr>
          <a:xfrm>
            <a:off x="6149819" y="3142969"/>
            <a:ext cx="597233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Криволінійні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6C8D7-D847-449C-B442-8DE9A7116931}"/>
              </a:ext>
            </a:extLst>
          </p:cNvPr>
          <p:cNvSpPr txBox="1"/>
          <p:nvPr/>
        </p:nvSpPr>
        <p:spPr>
          <a:xfrm>
            <a:off x="1403648" y="3979296"/>
            <a:ext cx="1071850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виділити вузол, його потрібно клацнути. Утримуючи клавішу </a:t>
            </a:r>
            <a:r>
              <a:rPr lang="en-US" sz="2800" b="1" i="1" kern="0" dirty="0">
                <a:solidFill>
                  <a:srgbClr val="FFFFFF"/>
                </a:solidFill>
              </a:rPr>
              <a:t>Shift,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виділити декілька вузлів. Щоб вибрати сегмент, треба виділити вузли на його кінцях.</a:t>
            </a:r>
          </a:p>
        </p:txBody>
      </p:sp>
      <p:pic>
        <p:nvPicPr>
          <p:cNvPr id="12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4BFB173C-B7E6-4BC2-84FD-916E654B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9792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5738857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вибрати вузол, що належить криволінійному сегменту, то біля нього з'явиться один або два відрізки дотичних до кривої, кожен із контрольною точкою на кінці, позначеною круглим маркером. Маркери також з'являться у двох сусідніх вузлів.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1D7F05-1B3C-43A7-A98A-D59D047C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817" y="1801824"/>
            <a:ext cx="2409825" cy="3028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F9DC9E-26FD-42BD-B194-5C8C351473D4}"/>
              </a:ext>
            </a:extLst>
          </p:cNvPr>
          <p:cNvSpPr txBox="1"/>
          <p:nvPr/>
        </p:nvSpPr>
        <p:spPr>
          <a:xfrm>
            <a:off x="5973421" y="1196763"/>
            <a:ext cx="6120256" cy="523220"/>
          </a:xfrm>
          <a:prstGeom prst="wedgeRectCallout">
            <a:avLst>
              <a:gd name="adj1" fmla="val 6807"/>
              <a:gd name="adj2" fmla="val 1387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Симетричний вузол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83751-9771-41DB-99AF-F6F1F03EE6AD}"/>
              </a:ext>
            </a:extLst>
          </p:cNvPr>
          <p:cNvSpPr txBox="1"/>
          <p:nvPr/>
        </p:nvSpPr>
        <p:spPr>
          <a:xfrm>
            <a:off x="5973421" y="5074748"/>
            <a:ext cx="2973934" cy="954107"/>
          </a:xfrm>
          <a:prstGeom prst="wedgeRectCallout">
            <a:avLst>
              <a:gd name="adj1" fmla="val 21426"/>
              <a:gd name="adj2" fmla="val -817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Гострий вузол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8B8DD-2654-4725-B930-3BA2FBC053C1}"/>
              </a:ext>
            </a:extLst>
          </p:cNvPr>
          <p:cNvSpPr txBox="1"/>
          <p:nvPr/>
        </p:nvSpPr>
        <p:spPr>
          <a:xfrm>
            <a:off x="9109911" y="5074748"/>
            <a:ext cx="2983766" cy="954107"/>
          </a:xfrm>
          <a:prstGeom prst="wedgeRectCallout">
            <a:avLst>
              <a:gd name="adj1" fmla="val -36900"/>
              <a:gd name="adj2" fmla="val -931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Гладкий вузол</a:t>
            </a:r>
          </a:p>
        </p:txBody>
      </p:sp>
    </p:spTree>
    <p:extLst>
      <p:ext uri="{BB962C8B-B14F-4D97-AF65-F5344CB8AC3E}">
        <p14:creationId xmlns:p14="http://schemas.microsoft.com/office/powerpoint/2010/main" val="23601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Перетягуючи маркери, можна довільно змінювати форму сегментів.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852C9-CF51-4865-AD6D-479CE774A0D6}"/>
              </a:ext>
            </a:extLst>
          </p:cNvPr>
          <p:cNvSpPr txBox="1"/>
          <p:nvPr/>
        </p:nvSpPr>
        <p:spPr>
          <a:xfrm>
            <a:off x="72008" y="225840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 виділеного вузла маркери не з'явились, це означає, що обидва сусідні сегменти є прямолінійними. Крім того, маркери можуть бути суміщені з вузлом.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16EC5-E10C-44C4-9E9A-724FF9F6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64" y="3743399"/>
            <a:ext cx="5514286" cy="2866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174440-3792-4BFB-A2A2-9D9F73BDCD92}"/>
              </a:ext>
            </a:extLst>
          </p:cNvPr>
          <p:cNvSpPr txBox="1"/>
          <p:nvPr/>
        </p:nvSpPr>
        <p:spPr>
          <a:xfrm>
            <a:off x="72008" y="3791737"/>
            <a:ext cx="627963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їх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втягнутими</a:t>
            </a:r>
            <a:r>
              <a:rPr lang="uk-UA" sz="2800" b="1" i="1" kern="0" dirty="0">
                <a:solidFill>
                  <a:srgbClr val="FFFFFF"/>
                </a:solidFill>
              </a:rPr>
              <a:t>, а витягти їх можна мишею, утримуючи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4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вузла можна розпізнати за «поведінкою» маркерів його контрольних точок: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82E0390-7116-4197-8D94-34539D220636}"/>
              </a:ext>
            </a:extLst>
          </p:cNvPr>
          <p:cNvSpPr/>
          <p:nvPr/>
        </p:nvSpPr>
        <p:spPr>
          <a:xfrm>
            <a:off x="72007" y="2278064"/>
            <a:ext cx="3973050" cy="11967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гострого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вузла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BD855B8-2E9F-47B9-AF99-0E68C43A5A7B}"/>
              </a:ext>
            </a:extLst>
          </p:cNvPr>
          <p:cNvSpPr/>
          <p:nvPr/>
        </p:nvSpPr>
        <p:spPr>
          <a:xfrm>
            <a:off x="4110552" y="2278064"/>
            <a:ext cx="3973050" cy="11967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гладкого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вузла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581E0E6-2A3D-4ECD-B6F7-9F7A59AC0693}"/>
              </a:ext>
            </a:extLst>
          </p:cNvPr>
          <p:cNvSpPr/>
          <p:nvPr/>
        </p:nvSpPr>
        <p:spPr>
          <a:xfrm>
            <a:off x="8149100" y="2278064"/>
            <a:ext cx="3973050" cy="11967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симетричного вузла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9FF6CCC-6722-4FD8-83F8-D5439C16FC39}"/>
              </a:ext>
            </a:extLst>
          </p:cNvPr>
          <p:cNvSpPr/>
          <p:nvPr/>
        </p:nvSpPr>
        <p:spPr>
          <a:xfrm>
            <a:off x="72007" y="3602011"/>
            <a:ext cx="3973050" cy="22082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Обидва маркери можна переміщувати незалежно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B30889D-CC7F-44C1-88C5-00521EC3A1EA}"/>
              </a:ext>
            </a:extLst>
          </p:cNvPr>
          <p:cNvSpPr/>
          <p:nvPr/>
        </p:nvSpPr>
        <p:spPr>
          <a:xfrm>
            <a:off x="4110552" y="3602011"/>
            <a:ext cx="3973050" cy="22082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Маркери завжди розміщені на одній прямій із вузлом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E7E6C6D-0C80-465E-A60F-BDE4854DA63E}"/>
              </a:ext>
            </a:extLst>
          </p:cNvPr>
          <p:cNvSpPr/>
          <p:nvPr/>
        </p:nvSpPr>
        <p:spPr>
          <a:xfrm>
            <a:off x="8149100" y="3602011"/>
            <a:ext cx="3973050" cy="22082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одній прямій із вузлом і на однаковій відстані від нього</a:t>
            </a:r>
          </a:p>
        </p:txBody>
      </p:sp>
    </p:spTree>
    <p:extLst>
      <p:ext uri="{BB962C8B-B14F-4D97-AF65-F5344CB8AC3E}">
        <p14:creationId xmlns:p14="http://schemas.microsoft.com/office/powerpoint/2010/main" val="3443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Робота з вузлами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DB7C3-1BC9-4278-874D-83432A1D3625}"/>
              </a:ext>
            </a:extLst>
          </p:cNvPr>
          <p:cNvSpPr txBox="1"/>
          <p:nvPr/>
        </p:nvSpPr>
        <p:spPr>
          <a:xfrm>
            <a:off x="72008" y="181106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  панелі   параметрів   інструмента   </a:t>
            </a:r>
            <a:r>
              <a:rPr lang="uk-UA" sz="2800" b="1" i="1" kern="0" dirty="0">
                <a:solidFill>
                  <a:srgbClr val="FFFF00"/>
                </a:solidFill>
              </a:rPr>
              <a:t>Вузол</a:t>
            </a:r>
            <a:r>
              <a:rPr lang="uk-UA" sz="2800" b="1" i="1" kern="0" dirty="0">
                <a:solidFill>
                  <a:srgbClr val="FFFFFF"/>
                </a:solidFill>
              </a:rPr>
              <a:t>            розміщено кнопки додаткових операцій  із вузлами.   Ознайомимося з  ними детальніше.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5429D-ABD9-40F4-9CB3-647DA22CF4A4}"/>
              </a:ext>
            </a:extLst>
          </p:cNvPr>
          <p:cNvSpPr txBox="1"/>
          <p:nvPr/>
        </p:nvSpPr>
        <p:spPr>
          <a:xfrm>
            <a:off x="72008" y="328714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тип вузла</a:t>
            </a:r>
            <a:r>
              <a:rPr lang="uk-UA" sz="2800" b="1" i="1" kern="0" dirty="0">
                <a:solidFill>
                  <a:srgbClr val="FFFFFF"/>
                </a:solidFill>
              </a:rPr>
              <a:t>, його треба виділити й клацнути кнопку: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47AB1-9DC1-4195-A21F-A93C403F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80" y="4332328"/>
            <a:ext cx="3822598" cy="1372215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32D87C5-02D4-4BBA-B6D0-6AEDA19344F6}"/>
              </a:ext>
            </a:extLst>
          </p:cNvPr>
          <p:cNvSpPr/>
          <p:nvPr/>
        </p:nvSpPr>
        <p:spPr>
          <a:xfrm>
            <a:off x="4322066" y="4491855"/>
            <a:ext cx="1125005" cy="984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E69F2-214D-4D85-B20D-035B50B0DB59}"/>
              </a:ext>
            </a:extLst>
          </p:cNvPr>
          <p:cNvSpPr txBox="1"/>
          <p:nvPr/>
        </p:nvSpPr>
        <p:spPr>
          <a:xfrm>
            <a:off x="72008" y="4354513"/>
            <a:ext cx="3931879" cy="954107"/>
          </a:xfrm>
          <a:prstGeom prst="wedgeRectCallout">
            <a:avLst>
              <a:gd name="adj1" fmla="val 64996"/>
              <a:gd name="adj2" fmla="val 145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Зробити вузол гострим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6CDC6C3-18D0-4AEC-B8E5-68A381728FCD}"/>
              </a:ext>
            </a:extLst>
          </p:cNvPr>
          <p:cNvSpPr/>
          <p:nvPr/>
        </p:nvSpPr>
        <p:spPr>
          <a:xfrm>
            <a:off x="5447071" y="4491855"/>
            <a:ext cx="1125005" cy="984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CB93875-DAA5-4D00-BD07-F2D7300217AC}"/>
              </a:ext>
            </a:extLst>
          </p:cNvPr>
          <p:cNvSpPr/>
          <p:nvPr/>
        </p:nvSpPr>
        <p:spPr>
          <a:xfrm>
            <a:off x="6564203" y="4491855"/>
            <a:ext cx="1331100" cy="984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B266C-B641-4852-AE23-FB1BD1DEB7DE}"/>
              </a:ext>
            </a:extLst>
          </p:cNvPr>
          <p:cNvSpPr txBox="1"/>
          <p:nvPr/>
        </p:nvSpPr>
        <p:spPr>
          <a:xfrm>
            <a:off x="4678421" y="5636095"/>
            <a:ext cx="3931879" cy="954107"/>
          </a:xfrm>
          <a:prstGeom prst="wedgeRectCallout">
            <a:avLst>
              <a:gd name="adj1" fmla="val -15775"/>
              <a:gd name="adj2" fmla="val -802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Робити вузол гладким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AAD05-EC7F-4DB3-8E6E-F2DC502DD66B}"/>
              </a:ext>
            </a:extLst>
          </p:cNvPr>
          <p:cNvSpPr txBox="1"/>
          <p:nvPr/>
        </p:nvSpPr>
        <p:spPr>
          <a:xfrm>
            <a:off x="8190271" y="4332328"/>
            <a:ext cx="3931879" cy="954107"/>
          </a:xfrm>
          <a:prstGeom prst="wedgeRectCallout">
            <a:avLst>
              <a:gd name="adj1" fmla="val -61787"/>
              <a:gd name="adj2" fmla="val 197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вузол симетричним</a:t>
            </a:r>
          </a:p>
        </p:txBody>
      </p:sp>
    </p:spTree>
    <p:extLst>
      <p:ext uri="{BB962C8B-B14F-4D97-AF65-F5344CB8AC3E}">
        <p14:creationId xmlns:p14="http://schemas.microsoft.com/office/powerpoint/2010/main" val="34385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вид сегмента</a:t>
            </a:r>
            <a:r>
              <a:rPr lang="uk-UA" sz="2800" b="1" i="1" kern="0" dirty="0">
                <a:solidFill>
                  <a:srgbClr val="FFFFFF"/>
                </a:solidFill>
              </a:rPr>
              <a:t>, його треба виділити й вибрати команду: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F751-EB98-47D8-9514-87541D47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16" y="2225567"/>
            <a:ext cx="2051325" cy="106511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9AA1649-9CDA-46A4-834B-10C10C4699C6}"/>
              </a:ext>
            </a:extLst>
          </p:cNvPr>
          <p:cNvSpPr/>
          <p:nvPr/>
        </p:nvSpPr>
        <p:spPr>
          <a:xfrm>
            <a:off x="5043606" y="2286301"/>
            <a:ext cx="1125005" cy="984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07466-8E1D-4EA5-84F7-D9D71EA90B27}"/>
              </a:ext>
            </a:extLst>
          </p:cNvPr>
          <p:cNvSpPr txBox="1"/>
          <p:nvPr/>
        </p:nvSpPr>
        <p:spPr>
          <a:xfrm>
            <a:off x="78781" y="2225567"/>
            <a:ext cx="4583644" cy="954107"/>
          </a:xfrm>
          <a:prstGeom prst="wedgeRectCallout">
            <a:avLst>
              <a:gd name="adj1" fmla="val 65425"/>
              <a:gd name="adj2" fmla="val -499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  сегмент   прямолінійним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11DE209-EEF9-426F-8EBA-F3A8257C8571}"/>
              </a:ext>
            </a:extLst>
          </p:cNvPr>
          <p:cNvSpPr/>
          <p:nvPr/>
        </p:nvSpPr>
        <p:spPr>
          <a:xfrm>
            <a:off x="6168611" y="2286301"/>
            <a:ext cx="1060377" cy="984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E1AF7-E974-4728-BA8A-034A6B1020E6}"/>
              </a:ext>
            </a:extLst>
          </p:cNvPr>
          <p:cNvSpPr txBox="1"/>
          <p:nvPr/>
        </p:nvSpPr>
        <p:spPr>
          <a:xfrm>
            <a:off x="7610169" y="2225567"/>
            <a:ext cx="4511982" cy="954107"/>
          </a:xfrm>
          <a:prstGeom prst="wedgeRectCallout">
            <a:avLst>
              <a:gd name="adj1" fmla="val -61748"/>
              <a:gd name="adj2" fmla="val 42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  сегмент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криволінійним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7FFFD-025B-47E7-81C8-35D10D7EFAA8}"/>
              </a:ext>
            </a:extLst>
          </p:cNvPr>
          <p:cNvSpPr txBox="1"/>
          <p:nvPr/>
        </p:nvSpPr>
        <p:spPr>
          <a:xfrm>
            <a:off x="78781" y="333174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нові вузли</a:t>
            </a:r>
            <a:r>
              <a:rPr lang="uk-UA" sz="2800" b="1" i="1" kern="0" dirty="0">
                <a:solidFill>
                  <a:srgbClr val="FFFFFF"/>
                </a:solidFill>
              </a:rPr>
              <a:t>,  слід виділити один або більше сегментів і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Вставити нові вузли у позначені сегменти</a:t>
            </a:r>
            <a:r>
              <a:rPr lang="uk-UA" sz="2800" b="1" i="1" kern="0" dirty="0">
                <a:solidFill>
                  <a:srgbClr val="FFFFFF"/>
                </a:solidFill>
              </a:rPr>
              <a:t>. Після  цього посередині кожного з сегментів з'явиться новий вузол.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1C6210-7E27-4DCA-8755-E26FCC538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057"/>
          <a:stretch/>
        </p:blipFill>
        <p:spPr>
          <a:xfrm>
            <a:off x="786435" y="5299704"/>
            <a:ext cx="10634834" cy="944700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F8728A1-CBC9-47C2-820C-248E9ECE008D}"/>
              </a:ext>
            </a:extLst>
          </p:cNvPr>
          <p:cNvSpPr/>
          <p:nvPr/>
        </p:nvSpPr>
        <p:spPr>
          <a:xfrm>
            <a:off x="745496" y="5424662"/>
            <a:ext cx="76706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5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вузли</a:t>
            </a:r>
            <a:r>
              <a:rPr lang="uk-UA" sz="2800" b="1" i="1" kern="0" dirty="0">
                <a:solidFill>
                  <a:srgbClr val="FFFFFF"/>
                </a:solidFill>
              </a:rPr>
              <a:t>, слід їх виділити й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Вилучити позначені вузли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9FFE3-C235-4AAA-852C-2C4593E97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57"/>
          <a:stretch/>
        </p:blipFill>
        <p:spPr>
          <a:xfrm>
            <a:off x="786435" y="2291028"/>
            <a:ext cx="10634834" cy="9447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FC82C97-0C72-447C-9B3C-B54F1931D699}"/>
              </a:ext>
            </a:extLst>
          </p:cNvPr>
          <p:cNvSpPr/>
          <p:nvPr/>
        </p:nvSpPr>
        <p:spPr>
          <a:xfrm>
            <a:off x="1925368" y="2415986"/>
            <a:ext cx="76706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0AF33-0A87-4ACD-A287-AABD814DDEF0}"/>
              </a:ext>
            </a:extLst>
          </p:cNvPr>
          <p:cNvSpPr txBox="1"/>
          <p:nvPr/>
        </p:nvSpPr>
        <p:spPr>
          <a:xfrm>
            <a:off x="72008" y="3375886"/>
            <a:ext cx="959310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Delete</a:t>
            </a:r>
            <a:r>
              <a:rPr lang="en-US" sz="2800" b="1" i="1" kern="0" dirty="0">
                <a:solidFill>
                  <a:srgbClr val="FFFFFF"/>
                </a:solidFill>
              </a:rPr>
              <a:t>: </a:t>
            </a:r>
            <a:r>
              <a:rPr lang="uk-UA" sz="2800" b="1" i="1" kern="0" dirty="0">
                <a:solidFill>
                  <a:srgbClr val="FFFFFF"/>
                </a:solidFill>
              </a:rPr>
              <a:t>вузли зникнуть, а контур залишиться нерозривним, якщо він був таким до цього. Форма контуру при цьому може трохи змінитись.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09FD17-78A5-4997-84AE-E00CF2FBA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67" y="3375886"/>
            <a:ext cx="1989566" cy="22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</a:t>
            </a:r>
            <a:br>
              <a:rPr lang="uk-UA" dirty="0"/>
            </a:br>
            <a:r>
              <a:rPr lang="uk-UA" dirty="0"/>
              <a:t>редактор </a:t>
            </a:r>
            <a:r>
              <a:rPr lang="en-US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головному вікні редактора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uk-UA" sz="2800" b="1" i="1" kern="0" dirty="0">
                <a:solidFill>
                  <a:srgbClr val="FFFFFF"/>
                </a:solidFill>
              </a:rPr>
              <a:t>, крім знайомих вам рядків заголовка та меню, бачимо робоче поле з полотном для побудови малюнка та кілька панелей. Залежно від розмірів екрана панелі можуть бути розміщені по-іншому.</a:t>
            </a:r>
          </a:p>
        </p:txBody>
      </p:sp>
      <p:pic>
        <p:nvPicPr>
          <p:cNvPr id="4098" name="Picture 2" descr="64bit exe installer">
            <a:extLst>
              <a:ext uri="{FF2B5EF4-FFF2-40B4-BE49-F238E27FC236}">
                <a16:creationId xmlns:a16="http://schemas.microsoft.com/office/drawing/2014/main" id="{FB6885CA-0EBF-4ABC-A969-F9795E22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9" y="3516899"/>
            <a:ext cx="3243621" cy="32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39F47-63DC-499A-90FB-39B8B6973739}"/>
              </a:ext>
            </a:extLst>
          </p:cNvPr>
          <p:cNvSpPr txBox="1"/>
          <p:nvPr/>
        </p:nvSpPr>
        <p:spPr>
          <a:xfrm>
            <a:off x="72008" y="3516899"/>
            <a:ext cx="56110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Редактор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завантажити за посиланням: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03360-BF0D-44E3-B375-1F4BE732756C}"/>
              </a:ext>
            </a:extLst>
          </p:cNvPr>
          <p:cNvSpPr txBox="1"/>
          <p:nvPr/>
        </p:nvSpPr>
        <p:spPr>
          <a:xfrm>
            <a:off x="72008" y="4975261"/>
            <a:ext cx="56110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inkscape.org/ru/download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7EBB05-DE8A-40F4-AB46-2B9E5E97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30" y="3516898"/>
            <a:ext cx="3173515" cy="31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з'єднати два кінцеві вузли незамкненого контуру</a:t>
            </a:r>
            <a:r>
              <a:rPr lang="uk-UA" sz="2800" b="1" i="1" kern="0" dirty="0">
                <a:solidFill>
                  <a:srgbClr val="FFFFFF"/>
                </a:solidFill>
              </a:rPr>
              <a:t>, треба ці вузли вибрати й клацнути одну з кнопок: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3A2CE-92D9-4E74-92EF-ADB05D8D2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69" y="2722539"/>
            <a:ext cx="3020039" cy="79340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1738595-7886-45EB-BE4A-8593C7B2DF06}"/>
              </a:ext>
            </a:extLst>
          </p:cNvPr>
          <p:cNvSpPr/>
          <p:nvPr/>
        </p:nvSpPr>
        <p:spPr>
          <a:xfrm>
            <a:off x="4723317" y="2734384"/>
            <a:ext cx="615602" cy="781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405C2-15CF-484A-8573-FBADD46814CB}"/>
              </a:ext>
            </a:extLst>
          </p:cNvPr>
          <p:cNvSpPr txBox="1"/>
          <p:nvPr/>
        </p:nvSpPr>
        <p:spPr>
          <a:xfrm>
            <a:off x="72008" y="2722539"/>
            <a:ext cx="4110145" cy="1815882"/>
          </a:xfrm>
          <a:prstGeom prst="wedgeRectCallout">
            <a:avLst>
              <a:gd name="adj1" fmla="val 66382"/>
              <a:gd name="adj2" fmla="val -2502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сегменти викривляться 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сполучаться</a:t>
            </a:r>
            <a:r>
              <a:rPr lang="uk-UA" sz="2800" b="1" i="1" kern="0" dirty="0">
                <a:solidFill>
                  <a:srgbClr val="FFFFFF"/>
                </a:solidFill>
              </a:rPr>
              <a:t> одним вузлом;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8F7ACE4-F581-4318-92DA-234203C9C4CA}"/>
              </a:ext>
            </a:extLst>
          </p:cNvPr>
          <p:cNvSpPr/>
          <p:nvPr/>
        </p:nvSpPr>
        <p:spPr>
          <a:xfrm>
            <a:off x="6347512" y="2734384"/>
            <a:ext cx="554735" cy="781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59187-74B2-4445-9B5C-A035A280CB10}"/>
              </a:ext>
            </a:extLst>
          </p:cNvPr>
          <p:cNvSpPr txBox="1"/>
          <p:nvPr/>
        </p:nvSpPr>
        <p:spPr>
          <a:xfrm>
            <a:off x="8019424" y="2722539"/>
            <a:ext cx="4102726" cy="1815882"/>
          </a:xfrm>
          <a:prstGeom prst="wedgeRectCallout">
            <a:avLst>
              <a:gd name="adj1" fmla="val -80700"/>
              <a:gd name="adj2" fmla="val -267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між вузлами з'явиться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новий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сегмент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94032-97D8-4B64-B4B5-11B3701D493E}"/>
              </a:ext>
            </a:extLst>
          </p:cNvPr>
          <p:cNvSpPr txBox="1"/>
          <p:nvPr/>
        </p:nvSpPr>
        <p:spPr>
          <a:xfrm>
            <a:off x="72008" y="46792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треба </a:t>
            </a:r>
            <a:r>
              <a:rPr lang="uk-UA" sz="2800" b="1" i="1" kern="0" dirty="0">
                <a:solidFill>
                  <a:srgbClr val="FFFF00"/>
                </a:solidFill>
              </a:rPr>
              <a:t>з'єднати контури двох різних об'єктів</a:t>
            </a:r>
            <a:r>
              <a:rPr lang="uk-UA" sz="2800" b="1" i="1" kern="0" dirty="0">
                <a:solidFill>
                  <a:srgbClr val="FFFFFF"/>
                </a:solidFill>
              </a:rPr>
              <a:t>, їх попередньо об'єднують в один об'єкт.</a:t>
            </a:r>
          </a:p>
        </p:txBody>
      </p:sp>
    </p:spTree>
    <p:extLst>
      <p:ext uri="{BB962C8B-B14F-4D97-AF65-F5344CB8AC3E}">
        <p14:creationId xmlns:p14="http://schemas.microsoft.com/office/powerpoint/2010/main" val="38226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841" y="1196763"/>
            <a:ext cx="429487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об'єднати два або більше контурів в один, </a:t>
            </a:r>
          </a:p>
        </p:txBody>
      </p:sp>
      <p:pic>
        <p:nvPicPr>
          <p:cNvPr id="6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35F5B92-1B0D-4976-B466-B076AD5F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A5855-C28D-452B-8793-853CB83C3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352" y="1196763"/>
            <a:ext cx="6189798" cy="5174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E2BD1-D49A-4E32-A231-DB2AA2CB4141}"/>
              </a:ext>
            </a:extLst>
          </p:cNvPr>
          <p:cNvSpPr txBox="1"/>
          <p:nvPr/>
        </p:nvSpPr>
        <p:spPr>
          <a:xfrm>
            <a:off x="112439" y="2598650"/>
            <a:ext cx="559027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слід виділити й вибрати команду меню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BD8D3-E094-419A-B468-057AF8C8E900}"/>
              </a:ext>
            </a:extLst>
          </p:cNvPr>
          <p:cNvSpPr txBox="1"/>
          <p:nvPr/>
        </p:nvSpPr>
        <p:spPr>
          <a:xfrm>
            <a:off x="107394" y="3689278"/>
            <a:ext cx="559027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Контур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Об'єднати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5057C-2C22-4BEA-82A7-161DEEAD0E34}"/>
              </a:ext>
            </a:extLst>
          </p:cNvPr>
          <p:cNvSpPr txBox="1"/>
          <p:nvPr/>
        </p:nvSpPr>
        <p:spPr>
          <a:xfrm>
            <a:off x="107394" y="4357563"/>
            <a:ext cx="559027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7D1A9-F750-4884-A238-2F0275F46438}"/>
              </a:ext>
            </a:extLst>
          </p:cNvPr>
          <p:cNvSpPr txBox="1"/>
          <p:nvPr/>
        </p:nvSpPr>
        <p:spPr>
          <a:xfrm>
            <a:off x="107394" y="5025848"/>
            <a:ext cx="559027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сполучення клавіш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 err="1">
                <a:solidFill>
                  <a:srgbClr val="FFFFFF"/>
                </a:solidFill>
              </a:rPr>
              <a:t>Ctrl</a:t>
            </a:r>
            <a:r>
              <a:rPr lang="uk-UA" sz="2800" b="1" i="1" kern="0" dirty="0">
                <a:solidFill>
                  <a:srgbClr val="FFFFFF"/>
                </a:solidFill>
              </a:rPr>
              <a:t> + К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544C81C-1489-4149-8544-BB4E7E1D72AC}"/>
              </a:ext>
            </a:extLst>
          </p:cNvPr>
          <p:cNvSpPr/>
          <p:nvPr/>
        </p:nvSpPr>
        <p:spPr>
          <a:xfrm>
            <a:off x="5927306" y="5860025"/>
            <a:ext cx="6194844" cy="5112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043E9F56-2FC4-44AB-A478-97B1B00C3530}"/>
              </a:ext>
            </a:extLst>
          </p:cNvPr>
          <p:cNvSpPr/>
          <p:nvPr/>
        </p:nvSpPr>
        <p:spPr>
          <a:xfrm rot="18900000">
            <a:off x="8246738" y="51932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розірвати контур</a:t>
            </a:r>
            <a:r>
              <a:rPr lang="uk-UA" sz="2800" b="1" i="1" kern="0" dirty="0">
                <a:solidFill>
                  <a:srgbClr val="FFFFFF"/>
                </a:solidFill>
              </a:rPr>
              <a:t>, можна: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F0AEE-C9ED-4109-8E43-6C690B0E3BDB}"/>
              </a:ext>
            </a:extLst>
          </p:cNvPr>
          <p:cNvSpPr txBox="1"/>
          <p:nvPr/>
        </p:nvSpPr>
        <p:spPr>
          <a:xfrm>
            <a:off x="72008" y="504211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 утворяться   дві   частини   контуру,   то   вони   належатимуть одному об'єкту (детальніше — далі).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094DF7-DB93-42A0-A3F7-330BC3F1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69" y="3096167"/>
            <a:ext cx="3020039" cy="7934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281894A-9D85-4DEA-91A5-0F9EE9F24813}"/>
              </a:ext>
            </a:extLst>
          </p:cNvPr>
          <p:cNvSpPr/>
          <p:nvPr/>
        </p:nvSpPr>
        <p:spPr>
          <a:xfrm>
            <a:off x="5332915" y="3108012"/>
            <a:ext cx="615602" cy="781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17777-DD96-4B93-8081-1AE4B0AFEFF4}"/>
              </a:ext>
            </a:extLst>
          </p:cNvPr>
          <p:cNvSpPr txBox="1"/>
          <p:nvPr/>
        </p:nvSpPr>
        <p:spPr>
          <a:xfrm>
            <a:off x="72008" y="3096167"/>
            <a:ext cx="4110145" cy="1384995"/>
          </a:xfrm>
          <a:prstGeom prst="wedgeRectCallout">
            <a:avLst>
              <a:gd name="adj1" fmla="val 81931"/>
              <a:gd name="adj2" fmla="val -2006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Розірвати контур у позначеному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вузлі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7B1DD35-4FA6-4F89-8F28-2198FC268FFB}"/>
              </a:ext>
            </a:extLst>
          </p:cNvPr>
          <p:cNvSpPr/>
          <p:nvPr/>
        </p:nvSpPr>
        <p:spPr>
          <a:xfrm>
            <a:off x="7035772" y="3108012"/>
            <a:ext cx="554735" cy="781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7DAED-40CE-4AE5-B383-C951739E2BB3}"/>
              </a:ext>
            </a:extLst>
          </p:cNvPr>
          <p:cNvSpPr txBox="1"/>
          <p:nvPr/>
        </p:nvSpPr>
        <p:spPr>
          <a:xfrm>
            <a:off x="8019424" y="3096167"/>
            <a:ext cx="4102726" cy="1815882"/>
          </a:xfrm>
          <a:prstGeom prst="wedgeRectCallout">
            <a:avLst>
              <a:gd name="adj1" fmla="val -63685"/>
              <a:gd name="adj2" fmla="val -2888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Вилучити сегмент між двома не кінцевими вузлами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14A2D06-7704-4744-ABC5-11B876BE1713}"/>
              </a:ext>
            </a:extLst>
          </p:cNvPr>
          <p:cNvSpPr/>
          <p:nvPr/>
        </p:nvSpPr>
        <p:spPr>
          <a:xfrm>
            <a:off x="72006" y="1797584"/>
            <a:ext cx="5972332" cy="1119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 вузол  і  клацнути  кнопку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E782BDC-CC39-48A9-ADFF-03F8BD4450BF}"/>
              </a:ext>
            </a:extLst>
          </p:cNvPr>
          <p:cNvSpPr/>
          <p:nvPr/>
        </p:nvSpPr>
        <p:spPr>
          <a:xfrm>
            <a:off x="6149818" y="1797584"/>
            <a:ext cx="5972332" cy="1119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сегмент і вилучити його кнопкою</a:t>
            </a:r>
          </a:p>
        </p:txBody>
      </p:sp>
    </p:spTree>
    <p:extLst>
      <p:ext uri="{BB962C8B-B14F-4D97-AF65-F5344CB8AC3E}">
        <p14:creationId xmlns:p14="http://schemas.microsoft.com/office/powerpoint/2010/main" val="30288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90129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Побудуємо вітрило човника. Інструментом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Перо</a:t>
            </a:r>
            <a:r>
              <a:rPr lang="uk-UA" sz="2800" b="1" i="1" kern="0" dirty="0">
                <a:solidFill>
                  <a:srgbClr val="FFFFFF"/>
                </a:solidFill>
              </a:rPr>
              <a:t> слід клацнути по черзі у вершинах чотирикутника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E61B4-332F-4880-A03A-FF89591AE6A2}"/>
              </a:ext>
            </a:extLst>
          </p:cNvPr>
          <p:cNvSpPr txBox="1"/>
          <p:nvPr/>
        </p:nvSpPr>
        <p:spPr>
          <a:xfrm>
            <a:off x="72008" y="2699400"/>
            <a:ext cx="90129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Першу вершину в кінці побудови слід клацнути ще раз, щоб контур був замкненим.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B9E99F-A12D-47FD-92B7-F0427CFC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123" y="1196762"/>
            <a:ext cx="2575027" cy="2922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86A0C5-E4AF-4BB0-A384-A4D548E3DDCC}"/>
              </a:ext>
            </a:extLst>
          </p:cNvPr>
          <p:cNvSpPr txBox="1"/>
          <p:nvPr/>
        </p:nvSpPr>
        <p:spPr>
          <a:xfrm>
            <a:off x="72008" y="420203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Вузол</a:t>
            </a:r>
            <a:r>
              <a:rPr lang="uk-UA" sz="2800" b="1" i="1" kern="0" dirty="0">
                <a:solidFill>
                  <a:srgbClr val="FFFFFF"/>
                </a:solidFill>
              </a:rPr>
              <a:t> треба вибрати чотирикутник, а потім, утримуючи </a:t>
            </a:r>
            <a:r>
              <a:rPr lang="en-US" sz="2800" b="1" i="1" kern="0" dirty="0">
                <a:solidFill>
                  <a:srgbClr val="FFFFFF"/>
                </a:solidFill>
              </a:rPr>
              <a:t>Shift, — </a:t>
            </a:r>
            <a:r>
              <a:rPr lang="uk-UA" sz="2800" b="1" i="1" kern="0" dirty="0">
                <a:solidFill>
                  <a:srgbClr val="FFFFFF"/>
                </a:solidFill>
              </a:rPr>
              <a:t>усі чотири його вузли.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A3AE65-B742-4A84-AF37-ED195B985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70" b="64132"/>
          <a:stretch/>
        </p:blipFill>
        <p:spPr>
          <a:xfrm>
            <a:off x="316409" y="5273786"/>
            <a:ext cx="11561340" cy="120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8B74704-CC29-44A3-9424-CC55143B5F83}"/>
              </a:ext>
            </a:extLst>
          </p:cNvPr>
          <p:cNvSpPr/>
          <p:nvPr/>
        </p:nvSpPr>
        <p:spPr>
          <a:xfrm>
            <a:off x="331649" y="6082198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4E790567-F5CC-477A-AE42-D77E729771DC}"/>
              </a:ext>
            </a:extLst>
          </p:cNvPr>
          <p:cNvSpPr/>
          <p:nvPr/>
        </p:nvSpPr>
        <p:spPr>
          <a:xfrm rot="18900000">
            <a:off x="484531" y="544717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858037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Клацнувши 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Зробити позначені сегменти кривими</a:t>
            </a:r>
            <a:r>
              <a:rPr lang="uk-UA" sz="2800" b="1" i="1" kern="0" dirty="0">
                <a:solidFill>
                  <a:srgbClr val="FFFFFF"/>
                </a:solidFill>
              </a:rPr>
              <a:t>, треба зробити всі сегменти криволінійними: з'являться маркери контрольних точок.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6DCC9-72AA-4E86-895A-E149390E5A98}"/>
              </a:ext>
            </a:extLst>
          </p:cNvPr>
          <p:cNvSpPr txBox="1"/>
          <p:nvPr/>
        </p:nvSpPr>
        <p:spPr>
          <a:xfrm>
            <a:off x="3578943" y="3112367"/>
            <a:ext cx="50734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отримати бажану форму контуру, слід перетягнути маркери.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241523-A10F-45DC-854B-4C1079986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375" y="1196761"/>
            <a:ext cx="3451625" cy="3731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A1725E-B58B-43A0-966C-E869DF7E8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112367"/>
            <a:ext cx="3329953" cy="35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для малювання ліній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00721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Відкривши   кнопкою           вікно   </a:t>
            </a:r>
            <a:r>
              <a:rPr lang="uk-UA" sz="2800" b="1" i="1" kern="0" dirty="0">
                <a:solidFill>
                  <a:srgbClr val="FFFF00"/>
                </a:solidFill>
              </a:rPr>
              <a:t>Заповнення та штрих слід</a:t>
            </a:r>
            <a:r>
              <a:rPr lang="uk-UA" sz="2800" b="1" i="1" kern="0" dirty="0">
                <a:solidFill>
                  <a:srgbClr val="FFFFFF"/>
                </a:solidFill>
              </a:rPr>
              <a:t> підібрати колір (блакитний), а потім вид заповнення (лінійний градієнт).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16752-0349-44FF-973B-6CFBE950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865" y="1196763"/>
            <a:ext cx="4787285" cy="5309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EB8E9-9AAA-4079-9B0C-93B8BC036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35"/>
          <a:stretch/>
        </p:blipFill>
        <p:spPr>
          <a:xfrm>
            <a:off x="1482044" y="3527937"/>
            <a:ext cx="4187146" cy="281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0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в </a:t>
            </a:r>
            <a:r>
              <a:rPr lang="ru-RU" dirty="0" err="1"/>
              <a:t>Inkscape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багато інших програм,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дозволяє зберігати й відкривати для опрацювання файли різних форматів. Проте, якщо робота з малюнком не закінчена, то під час збереження слід вибрати тип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D2BE0-3252-4488-8903-3ABA6A49C8EC}"/>
              </a:ext>
            </a:extLst>
          </p:cNvPr>
          <p:cNvSpPr txBox="1"/>
          <p:nvPr/>
        </p:nvSpPr>
        <p:spPr>
          <a:xfrm>
            <a:off x="72008" y="3133718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chemeClr val="bg1"/>
                </a:solidFill>
              </a:rPr>
              <a:t>Inkscape</a:t>
            </a:r>
            <a:r>
              <a:rPr lang="en-US" sz="4800" b="1" i="1" kern="0" dirty="0">
                <a:solidFill>
                  <a:schemeClr val="bg1"/>
                </a:solidFill>
              </a:rPr>
              <a:t> SVG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011513-1522-4E96-A6B4-2FB83ECD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02" y="4209397"/>
            <a:ext cx="10402753" cy="107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5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в </a:t>
            </a:r>
            <a:r>
              <a:rPr lang="ru-RU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панелі команд зібрані кнопки для роботи з файлами, що мають таке призначення: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5733A-8352-4B18-A1AC-D7177B91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8" t="28972" r="12325" b="51693"/>
          <a:stretch/>
        </p:blipFill>
        <p:spPr>
          <a:xfrm>
            <a:off x="148132" y="3183470"/>
            <a:ext cx="1268362" cy="1012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06E1C-99EA-4EAC-838C-983EF6704810}"/>
              </a:ext>
            </a:extLst>
          </p:cNvPr>
          <p:cNvSpPr txBox="1"/>
          <p:nvPr/>
        </p:nvSpPr>
        <p:spPr>
          <a:xfrm>
            <a:off x="1291767" y="2415496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189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</a:lstStyle>
          <a:p>
            <a:r>
              <a:rPr lang="uk-UA" sz="3200" dirty="0"/>
              <a:t>Створення нового документа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CA3380-DA7E-4B55-8401-8D956AD4C0E5}"/>
              </a:ext>
            </a:extLst>
          </p:cNvPr>
          <p:cNvSpPr txBox="1"/>
          <p:nvPr/>
        </p:nvSpPr>
        <p:spPr>
          <a:xfrm>
            <a:off x="1291767" y="3350689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Відкриття наявного документа;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68C361-10BD-4A36-A63E-DAE6A1E01650}"/>
              </a:ext>
            </a:extLst>
          </p:cNvPr>
          <p:cNvSpPr txBox="1"/>
          <p:nvPr/>
        </p:nvSpPr>
        <p:spPr>
          <a:xfrm>
            <a:off x="1291767" y="4284234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Друк документа;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F0C2B-008D-4AD2-ACCF-443978CEC210}"/>
              </a:ext>
            </a:extLst>
          </p:cNvPr>
          <p:cNvSpPr txBox="1"/>
          <p:nvPr/>
        </p:nvSpPr>
        <p:spPr>
          <a:xfrm>
            <a:off x="1291767" y="5181011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Збереження </a:t>
            </a:r>
            <a:r>
              <a:rPr lang="uk-UA" sz="32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928986-4420-40DC-BFE7-9B58E1AF7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0" t="5971" r="27995" b="78188"/>
          <a:stretch/>
        </p:blipFill>
        <p:spPr>
          <a:xfrm>
            <a:off x="393939" y="2242737"/>
            <a:ext cx="776749" cy="8297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30777F-6831-46DC-97BC-E8372FE8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7" t="51907" r="25199" b="30411"/>
          <a:stretch/>
        </p:blipFill>
        <p:spPr>
          <a:xfrm>
            <a:off x="349268" y="5020163"/>
            <a:ext cx="913752" cy="9262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CA2BB4-85DF-427D-8C64-374D195EB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7" t="75863" r="24592" b="7200"/>
          <a:stretch/>
        </p:blipFill>
        <p:spPr>
          <a:xfrm>
            <a:off x="330353" y="4133079"/>
            <a:ext cx="903920" cy="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в </a:t>
            </a:r>
            <a:r>
              <a:rPr lang="ru-RU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отримати растрову копію 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, яке опрацьовується, треба: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51EA6-A2DF-48B6-B5AD-9F94E1C3CF2F}"/>
              </a:ext>
            </a:extLst>
          </p:cNvPr>
          <p:cNvSpPr txBox="1"/>
          <p:nvPr/>
        </p:nvSpPr>
        <p:spPr>
          <a:xfrm>
            <a:off x="393290" y="2263927"/>
            <a:ext cx="625331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 як зображення </a:t>
            </a:r>
            <a:r>
              <a:rPr lang="en-US" sz="2800" b="1" i="1" kern="0" dirty="0">
                <a:solidFill>
                  <a:srgbClr val="FFFF00"/>
                </a:solidFill>
              </a:rPr>
              <a:t>PNG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71834-33B7-4A2D-BD6D-6A6F19EB4ABA}"/>
              </a:ext>
            </a:extLst>
          </p:cNvPr>
          <p:cNvSpPr txBox="1"/>
          <p:nvPr/>
        </p:nvSpPr>
        <p:spPr>
          <a:xfrm>
            <a:off x="393290" y="3761979"/>
            <a:ext cx="625331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діалоговому вікні зазначити параметри експорту,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3F4D8-C431-4129-B3B0-B38E51C57A92}"/>
              </a:ext>
            </a:extLst>
          </p:cNvPr>
          <p:cNvSpPr txBox="1"/>
          <p:nvPr/>
        </p:nvSpPr>
        <p:spPr>
          <a:xfrm>
            <a:off x="393290" y="5260031"/>
            <a:ext cx="625331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6B9A0-6EE8-4796-A460-70F75241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41" y="2263926"/>
            <a:ext cx="5361209" cy="395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41CC9F4-9796-426F-ACCE-5FF0D556B969}"/>
              </a:ext>
            </a:extLst>
          </p:cNvPr>
          <p:cNvSpPr/>
          <p:nvPr/>
        </p:nvSpPr>
        <p:spPr>
          <a:xfrm>
            <a:off x="6760940" y="5857241"/>
            <a:ext cx="5361209" cy="3568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EAC94334-E280-4E6F-A027-127D072E5E08}"/>
              </a:ext>
            </a:extLst>
          </p:cNvPr>
          <p:cNvSpPr/>
          <p:nvPr/>
        </p:nvSpPr>
        <p:spPr>
          <a:xfrm rot="18900000">
            <a:off x="8229012" y="51993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327" y="5445224"/>
            <a:ext cx="449787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модель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98597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Колірна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E71B96-12EF-440C-B99B-E467CCC3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67" y="1347779"/>
            <a:ext cx="5510821" cy="208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059186-7C8C-4BFC-972B-0A08CE84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246" y="3275541"/>
            <a:ext cx="5994833" cy="188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5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</a:t>
            </a:r>
            <a:br>
              <a:rPr lang="uk-UA" dirty="0"/>
            </a:br>
            <a:r>
              <a:rPr lang="uk-UA" dirty="0"/>
              <a:t>редактор </a:t>
            </a:r>
            <a:r>
              <a:rPr lang="en-US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редактора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97404F-0883-44C3-A0B9-3A1E3DB9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04" y="1813427"/>
            <a:ext cx="958215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919CE73-E650-4026-AF9E-F82FF8936668}"/>
              </a:ext>
            </a:extLst>
          </p:cNvPr>
          <p:cNvSpPr/>
          <p:nvPr/>
        </p:nvSpPr>
        <p:spPr>
          <a:xfrm>
            <a:off x="1291767" y="2838077"/>
            <a:ext cx="379717" cy="2559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C2641-D559-4602-B2FB-3C75AA50D147}"/>
              </a:ext>
            </a:extLst>
          </p:cNvPr>
          <p:cNvSpPr txBox="1"/>
          <p:nvPr/>
        </p:nvSpPr>
        <p:spPr>
          <a:xfrm>
            <a:off x="2072526" y="3179244"/>
            <a:ext cx="2678988" cy="830997"/>
          </a:xfrm>
          <a:prstGeom prst="wedgeRectCallout">
            <a:avLst>
              <a:gd name="adj1" fmla="val -68039"/>
              <a:gd name="adj2" fmla="val 490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CE7C9D39-4CBD-4A8E-AB54-CE794E51B62D}"/>
              </a:ext>
            </a:extLst>
          </p:cNvPr>
          <p:cNvSpPr/>
          <p:nvPr/>
        </p:nvSpPr>
        <p:spPr>
          <a:xfrm>
            <a:off x="1306005" y="2427154"/>
            <a:ext cx="8309944" cy="4109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ECB76-0729-44A8-85CE-B46A99B79B18}"/>
              </a:ext>
            </a:extLst>
          </p:cNvPr>
          <p:cNvSpPr txBox="1"/>
          <p:nvPr/>
        </p:nvSpPr>
        <p:spPr>
          <a:xfrm>
            <a:off x="5617101" y="3073132"/>
            <a:ext cx="3998847" cy="830997"/>
          </a:xfrm>
          <a:prstGeom prst="wedgeRectCallout">
            <a:avLst>
              <a:gd name="adj1" fmla="val -77916"/>
              <a:gd name="adj2" fmla="val -905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параметрів інструментів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F1CF152-6168-4575-BB4B-EFC0DBD84AC9}"/>
              </a:ext>
            </a:extLst>
          </p:cNvPr>
          <p:cNvSpPr/>
          <p:nvPr/>
        </p:nvSpPr>
        <p:spPr>
          <a:xfrm>
            <a:off x="10267736" y="2810049"/>
            <a:ext cx="301941" cy="2559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70546-9975-4160-8DAC-7C30A397D20C}"/>
              </a:ext>
            </a:extLst>
          </p:cNvPr>
          <p:cNvSpPr txBox="1"/>
          <p:nvPr/>
        </p:nvSpPr>
        <p:spPr>
          <a:xfrm>
            <a:off x="7898578" y="4237465"/>
            <a:ext cx="2099210" cy="830997"/>
          </a:xfrm>
          <a:prstGeom prst="wedgeRectCallout">
            <a:avLst>
              <a:gd name="adj1" fmla="val 68756"/>
              <a:gd name="adj2" fmla="val -893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команд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7E05D05-8D92-4F03-95DB-C17E652FAEFF}"/>
              </a:ext>
            </a:extLst>
          </p:cNvPr>
          <p:cNvSpPr/>
          <p:nvPr/>
        </p:nvSpPr>
        <p:spPr>
          <a:xfrm>
            <a:off x="1306004" y="5570011"/>
            <a:ext cx="9582150" cy="2394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C41F18-52BC-4FEF-81CE-0D64D74B46E0}"/>
              </a:ext>
            </a:extLst>
          </p:cNvPr>
          <p:cNvSpPr txBox="1"/>
          <p:nvPr/>
        </p:nvSpPr>
        <p:spPr>
          <a:xfrm>
            <a:off x="2323272" y="4741785"/>
            <a:ext cx="2678988" cy="461665"/>
          </a:xfrm>
          <a:prstGeom prst="wedgeRectCallout">
            <a:avLst>
              <a:gd name="adj1" fmla="val 50139"/>
              <a:gd name="adj2" fmla="val 1510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Палітра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2D4E9A8-13BE-41B5-8D0F-30104B7A4881}"/>
              </a:ext>
            </a:extLst>
          </p:cNvPr>
          <p:cNvSpPr/>
          <p:nvPr/>
        </p:nvSpPr>
        <p:spPr>
          <a:xfrm>
            <a:off x="1306004" y="5805066"/>
            <a:ext cx="9582150" cy="4439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FE37B-5586-4694-B614-7BD551257131}"/>
              </a:ext>
            </a:extLst>
          </p:cNvPr>
          <p:cNvSpPr txBox="1"/>
          <p:nvPr/>
        </p:nvSpPr>
        <p:spPr>
          <a:xfrm>
            <a:off x="6097079" y="6346138"/>
            <a:ext cx="2678988" cy="461665"/>
          </a:xfrm>
          <a:prstGeom prst="wedgeRectCallout">
            <a:avLst>
              <a:gd name="adj1" fmla="val -46018"/>
              <a:gd name="adj2" fmla="val -108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</p:spTree>
    <p:extLst>
      <p:ext uri="{BB962C8B-B14F-4D97-AF65-F5344CB8AC3E}">
        <p14:creationId xmlns:p14="http://schemas.microsoft.com/office/powerpoint/2010/main" val="28804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повернути прямокутник відносно одного з кутів?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038" y="179707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користуватись колесом кольорів?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3938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Що таке градієнт?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8" y="298537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змінити товщину штриха графічного примітива?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38" y="3594777"/>
            <a:ext cx="7022020" cy="89255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змінюють масштаб зображення на екрані?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38" y="4669930"/>
            <a:ext cx="7022020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зробити криву </a:t>
            </a:r>
            <a:r>
              <a:rPr lang="uk-UA" sz="2800" b="1" i="1" kern="0" dirty="0" err="1">
                <a:solidFill>
                  <a:srgbClr val="002060"/>
                </a:solidFill>
              </a:rPr>
              <a:t>Безьє</a:t>
            </a:r>
            <a:r>
              <a:rPr lang="uk-UA" sz="2800" b="1" i="1" kern="0" dirty="0">
                <a:solidFill>
                  <a:srgbClr val="002060"/>
                </a:solidFill>
              </a:rPr>
              <a:t> замкненою?</a:t>
            </a:r>
          </a:p>
        </p:txBody>
      </p:sp>
      <p:pic>
        <p:nvPicPr>
          <p:cNvPr id="8194" name="Picture 2" descr="maximize, zoom, zoom in icon">
            <a:extLst>
              <a:ext uri="{FF2B5EF4-FFF2-40B4-BE49-F238E27FC236}">
                <a16:creationId xmlns:a16="http://schemas.microsoft.com/office/drawing/2014/main" id="{9C91E628-52C1-416B-BB04-3D40E2E8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23" y="3590859"/>
            <a:ext cx="3112251" cy="31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3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за допомогою інструмента Перо отримати ламану лінію?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038" y="226085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Які операції виконують інструментом Вузол?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57588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Які є типи вузлів контуру?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8" y="344915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додати на контурі новий вузол?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83D9AD-BCA7-43AF-A477-DE436377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4293811"/>
            <a:ext cx="10278572" cy="117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7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8,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-51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50-51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omputer, creative, design, graphics, pen icon">
            <a:extLst>
              <a:ext uri="{FF2B5EF4-FFF2-40B4-BE49-F238E27FC236}">
                <a16:creationId xmlns:a16="http://schemas.microsoft.com/office/drawing/2014/main" id="{5403498B-55B5-4920-AF64-0AD22254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51" y="3635152"/>
            <a:ext cx="2507032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52BDFF8E-7FF7-4213-B01F-8676F267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93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побудові малюнка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дозволяє використовувати не лише графічні примітиви, а й інші об'єкти: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9AB0B8A-F955-4CCF-BC56-6649E16BDAF2}"/>
              </a:ext>
            </a:extLst>
          </p:cNvPr>
          <p:cNvSpPr/>
          <p:nvPr/>
        </p:nvSpPr>
        <p:spPr>
          <a:xfrm>
            <a:off x="72008" y="2690141"/>
            <a:ext cx="5972332" cy="888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Групи примітивів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CE62D49-3C9E-49AE-B359-9962AF6E516F}"/>
              </a:ext>
            </a:extLst>
          </p:cNvPr>
          <p:cNvSpPr/>
          <p:nvPr/>
        </p:nvSpPr>
        <p:spPr>
          <a:xfrm>
            <a:off x="6149820" y="2690141"/>
            <a:ext cx="5972332" cy="8888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Растрові зображення тощо</a:t>
            </a:r>
          </a:p>
        </p:txBody>
      </p:sp>
      <p:pic>
        <p:nvPicPr>
          <p:cNvPr id="9218" name="Picture 2" descr="groups, interface, square, union icon">
            <a:extLst>
              <a:ext uri="{FF2B5EF4-FFF2-40B4-BE49-F238E27FC236}">
                <a16:creationId xmlns:a16="http://schemas.microsoft.com/office/drawing/2014/main" id="{AE21F74D-8F16-4AD2-BCCF-178598F5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58" y="3687325"/>
            <a:ext cx="2829232" cy="28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amera, images, photographs, polaroid icon">
            <a:extLst>
              <a:ext uri="{FF2B5EF4-FFF2-40B4-BE49-F238E27FC236}">
                <a16:creationId xmlns:a16="http://schemas.microsoft.com/office/drawing/2014/main" id="{1D4CFFCD-A2CB-458B-A5FB-547DB06E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6" y="3275418"/>
            <a:ext cx="3765756" cy="37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кнопок, розміщених на панелі інструментів, призначені для побудови графічних примітивів різних типів: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8EB5D-B642-4226-8B6C-83666D17AD65}"/>
              </a:ext>
            </a:extLst>
          </p:cNvPr>
          <p:cNvSpPr txBox="1"/>
          <p:nvPr/>
        </p:nvSpPr>
        <p:spPr>
          <a:xfrm>
            <a:off x="72005" y="2665036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Ліній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34AF1-EBA4-4B25-A9AB-A8E171307371}"/>
              </a:ext>
            </a:extLst>
          </p:cNvPr>
          <p:cNvSpPr txBox="1"/>
          <p:nvPr/>
        </p:nvSpPr>
        <p:spPr>
          <a:xfrm>
            <a:off x="4110551" y="2665036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Прямокутників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4E1CA-0AF8-4657-BAC2-2CF517D17417}"/>
              </a:ext>
            </a:extLst>
          </p:cNvPr>
          <p:cNvSpPr txBox="1"/>
          <p:nvPr/>
        </p:nvSpPr>
        <p:spPr>
          <a:xfrm>
            <a:off x="8149097" y="2665036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Спіралей тощо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5B2774F-8B9D-4536-A305-ABDEB69BE311}"/>
              </a:ext>
            </a:extLst>
          </p:cNvPr>
          <p:cNvSpPr/>
          <p:nvPr/>
        </p:nvSpPr>
        <p:spPr>
          <a:xfrm>
            <a:off x="72007" y="3270245"/>
            <a:ext cx="5972332" cy="13312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клацнути кнопку одного з інструментів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617335C-3560-4987-916A-AFAD8EDBC96D}"/>
              </a:ext>
            </a:extLst>
          </p:cNvPr>
          <p:cNvSpPr/>
          <p:nvPr/>
        </p:nvSpPr>
        <p:spPr>
          <a:xfrm>
            <a:off x="6149819" y="3270245"/>
            <a:ext cx="5972332" cy="13312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подвійному клацанні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40396DA-571D-4827-A846-BEA0E88E6544}"/>
              </a:ext>
            </a:extLst>
          </p:cNvPr>
          <p:cNvSpPr/>
          <p:nvPr/>
        </p:nvSpPr>
        <p:spPr>
          <a:xfrm>
            <a:off x="72004" y="4683486"/>
            <a:ext cx="5972332" cy="1559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панелі параметрів інструментів з'являться значення його параметрів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945BB32-0735-4729-A468-4D2913CE6195}"/>
              </a:ext>
            </a:extLst>
          </p:cNvPr>
          <p:cNvSpPr/>
          <p:nvPr/>
        </p:nvSpPr>
        <p:spPr>
          <a:xfrm>
            <a:off x="6149816" y="4683486"/>
            <a:ext cx="5972332" cy="15599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вікно для додаткових налаштувань</a:t>
            </a:r>
          </a:p>
        </p:txBody>
      </p:sp>
    </p:spTree>
    <p:extLst>
      <p:ext uri="{BB962C8B-B14F-4D97-AF65-F5344CB8AC3E}">
        <p14:creationId xmlns:p14="http://schemas.microsoft.com/office/powerpoint/2010/main" val="7869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Ознайомимося з призначенням інструментів: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814D46D-C57E-4099-832F-825049EE7206}"/>
              </a:ext>
            </a:extLst>
          </p:cNvPr>
          <p:cNvSpPr/>
          <p:nvPr/>
        </p:nvSpPr>
        <p:spPr>
          <a:xfrm>
            <a:off x="72008" y="1834425"/>
            <a:ext cx="2887061" cy="918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i="1" kern="0" dirty="0">
                <a:solidFill>
                  <a:srgbClr val="FFFFFF"/>
                </a:solidFill>
              </a:rPr>
              <a:t>Прямокутник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2B9D03E-8C69-4580-8391-B552B9899AA1}"/>
              </a:ext>
            </a:extLst>
          </p:cNvPr>
          <p:cNvSpPr/>
          <p:nvPr/>
        </p:nvSpPr>
        <p:spPr>
          <a:xfrm>
            <a:off x="3125138" y="1834425"/>
            <a:ext cx="2887061" cy="918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Еліпс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EF11435-747C-4C63-8AA6-03DBFE534A21}"/>
              </a:ext>
            </a:extLst>
          </p:cNvPr>
          <p:cNvSpPr/>
          <p:nvPr/>
        </p:nvSpPr>
        <p:spPr>
          <a:xfrm>
            <a:off x="6178267" y="1834425"/>
            <a:ext cx="2887061" cy="918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Многокутник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1C71FE6-E5F7-46F6-B3F8-E62957D3479B}"/>
              </a:ext>
            </a:extLst>
          </p:cNvPr>
          <p:cNvSpPr/>
          <p:nvPr/>
        </p:nvSpPr>
        <p:spPr>
          <a:xfrm>
            <a:off x="9229550" y="1836343"/>
            <a:ext cx="2887061" cy="9186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Спіраль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FF2A5-B314-4155-B6B3-CE405B6CF803}"/>
              </a:ext>
            </a:extLst>
          </p:cNvPr>
          <p:cNvSpPr txBox="1"/>
          <p:nvPr/>
        </p:nvSpPr>
        <p:spPr>
          <a:xfrm>
            <a:off x="72008" y="4539060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Вибравши інструмент на панелі, потрібно перемістити вказівник на робоче поле і здійснити перетягування, слідкуючи за формою майбутнього об'єкта. Якщо кнопку миші відпустити, об'єкт буде додано.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D9DF4BB-4875-49B1-B8F7-BE941661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54" y="2812248"/>
            <a:ext cx="1523568" cy="14626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D82E42-E309-472C-84EF-7422986C7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864" y="2898814"/>
            <a:ext cx="1409607" cy="13508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1D0DC3-0A01-40CE-A4E7-1056253C0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11"/>
          <a:stretch/>
        </p:blipFill>
        <p:spPr>
          <a:xfrm>
            <a:off x="6712612" y="2842270"/>
            <a:ext cx="1822905" cy="16386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88C166-5961-49D8-906C-912CAF484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7029" y="2839414"/>
            <a:ext cx="1352101" cy="14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Побудова графічних примітивів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67292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 і розміри об'єкта можна змінити, перетягуючи маркери — білі квадратики або кружечки.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9608D5-284B-42BC-ACBA-99E43477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74" y="1196762"/>
            <a:ext cx="5180576" cy="5329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E2A836-BA35-48A9-89C9-2B2F1BCB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52" y="3108514"/>
            <a:ext cx="2029849" cy="34179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603B60-3A22-4A2D-A93A-5E148F1FB153}"/>
              </a:ext>
            </a:extLst>
          </p:cNvPr>
          <p:cNvSpPr txBox="1"/>
          <p:nvPr/>
        </p:nvSpPr>
        <p:spPr>
          <a:xfrm>
            <a:off x="72008" y="3132179"/>
            <a:ext cx="4243329" cy="1077218"/>
          </a:xfrm>
          <a:prstGeom prst="wedgeRectCallout">
            <a:avLst>
              <a:gd name="adj1" fmla="val 56352"/>
              <a:gd name="adj2" fmla="val -13630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/>
              <a:t>Натиснути та перетягувати</a:t>
            </a:r>
          </a:p>
        </p:txBody>
      </p:sp>
    </p:spTree>
    <p:extLst>
      <p:ext uri="{BB962C8B-B14F-4D97-AF65-F5344CB8AC3E}">
        <p14:creationId xmlns:p14="http://schemas.microsoft.com/office/powerpoint/2010/main" val="3469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76148</TotalTime>
  <Words>2462</Words>
  <Application>Microsoft Office PowerPoint</Application>
  <PresentationFormat>Широкий екран</PresentationFormat>
  <Paragraphs>316</Paragraphs>
  <Slides>54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54</vt:i4>
      </vt:variant>
    </vt:vector>
  </HeadingPairs>
  <TitlesOfParts>
    <vt:vector size="60" baseType="lpstr">
      <vt:lpstr>Arial</vt:lpstr>
      <vt:lpstr>Symbol</vt:lpstr>
      <vt:lpstr>Times New Roman</vt:lpstr>
      <vt:lpstr>Verdana</vt:lpstr>
      <vt:lpstr>Wingdings</vt:lpstr>
      <vt:lpstr>Тема Office</vt:lpstr>
      <vt:lpstr>Векторний графічний редактор. Особливості побудови й опрацювання векторних зображень</vt:lpstr>
      <vt:lpstr>Знайомство з векторним графічним редактором</vt:lpstr>
      <vt:lpstr>Векторний графічний редактор Inkscape</vt:lpstr>
      <vt:lpstr>Векторний графічний редактор Inkscape</vt:lpstr>
      <vt:lpstr>Векторний графічний редактор Inkscape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Штрих та заповнення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Побудова графічних примітивів</vt:lpstr>
      <vt:lpstr>Масштабування перегляду малюнка</vt:lpstr>
      <vt:lpstr>Масштабування перегляду малюнка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Зміна контурів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Інструменти для малювання ліній</vt:lpstr>
      <vt:lpstr>Робота з файлами в Inkscape</vt:lpstr>
      <vt:lpstr>Робота з файлами в Inkscape</vt:lpstr>
      <vt:lpstr>Робота з файлами в Inkscape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611</cp:revision>
  <dcterms:created xsi:type="dcterms:W3CDTF">2016-06-06T19:48:43Z</dcterms:created>
  <dcterms:modified xsi:type="dcterms:W3CDTF">2017-08-06T06:18:51Z</dcterms:modified>
</cp:coreProperties>
</file>