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D9B57A8-E8CD-454A-AC9A-6423CD93A7A0}">
  <a:tblStyle styleId="{DD9B57A8-E8CD-454A-AC9A-6423CD93A7A0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1F9"/>
          </a:solidFill>
        </a:fill>
      </a:tcStyle>
    </a:wholeTbl>
    <a:band1H>
      <a:tcTxStyle/>
      <a:tcStyle>
        <a:fill>
          <a:solidFill>
            <a:srgbClr val="CEE1F3"/>
          </a:solidFill>
        </a:fill>
      </a:tcStyle>
    </a:band1H>
    <a:band2H>
      <a:tcTxStyle/>
    </a:band2H>
    <a:band1V>
      <a:tcTxStyle/>
      <a:tcStyle>
        <a:fill>
          <a:solidFill>
            <a:srgbClr val="CEE1F3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50509407-286A-4F4C-BC82-01FD80D05DF0}" styleName="Table_1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AF5"/>
          </a:solidFill>
        </a:fill>
      </a:tcStyle>
    </a:wholeTbl>
    <a:band1H>
      <a:tcTxStyle/>
      <a:tcStyle>
        <a:fill>
          <a:solidFill>
            <a:srgbClr val="CEF5EA"/>
          </a:solidFill>
        </a:fill>
      </a:tcStyle>
    </a:band1H>
    <a:band2H>
      <a:tcTxStyle/>
    </a:band2H>
    <a:band1V>
      <a:tcTxStyle/>
      <a:tcStyle>
        <a:fill>
          <a:solidFill>
            <a:srgbClr val="CEF5EA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ий слайд" type="title">
  <p:cSld name="TITLE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3ECF3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None/>
              <a:defRPr/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ymbol"/>
              <a:buNone/>
              <a:defRPr/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ymbol"/>
              <a:buNone/>
              <a:defRPr/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ymbol"/>
              <a:buNone/>
              <a:defRPr/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"/>
              <a:buNone/>
              <a:defRPr/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і вертикальний текст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ymbol"/>
              <a:buChar char="●"/>
              <a:defRPr/>
            </a:lvl6pPr>
            <a:lvl7pPr indent="-317500" lvl="6" marL="320040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ymbol"/>
              <a:buChar char="●"/>
              <a:defRPr/>
            </a:lvl7pPr>
            <a:lvl8pPr indent="-3175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ий заголовок і текст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ymbol"/>
              <a:buChar char="●"/>
              <a:defRPr/>
            </a:lvl6pPr>
            <a:lvl7pPr indent="-317500" lvl="6" marL="320040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ymbol"/>
              <a:buChar char="●"/>
              <a:defRPr/>
            </a:lvl7pPr>
            <a:lvl8pPr indent="-3175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ий слайд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ише заголовок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і об'єкт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ymbol"/>
              <a:buChar char="●"/>
              <a:defRPr/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ymbol"/>
              <a:buChar char="●"/>
              <a:defRPr/>
            </a:lvl6pPr>
            <a:lvl7pPr indent="-317500" lvl="6" marL="320040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ymbol"/>
              <a:buChar char="●"/>
              <a:defRPr/>
            </a:lvl7pPr>
            <a:lvl8pPr indent="-3175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8pPr>
            <a:lvl9pPr indent="-3175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озділу" type="secHead">
  <p:cSld name="SECTION_HEADER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4EEC5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/>
            </a:lvl2pPr>
            <a:lvl3pPr indent="-228600" lvl="2" marL="1371600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None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'єкти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2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2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рівняння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None/>
              <a:defRPr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SzPts val="1400"/>
              <a:buFont typeface="Merriweather"/>
              <a:buNone/>
              <a:defRPr/>
            </a:lvl2pPr>
            <a:lvl3pPr indent="-228600" lvl="2" marL="1371600" rtl="0">
              <a:spcBef>
                <a:spcPts val="420"/>
              </a:spcBef>
              <a:spcAft>
                <a:spcPts val="0"/>
              </a:spcAft>
              <a:buSzPts val="1400"/>
              <a:buFont typeface="Merriweather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Merriweather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Merriweather"/>
              <a:buNone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None/>
              <a:defRPr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SzPts val="1400"/>
              <a:buFont typeface="Merriweather"/>
              <a:buNone/>
              <a:defRPr/>
            </a:lvl2pPr>
            <a:lvl3pPr indent="-228600" lvl="2" marL="1371600" rtl="0">
              <a:spcBef>
                <a:spcPts val="420"/>
              </a:spcBef>
              <a:spcAft>
                <a:spcPts val="0"/>
              </a:spcAft>
              <a:buSzPts val="1400"/>
              <a:buFont typeface="Merriweather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Merriweather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Merriweather"/>
              <a:buNone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2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2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міст із підписом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 algn="l">
              <a:spcBef>
                <a:spcPts val="52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indent="-228600" lvl="1" marL="914400" rtl="0" algn="l">
              <a:spcBef>
                <a:spcPts val="480"/>
              </a:spcBef>
              <a:spcAft>
                <a:spcPts val="0"/>
              </a:spcAft>
              <a:buSzPts val="1400"/>
              <a:buFont typeface="Merriweather"/>
              <a:buNone/>
              <a:defRPr/>
            </a:lvl2pPr>
            <a:lvl3pPr indent="-228600" lvl="2" marL="1371600" rtl="0" algn="l">
              <a:spcBef>
                <a:spcPts val="420"/>
              </a:spcBef>
              <a:spcAft>
                <a:spcPts val="0"/>
              </a:spcAft>
              <a:buSzPts val="1400"/>
              <a:buFont typeface="Merriweather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400"/>
              <a:buFont typeface="Merriweather"/>
              <a:buNone/>
              <a:defRPr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400"/>
              <a:buFont typeface="Merriweather"/>
              <a:buNone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2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ображення з підписом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Shape 7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 algn="l">
              <a:spcBef>
                <a:spcPts val="25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42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8" name="Shape 78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Shape 79"/>
          <p:cNvSpPr/>
          <p:nvPr/>
        </p:nvSpPr>
        <p:spPr>
          <a:xfrm flipH="1" rot="10800000">
            <a:off x="-9525" y="5816600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Shape 80"/>
          <p:cNvSpPr/>
          <p:nvPr/>
        </p:nvSpPr>
        <p:spPr>
          <a:xfrm flipH="1" rot="10800000">
            <a:off x="4381500" y="6219825"/>
            <a:ext cx="4762500" cy="638175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500" cy="638175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1pPr>
            <a:lvl2pPr indent="-3175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2pPr>
            <a:lvl3pPr indent="-317500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ymbol"/>
              <a:buChar char="●"/>
              <a:defRPr/>
            </a:lvl5pPr>
            <a:lvl6pPr indent="-3175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ymbol"/>
              <a:buChar char="●"/>
              <a:defRPr/>
            </a:lvl6pPr>
            <a:lvl7pPr indent="-3175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ymbol"/>
              <a:buChar char="●"/>
              <a:defRPr/>
            </a:lvl7pPr>
            <a:lvl8pPr indent="-3175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33B7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9" Type="http://schemas.openxmlformats.org/officeDocument/2006/relationships/image" Target="../media/image14.jpg"/><Relationship Id="rId5" Type="http://schemas.openxmlformats.org/officeDocument/2006/relationships/image" Target="../media/image18.png"/><Relationship Id="rId6" Type="http://schemas.openxmlformats.org/officeDocument/2006/relationships/image" Target="../media/image25.jpg"/><Relationship Id="rId7" Type="http://schemas.openxmlformats.org/officeDocument/2006/relationships/image" Target="../media/image3.jpg"/><Relationship Id="rId8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natalianemirovska.blogspot.com/2015/07/blog-post.html" TargetMode="External"/><Relationship Id="rId4" Type="http://schemas.openxmlformats.org/officeDocument/2006/relationships/hyperlink" Target="http://onlinetestpad.com/ru-ru/Go/FONETIKA-28265/Default.aspx" TargetMode="External"/><Relationship Id="rId5" Type="http://schemas.openxmlformats.org/officeDocument/2006/relationships/hyperlink" Target="https://onlinetestpad.com/ua-ua/PersonalCabinet/LogicGameMaker.aspx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3ECF3"/>
              </a:buClr>
              <a:buFont typeface="Calibri"/>
              <a:buNone/>
            </a:pPr>
            <a:r>
              <a:rPr b="1" i="0" lang="uk-UA" sz="5600" u="none" cap="none" strike="noStrike">
                <a:solidFill>
                  <a:srgbClr val="53ECF3"/>
                </a:solidFill>
                <a:latin typeface="Calibri"/>
                <a:ea typeface="Calibri"/>
                <a:cs typeface="Calibri"/>
                <a:sym typeface="Calibri"/>
              </a:rPr>
              <a:t>ФОНЕТИКА</a:t>
            </a:r>
            <a:endParaRPr b="1" i="0" sz="5600" u="none" cap="none" strike="noStrike">
              <a:solidFill>
                <a:srgbClr val="53EC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</a:pPr>
            <a:r>
              <a:rPr b="0" i="0" lang="uk-UA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НАВЧАЛЬНО-ДЕМОНСТРАЦІЙНИЙ МАТЕРІАЛ</a:t>
            </a:r>
            <a:endParaRPr/>
          </a:p>
          <a:p>
            <a: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</a:pPr>
            <a:r>
              <a:rPr b="0" i="0" lang="uk-UA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АВТОР: НЕМИРОВСЬКА  Н.В.</a:t>
            </a:r>
            <a:endParaRPr b="0" i="0" sz="2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imgpreview.jpg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7" y="620688"/>
            <a:ext cx="4111905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6384419.jpg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8680"/>
            <a:ext cx="9144000" cy="574243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4294967295" type="title"/>
          </p:nvPr>
        </p:nvSpPr>
        <p:spPr>
          <a:xfrm>
            <a:off x="1547664" y="620713"/>
            <a:ext cx="5472608" cy="158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</a:t>
            </a: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uk-UA" sz="325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325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 кмітливих!</a:t>
            </a:r>
            <a:br>
              <a:rPr b="1" i="0" lang="uk-UA" sz="325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325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ЗАПАМ’ЯТАТИ  ГЛУХІ  ПРИГОЛОСНІ ЛЕГКО!</a:t>
            </a:r>
            <a:br>
              <a:rPr b="1" i="0" lang="uk-UA" sz="45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45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 txBox="1"/>
          <p:nvPr>
            <p:ph idx="4294967295" type="body"/>
          </p:nvPr>
        </p:nvSpPr>
        <p:spPr>
          <a:xfrm rot="-620895">
            <a:off x="943396" y="2520430"/>
            <a:ext cx="6012160" cy="1032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</a:pP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Словесний  ключ: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</a:pP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“У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 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 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</a:pP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ПТ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І 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i="1" lang="uk-UA" sz="4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</a:t>
            </a:r>
            <a:r>
              <a:rPr b="1" i="1" lang="uk-UA" sz="4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А”</a:t>
            </a:r>
            <a:endParaRPr/>
          </a:p>
          <a:p>
            <a:pPr indent="-235108" lvl="0" marL="274320" marR="0" rtl="0" algn="l">
              <a:lnSpc>
                <a:spcPct val="80000"/>
              </a:lnSpc>
              <a:spcBef>
                <a:spcPts val="130"/>
              </a:spcBef>
              <a:spcAft>
                <a:spcPts val="0"/>
              </a:spcAft>
              <a:buClr>
                <a:schemeClr val="accent3"/>
              </a:buClr>
              <a:buSzPts val="618"/>
              <a:buFont typeface="Noto Symbol"/>
              <a:buNone/>
            </a:pPr>
            <a:r>
              <a:t/>
            </a:r>
            <a:endParaRPr b="0" i="0" sz="6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Mortar Board diploma &amp; Books BE 1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4704"/>
            <a:ext cx="138044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tica-60"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937" y="1196752"/>
            <a:ext cx="3167063" cy="4319587"/>
          </a:xfrm>
          <a:prstGeom prst="rect">
            <a:avLst/>
          </a:prstGeom>
          <a:gradFill>
            <a:gsLst>
              <a:gs pos="0">
                <a:srgbClr val="8FF5DA"/>
              </a:gs>
              <a:gs pos="43000">
                <a:srgbClr val="BDFFED"/>
              </a:gs>
              <a:gs pos="93000">
                <a:srgbClr val="EBFEF9"/>
              </a:gs>
              <a:gs pos="100000">
                <a:srgbClr val="F9FEFD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27987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Shape 18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 rot="1084655">
            <a:off x="3128079" y="3244334"/>
            <a:ext cx="613180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</a:t>
            </a: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Г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Ґ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ДЗ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   У </a:t>
            </a: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ДЖ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i="0" lang="uk-UA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1" i="0" lang="uk-UA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ee3.gif"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844185">
            <a:off x="-642769" y="1320928"/>
            <a:ext cx="5648325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763688" y="404664"/>
            <a:ext cx="545912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Дзвінкі  приголосні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звуки</a:t>
            </a:r>
            <a:endParaRPr b="1" i="0" sz="44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2051720" y="548680"/>
            <a:ext cx="547260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СОНОРНІ  ПРИГОЛОСНІ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ЗВУКИ</a:t>
            </a:r>
            <a:endParaRPr b="1" i="0" sz="36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899592" y="2852936"/>
            <a:ext cx="5400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b="1" i="0" lang="uk-UA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 </a:t>
            </a:r>
            <a:r>
              <a:rPr b="1" i="0" lang="uk-UA" sz="5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b="1" i="0" lang="uk-UA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0" lang="uk-UA" sz="5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1" i="0" lang="uk-UA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0" lang="uk-UA" sz="5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r>
              <a:rPr b="1" i="0" lang="uk-UA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5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b="1" i="0" lang="uk-UA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b="1" i="0" lang="uk-UA" sz="5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endParaRPr b="1" i="0" sz="54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скачанные файлы.jpg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3645024"/>
            <a:ext cx="3036168" cy="2580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323528" y="476672"/>
            <a:ext cx="8568952" cy="5878532"/>
          </a:xfrm>
          <a:prstGeom prst="rect">
            <a:avLst/>
          </a:prstGeom>
          <a:gradFill>
            <a:gsLst>
              <a:gs pos="0">
                <a:srgbClr val="8EC2F2"/>
              </a:gs>
              <a:gs pos="43000">
                <a:srgbClr val="BBDEFF"/>
              </a:gs>
              <a:gs pos="93000">
                <a:srgbClr val="EBF5FE"/>
              </a:gs>
              <a:gs pos="100000">
                <a:srgbClr val="F9FCF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125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Випишіть у три колонки слова: </a:t>
            </a:r>
            <a:b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uk-UA" sz="24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у яких звуків і букв порівну;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1" lang="uk-UA" sz="24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у яких звуків менше, ніж букв;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1" lang="uk-UA" sz="24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у яких звуків більше, ніж букв.</a:t>
            </a:r>
            <a:r>
              <a:rPr b="0" i="1" lang="uk-UA" sz="2400" u="none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 У кожному слові підкресліть другу букву, з них прочитаєте: 1) арабське прислів’я; 2) початок вислову М. Рильського: «…не купити».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1.Юрба, остуджений, сяйво, злагодженість, дощ, їзда, кукурудза, їздець, щирість, згуртованість, українець, пуща, ознайомлюю, каньйон, зм’яклий, зумієш.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2.Узгір’я, ясність, вдячність, броджу, пахощі, ключ, зграя, щось, ґудзик, авжеж, джура,знавець, сьогодні, країна, колись, щогла, згоджуюсь, юшка, надзвичайний, ходжу, сім’я.</a:t>
            </a:r>
            <a:endParaRPr b="0" i="0" sz="28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683568" y="908720"/>
            <a:ext cx="7848872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8000"/>
                </a:solidFill>
                <a:latin typeface="Merriweather"/>
                <a:ea typeface="Merriweather"/>
                <a:cs typeface="Merriweather"/>
                <a:sym typeface="Merriweather"/>
              </a:rPr>
              <a:t>ВИБІРКОВИЙ   ДИКТАНТ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Випишіть  слова, в  яких  є букви,  що  позначають два  звуки.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39552" y="2492896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none" cap="none" strike="noStrike">
                <a:solidFill>
                  <a:srgbClr val="07674D"/>
                </a:solidFill>
                <a:latin typeface="Merriweather"/>
                <a:ea typeface="Merriweather"/>
                <a:cs typeface="Merriweather"/>
                <a:sym typeface="Merriweather"/>
              </a:rPr>
              <a:t>ФАЯНС,  ДЗВІН,  ПОДВІР’Я,  ЕТИКА,  ЖИТТЯ,   ПІЩАНИЙ,   БРАКОНЬЄР,  ЯСЕН,  ЩУКА,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 cap="none" strike="noStrike">
              <a:solidFill>
                <a:srgbClr val="07674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none" cap="none" strike="noStrike">
                <a:solidFill>
                  <a:srgbClr val="07674D"/>
                </a:solidFill>
                <a:latin typeface="Merriweather"/>
                <a:ea typeface="Merriweather"/>
                <a:cs typeface="Merriweather"/>
                <a:sym typeface="Merriweather"/>
              </a:rPr>
              <a:t>ДОЛЯ,  ЛЬОН,   ПІВОНІЯ,      ВЕСІЛЛЯ,  КИЇВ,  МАДЯР, ЩАБЕЛЬ</a:t>
            </a:r>
            <a:endParaRPr b="1" i="1" sz="1800" u="none" cap="none" strike="noStrike">
              <a:solidFill>
                <a:srgbClr val="07674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683568" y="4581128"/>
            <a:ext cx="7776864" cy="923330"/>
          </a:xfrm>
          <a:prstGeom prst="rect">
            <a:avLst/>
          </a:prstGeom>
          <a:gradFill>
            <a:gsLst>
              <a:gs pos="0">
                <a:srgbClr val="8AF6FC"/>
              </a:gs>
              <a:gs pos="43000">
                <a:srgbClr val="BEFCFF"/>
              </a:gs>
              <a:gs pos="93000">
                <a:srgbClr val="EBFDFF"/>
              </a:gs>
              <a:gs pos="100000">
                <a:srgbClr val="F9FEF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2899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ВІДПОВІДЬ: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uk-UA" sz="1800" u="none" cap="none" strike="noStrike">
                <a:solidFill>
                  <a:srgbClr val="07674D"/>
                </a:solidFill>
                <a:latin typeface="Merriweather"/>
                <a:ea typeface="Merriweather"/>
                <a:cs typeface="Merriweather"/>
                <a:sym typeface="Merriweather"/>
              </a:rPr>
              <a:t>ФАЯНС, ПОДВІР’Я, ПІВОНІЯ, ПІЩАНИЙ, КИЇВ, БРАКОНЬЄР, ЯСЕН, ЩУКА, ЩАБЕЛЬ</a:t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1187624" y="94710"/>
            <a:ext cx="67687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b="1" i="0" lang="uk-UA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ВІДПОВІДІ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b="1" i="0" lang="uk-UA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  завдання№1</a:t>
            </a:r>
            <a:endParaRPr b="1" i="0" sz="3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3" name="Shape 223"/>
          <p:cNvGraphicFramePr/>
          <p:nvPr/>
        </p:nvGraphicFramePr>
        <p:xfrm>
          <a:off x="395536" y="14127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{DD9B57A8-E8CD-454A-AC9A-6423CD93A7A0}</a:tableStyleId>
              </a:tblPr>
              <a:tblGrid>
                <a:gridCol w="2916150"/>
                <a:gridCol w="2916150"/>
                <a:gridCol w="2916150"/>
              </a:tblGrid>
              <a:tr h="1317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2000" u="sng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1) у яких звуків і букв порівну;</a:t>
                      </a:r>
                      <a:endParaRPr sz="20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17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uk-UA" sz="1200" u="none" cap="none" strike="noStrike"/>
                      </a:br>
                      <a:endParaRPr sz="12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2000" u="sng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2) у яких звуків менше, ніж букв;</a:t>
                      </a:r>
                      <a:endParaRPr sz="20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17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uk-UA" sz="1200" u="none" cap="none" strike="noStrike"/>
                      </a:br>
                      <a:endParaRPr sz="12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i="1" lang="uk-UA" sz="2000" u="sng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3) у яких звуків більше, ніж букв.</a:t>
                      </a:r>
                      <a:endParaRPr sz="2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575" marB="45575" marR="45575" marL="45575"/>
                </a:tc>
              </a:tr>
              <a:tr h="38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ТУДЖЕНИЙ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Ю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БА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</a:tr>
              <a:tr h="38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Я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ЙВО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АГОДЖЕНІСТЬ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Щ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</a:tr>
              <a:tr h="38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Ї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ДЕЦЬ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КУРУДЗА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Ї</a:t>
                      </a:r>
                      <a:r>
                        <a:rPr b="1" i="1" lang="uk-UA" sz="1600" u="none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</a:t>
                      </a:r>
                      <a:r>
                        <a:rPr b="1" i="1" lang="uk-UA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</a:tr>
              <a:tr h="38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Щ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РІСТЬ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УРТОВАНІСТЬ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ЩА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</a:tr>
              <a:tr h="380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РАЇНЕЦЬ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НЬЙОН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’ЯКЛИЙ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</a:tr>
              <a:tr h="594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uk-UA" sz="1600" u="none" cap="none" strike="noStrike"/>
                      </a:br>
                      <a:endParaRPr sz="1600" u="none" cap="none" strike="noStrike"/>
                    </a:p>
                  </a:txBody>
                  <a:tcPr marT="45575" marB="45575" marR="45575" marL="45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</a:t>
                      </a:r>
                      <a:r>
                        <a:rPr b="1" i="1" lang="uk-UA" sz="1600" u="sng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</a:t>
                      </a:r>
                      <a:r>
                        <a:rPr b="1" i="1" lang="uk-UA" sz="16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МІЄШ</a:t>
                      </a:r>
                      <a:endParaRPr sz="1600" u="none" cap="none" strike="noStrike"/>
                    </a:p>
                  </a:txBody>
                  <a:tcPr marT="45575" marB="45575" marR="45575" marL="45575"/>
                </a:tc>
              </a:tr>
            </a:tbl>
          </a:graphicData>
        </a:graphic>
      </p:graphicFrame>
      <p:sp>
        <p:nvSpPr>
          <p:cNvPr id="224" name="Shape 224"/>
          <p:cNvSpPr/>
          <p:nvPr/>
        </p:nvSpPr>
        <p:spPr>
          <a:xfrm>
            <a:off x="2264157" y="5260270"/>
            <a:ext cx="53321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sng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КЛЮЧ: “ЯЗИК - СЛУГА РОЗУМУ”</a:t>
            </a:r>
            <a:r>
              <a:rPr b="1" i="0" lang="uk-UA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Shape 230"/>
          <p:cNvGraphicFramePr/>
          <p:nvPr/>
        </p:nvGraphicFramePr>
        <p:xfrm>
          <a:off x="251520" y="10425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{50509407-286A-4F4C-BC82-01FD80D05DF0}</a:tableStyleId>
              </a:tblPr>
              <a:tblGrid>
                <a:gridCol w="2892150"/>
                <a:gridCol w="2892150"/>
                <a:gridCol w="2892150"/>
              </a:tblGrid>
              <a:tr h="146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u="sng" cap="none" strike="noStrike"/>
                        <a:t>1) у яких звуків і букв порівну;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spcBef>
                          <a:spcPts val="17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uk-UA" sz="1800" u="none" cap="none" strike="noStrike"/>
                      </a:b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u="sng" cap="none" strike="noStrike"/>
                        <a:t>2) у яких звуків менше, ніж букв;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spcBef>
                          <a:spcPts val="17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uk-UA" sz="1800" u="none" cap="none" strike="noStrike"/>
                      </a:b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uk-UA" sz="2400" u="sng" cap="none" strike="noStrike"/>
                        <a:t>3) у яких звуків більше, ніж букв.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6675" marB="66675" marR="66675" marL="66675"/>
                </a:tc>
              </a:tr>
              <a:tr h="36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ЯСНІСТЬ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ВДЯЧНІСТЬ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УЗГІР’Я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</a:tr>
              <a:tr h="36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КЛЮЧ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БРОДЖУ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ПАХОЩІ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</a:tr>
              <a:tr h="36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ЩОСЬ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ҐУДЗИК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ЗГРАЯ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</a:tr>
              <a:tr h="612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АВЖЕЖ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ДЖУРА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ЗНАВЕЦЬ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КРАЇНА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</a:tr>
              <a:tr h="36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НАДЗВИЧАЙНИЙ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СЬОГОДНІ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ЩОГЛА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</a:tr>
              <a:tr h="612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uk-UA" sz="1800" u="none" cap="none" strike="noStrike"/>
                      </a:b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КОЛИСЬ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ЮШКА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</a:tr>
              <a:tr h="612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uk-UA" sz="1800" u="none" cap="none" strike="noStrike"/>
                      </a:b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ЗГОДЖУЮСЬ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ХОДЖУ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sng" cap="none" strike="noStrike"/>
                        <a:t>СІМ’Я</a:t>
                      </a:r>
                      <a:endParaRPr sz="1800" u="none" cap="none" strike="noStrike"/>
                    </a:p>
                  </a:txBody>
                  <a:tcPr marT="66675" marB="66675" marR="66675" marL="66675"/>
                </a:tc>
              </a:tr>
            </a:tbl>
          </a:graphicData>
        </a:graphic>
      </p:graphicFrame>
      <p:sp>
        <p:nvSpPr>
          <p:cNvPr id="231" name="Shape 231"/>
          <p:cNvSpPr txBox="1"/>
          <p:nvPr/>
        </p:nvSpPr>
        <p:spPr>
          <a:xfrm>
            <a:off x="1619672" y="332656"/>
            <a:ext cx="67479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387025"/>
                </a:solidFill>
                <a:latin typeface="Merriweather"/>
                <a:ea typeface="Merriweather"/>
                <a:cs typeface="Merriweather"/>
                <a:sym typeface="Merriweather"/>
              </a:rPr>
              <a:t>ВІДПОВІДЬ ДО  ЗАВДАННЯ №2</a:t>
            </a:r>
            <a:endParaRPr b="1" i="0" sz="3200" u="none" cap="none" strike="noStrike">
              <a:solidFill>
                <a:srgbClr val="38702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115616" y="6309320"/>
            <a:ext cx="74168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sng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КЛЮЧ: “СЛОВА ДРУЖНЬОГО ЗА  ГРОШІ….НЕ  КУПИТИ”</a:t>
            </a:r>
            <a:endParaRPr b="0" i="0" sz="18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uk-UA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251520" y="332656"/>
            <a:ext cx="8640960" cy="5909310"/>
          </a:xfrm>
          <a:prstGeom prst="rect">
            <a:avLst/>
          </a:prstGeom>
          <a:gradFill>
            <a:gsLst>
              <a:gs pos="0">
                <a:srgbClr val="8FF5DA"/>
              </a:gs>
              <a:gs pos="43000">
                <a:srgbClr val="BDFFED"/>
              </a:gs>
              <a:gs pos="93000">
                <a:srgbClr val="EBFEF9"/>
              </a:gs>
              <a:gs pos="100000">
                <a:srgbClr val="F9FEFD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2798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810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810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фонетиці використовується графічний запис звуків. </a:t>
            </a:r>
            <a:endParaRPr/>
          </a:p>
          <a:p>
            <a:pPr indent="381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Фонетичною транскрипцією</a:t>
            </a:r>
            <a:r>
              <a:rPr b="0" i="0" lang="uk-UA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називається такий спосіб запису живого мовлення, в якому з можливою точністю передається кожен звук з усіма відтінками звучання.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81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основу фонетичної транскрипції української мови покладено алфавіт: кожен звук у більшості випадків позначається окремою буквою, усі слова пишуться з малої букви.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81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sng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Текст, записаний спрощеною фонетичною транскрипцією:</a:t>
            </a:r>
            <a:br>
              <a:rPr b="0" i="0" lang="uk-UA" sz="2400" u="sng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uk-UA" sz="24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змилого бáт'ко / мати / jак чуж’íjі л'ýде // бе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змилого сонце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с'в’íт[не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шче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бéче соловéjко / влýз'і надводójу // не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с'п’івájе чорнобрúва / стójа п’ідве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рбójу // не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с'п’івájе / jак си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ротá / б’íли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 с'в’íтом нýдит' // ит' / jаквóрог с'м’іjéц': а // бе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змилого скр'із' могúла // асéрде</a:t>
            </a:r>
            <a:r>
              <a:rPr b="0" baseline="3000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uk-UA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н'ко бjéц': а //]</a:t>
            </a:r>
            <a:endParaRPr b="0" i="1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810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ova.info/img/rule.gif"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3810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0" y="1440138"/>
            <a:ext cx="9144000" cy="369332"/>
          </a:xfrm>
          <a:prstGeom prst="rect">
            <a:avLst/>
          </a:prstGeom>
          <a:solidFill>
            <a:srgbClr val="F2F1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51520" y="404664"/>
            <a:ext cx="8568952" cy="5878532"/>
          </a:xfrm>
          <a:prstGeom prst="rect">
            <a:avLst/>
          </a:prstGeom>
          <a:gradFill>
            <a:gsLst>
              <a:gs pos="0">
                <a:srgbClr val="8AF6FC"/>
              </a:gs>
              <a:gs pos="43000">
                <a:srgbClr val="BEFCFF"/>
              </a:gs>
              <a:gs pos="93000">
                <a:srgbClr val="EBFDFF"/>
              </a:gs>
              <a:gs pos="100000">
                <a:srgbClr val="F9FEF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2899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Times New Roman"/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Графеми та діакритичні знаки спрощеної фонетичної транскрипції:</a:t>
            </a:r>
            <a:endParaRPr b="0" i="0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звуки і текст, записані фонетичною транскрипцією, беруться в квадратні дужки;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коротка пауза між частинами речення;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//</a:t>
            </a:r>
            <a:r>
              <a:rPr b="1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довга пауза в кінці речення;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[ý]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наголошена голосна [лýз'і];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[е</a:t>
            </a:r>
            <a:r>
              <a:rPr b="1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звук [е], наближений у вимові до звука [и], [не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шче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[и</a:t>
            </a:r>
            <a:r>
              <a:rPr b="1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звук [и], наближений у вимові до звука [е], [си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рот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[о</a:t>
            </a:r>
            <a:r>
              <a:rPr b="1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звук [о], наближений у вимові до звука [у], [го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лýбка];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[і</a:t>
            </a:r>
            <a:r>
              <a:rPr b="1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звук [і], наближений у вимові до звука [и], [ī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ншиj];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[з</a:t>
            </a:r>
            <a:r>
              <a:rPr b="1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звук [з] наближений у вимові до [с] [роз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[д</a:t>
            </a:r>
            <a:r>
              <a:rPr b="1" baseline="-25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</a:t>
            </a: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(на письмі дж), [д</a:t>
            </a:r>
            <a:r>
              <a:rPr b="0" baseline="-25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(на письмі дз) 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африкати [д</a:t>
            </a:r>
            <a:r>
              <a:rPr b="0" baseline="-25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іл′], [д</a:t>
            </a:r>
            <a:r>
              <a:rPr b="0" baseline="-25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ркало];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[j]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середньоязиковий звук [й] [не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с'п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ів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jе 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[с']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якість приголосних [с'в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’í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тит'];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[п</a:t>
            </a:r>
            <a:r>
              <a:rPr b="1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напівм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якість приголосних [п</a:t>
            </a:r>
            <a:r>
              <a:rPr b="1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ідве</a:t>
            </a:r>
            <a:r>
              <a:rPr b="0" baseline="3000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рб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jу];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[ц':]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uk-U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uk-UA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подовження приголосних [бjец':а]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11560" y="889844"/>
            <a:ext cx="7992888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Якщо спробувати на хвилинку зупинитися у звичайний будній день на вулиці і прислухатися до оточуючих нас звуків, то спочатку можна почути справжню поліфонію: гул машин, стукіт на будівництві, стукіт підборів  … і приємний спів птахів.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Проте  серед безлічі звуків  вирізняються  звуки людської мови.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676456" y="3420634"/>
            <a:ext cx="467544" cy="58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T-112.jpeg"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1194" y="4221088"/>
            <a:ext cx="2953960" cy="19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200" y="5733256"/>
            <a:ext cx="448816" cy="448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0533772_Rannyaya_ptashka.jpg" id="109" name="Shape 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4851" y="4077072"/>
            <a:ext cx="2359149" cy="175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6[203048](257x265).jpeg" id="110" name="Shape 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7704" y="4725144"/>
            <a:ext cx="1812338" cy="187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5856" y="4869160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03-002-Baraban-stuchit-BAM-BAM.png" id="112" name="Shape 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520" y="2708920"/>
            <a:ext cx="1394593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599" y="4005083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8d8ecffb1214eff8a8d6daf659e307.jpg" id="114" name="Shape 1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03848" y="2708920"/>
            <a:ext cx="2727173" cy="181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404664"/>
            <a:ext cx="8305800" cy="7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uk-UA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ДОМАШНЄ   ЗАВДАННЯ:</a:t>
            </a:r>
            <a:endParaRPr b="0" i="0" sz="45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39552" y="1700808"/>
            <a:ext cx="8064896" cy="4893647"/>
          </a:xfrm>
          <a:prstGeom prst="rect">
            <a:avLst/>
          </a:prstGeom>
          <a:gradFill>
            <a:gsLst>
              <a:gs pos="0">
                <a:srgbClr val="00668E"/>
              </a:gs>
              <a:gs pos="68000">
                <a:srgbClr val="5EC9F1"/>
              </a:gs>
              <a:gs pos="100000">
                <a:srgbClr val="AFE8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1F73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sng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ГРАЙТЕ  В  ІГРИ,  НАВЧАЮЧИСЬ УКРАЇНСЬКОЇ  МОВИ.</a:t>
            </a:r>
            <a:endParaRPr b="1" i="0" sz="18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sng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ПЕРЕВІРКА  ТЕМИ  "ФОНЕТИКА"</a:t>
            </a:r>
            <a:endParaRPr b="1" i="0" sz="18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erriweather"/>
              <a:buAutoNum type="arabicParenR"/>
            </a:pPr>
            <a:r>
              <a:rPr b="0" i="0" lang="uk-UA" sz="24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http://natalianemirovska.blogspot.com/2015/07/blog-post.html</a:t>
            </a:r>
            <a:endParaRPr b="0" i="0" sz="24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2) </a:t>
            </a:r>
            <a:r>
              <a:rPr b="0" i="0" lang="uk-UA" sz="24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http://onlinetestpad.com/ru-ru/Go/FONETIKA-28265/Default.aspx</a:t>
            </a:r>
            <a:endParaRPr b="0" i="0" sz="24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3) </a:t>
            </a:r>
            <a:r>
              <a:rPr b="0" i="0" lang="uk-UA" sz="24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https://onlinetestpad.com/ua-ua/PersonalCabinet/LogicGameMaker.aspx</a:t>
            </a:r>
            <a:endParaRPr b="0" i="0" sz="24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4) Вивчити  класифікацію голосних  і приголосних звуків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t/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5-11-6-638.jpg"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971600" y="908720"/>
            <a:ext cx="691276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767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Фонетика </a:t>
            </a: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(від грецького phonetikos- звуковий) – це розділ  науки  про  мову,  що  вивчає  звуки мовлення.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767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Фонема</a:t>
            </a: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–це  найменша звукова  одиниця,  здатна розрізняти слова  та  їх  форми. Порівняймо:  слова    </a:t>
            </a:r>
            <a:r>
              <a:rPr b="1" i="1" lang="uk-UA" sz="2400" u="none" cap="none" strike="noStrike">
                <a:solidFill>
                  <a:srgbClr val="0767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сон,сам, сім </a:t>
            </a: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розрізняються  голосними звуками  [о], [а], [і].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Фонологічна система української  мови  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2400" u="none" cap="none" strike="noStrike">
                <a:solidFill>
                  <a:srgbClr val="0767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  звуків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2" name="Shape 122"/>
          <p:cNvSpPr/>
          <p:nvPr/>
        </p:nvSpPr>
        <p:spPr>
          <a:xfrm rot="-2198686">
            <a:off x="5128964" y="4194005"/>
            <a:ext cx="233248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451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Shape 123"/>
          <p:cNvSpPr/>
          <p:nvPr/>
        </p:nvSpPr>
        <p:spPr>
          <a:xfrm rot="1734480">
            <a:off x="3570744" y="4212907"/>
            <a:ext cx="218346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451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15616" y="4941168"/>
            <a:ext cx="2592288" cy="15121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451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C4E2FC"/>
                </a:solidFill>
                <a:latin typeface="Merriweather"/>
                <a:ea typeface="Merriweather"/>
                <a:cs typeface="Merriweather"/>
                <a:sym typeface="Merriweather"/>
              </a:rPr>
              <a:t>ГОЛОСНІ ЗВУКИ  -  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220072" y="4869160"/>
            <a:ext cx="2664296" cy="15121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451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5DF3C9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ПРИГОЛОСНІ   ЗВУКИ--  32</a:t>
            </a:r>
            <a:endParaRPr b="1" i="0" sz="1800" u="none" cap="none" strike="noStrike">
              <a:solidFill>
                <a:srgbClr val="5DF3C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899592" y="1700808"/>
            <a:ext cx="7776864" cy="4524315"/>
          </a:xfrm>
          <a:prstGeom prst="rect">
            <a:avLst/>
          </a:prstGeom>
          <a:solidFill>
            <a:srgbClr val="C4E2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ЦІКАВО ЗНАТИ!!!!!!!!!!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мовах світу різна кількість звуків, фонем, різною є інтонація і мелодика. </a:t>
            </a:r>
            <a:endParaRPr b="1" i="1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Найбільша кількість звуків у так званих іберо-кавказьких мовах: кількість приголосних - </a:t>
            </a:r>
            <a:r>
              <a:rPr b="1" i="1" lang="uk-UA" sz="28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r>
            <a: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кількість голосних  - </a:t>
            </a:r>
            <a:r>
              <a:rPr b="1" i="1" lang="uk-UA" sz="28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2-3(</a:t>
            </a:r>
            <a: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варіантами). </a:t>
            </a:r>
            <a:endParaRPr b="1" i="1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найменше ­ у гаванській мові в Полінезії всього </a:t>
            </a:r>
            <a:r>
              <a:rPr b="1" i="1" lang="uk-UA" sz="28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b="1" i="1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голосних і приголосних фонем.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uk-UA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1_11.jpeg"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33655" cy="273630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53e.jpeg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735" y="2564904"/>
            <a:ext cx="4709265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51520" y="188640"/>
            <a:ext cx="8640960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 твориться  звук?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 мовлення  творяться  мовним  апаратом людини 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 складається  з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Char char="-"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органів  дихання  (діафрагма,  бронхи,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дихальне  горло);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-органів вимовляння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(зубів,  язика, піднебіння);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-гортані із  голосовими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зв’язками.</a:t>
            </a:r>
            <a:endParaRPr b="1" i="0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53i.jpeg" id="145" name="Shape 145"/>
          <p:cNvPicPr preferRelativeResize="0"/>
          <p:nvPr/>
        </p:nvPicPr>
        <p:blipFill rotWithShape="1">
          <a:blip r:embed="rId3">
            <a:alphaModFix/>
          </a:blip>
          <a:srcRect b="8768" l="10815" r="16971" t="0"/>
          <a:stretch/>
        </p:blipFill>
        <p:spPr>
          <a:xfrm>
            <a:off x="0" y="2060848"/>
            <a:ext cx="2160240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755576" y="332656"/>
            <a:ext cx="809570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Голосні звуки  </a:t>
            </a:r>
            <a:r>
              <a:rPr b="1" i="0" lang="uk-UA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це звуки, в   основі  яких   лежить  голос.  При   творенні голосних  на шляху  видихуваного повітря немає  перешкод.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olosni_zvuki_i_bukvi_2_kl..png" id="147" name="Shape 147"/>
          <p:cNvPicPr preferRelativeResize="0"/>
          <p:nvPr/>
        </p:nvPicPr>
        <p:blipFill rotWithShape="1">
          <a:blip r:embed="rId4">
            <a:alphaModFix/>
          </a:blip>
          <a:srcRect b="9977" l="9838" r="10626" t="25541"/>
          <a:stretch/>
        </p:blipFill>
        <p:spPr>
          <a:xfrm>
            <a:off x="2411760" y="1997356"/>
            <a:ext cx="6336704" cy="3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331641" y="2276872"/>
            <a:ext cx="6912768" cy="1754326"/>
          </a:xfrm>
          <a:prstGeom prst="rect">
            <a:avLst/>
          </a:prstGeom>
          <a:gradFill>
            <a:gsLst>
              <a:gs pos="0">
                <a:srgbClr val="8AF6FC"/>
              </a:gs>
              <a:gs pos="43000">
                <a:srgbClr val="BEFCFF"/>
              </a:gs>
              <a:gs pos="93000">
                <a:srgbClr val="EBFDFF"/>
              </a:gs>
              <a:gs pos="100000">
                <a:srgbClr val="F9FEF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2899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400" u="none" cap="none" strike="noStrike">
                <a:solidFill>
                  <a:srgbClr val="C2E1FF"/>
                </a:solidFill>
                <a:latin typeface="Merriweather"/>
                <a:ea typeface="Merriweather"/>
                <a:cs typeface="Merriweather"/>
                <a:sym typeface="Merriweather"/>
              </a:rPr>
              <a:t>П</a:t>
            </a:r>
            <a:r>
              <a:rPr b="1" i="0" lang="uk-UA" sz="5400" u="none" cap="none" strike="noStrik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І</a:t>
            </a:r>
            <a:r>
              <a:rPr b="1" i="0" lang="uk-UA" sz="5400" u="none" cap="none" strike="noStrike">
                <a:solidFill>
                  <a:srgbClr val="C2E1FF"/>
                </a:solidFill>
                <a:latin typeface="Merriweather"/>
                <a:ea typeface="Merriweather"/>
                <a:cs typeface="Merriweather"/>
                <a:sym typeface="Merriweather"/>
              </a:rPr>
              <a:t>ВН</a:t>
            </a:r>
            <a:r>
              <a:rPr b="1" i="0" lang="uk-UA" sz="5400" u="none" cap="none" strike="noStrik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И</a:t>
            </a:r>
            <a:r>
              <a:rPr b="1" i="0" lang="uk-UA" sz="5400" u="none" cap="none" strike="noStrike">
                <a:solidFill>
                  <a:srgbClr val="C2E1FF"/>
                </a:solidFill>
                <a:latin typeface="Merriweather"/>
                <a:ea typeface="Merriweather"/>
                <a:cs typeface="Merriweather"/>
                <a:sym typeface="Merriweather"/>
              </a:rPr>
              <a:t>К  Ш</a:t>
            </a:r>
            <a:r>
              <a:rPr b="1" i="0" lang="uk-UA" sz="5400" u="none" cap="none" strike="noStrik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У</a:t>
            </a:r>
            <a:r>
              <a:rPr b="1" i="0" lang="uk-UA" sz="5400" u="none" cap="none" strike="noStrike">
                <a:solidFill>
                  <a:srgbClr val="C2E1FF"/>
                </a:solidFill>
                <a:latin typeface="Merriweather"/>
                <a:ea typeface="Merriweather"/>
                <a:cs typeface="Merriweather"/>
                <a:sym typeface="Merriweather"/>
              </a:rPr>
              <a:t>К</a:t>
            </a:r>
            <a:r>
              <a:rPr b="1" i="0" lang="uk-UA" sz="5400" u="none" cap="none" strike="noStrik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А</a:t>
            </a:r>
            <a:r>
              <a:rPr b="1" i="0" lang="uk-UA" sz="5400" u="none" cap="none" strike="noStrike">
                <a:solidFill>
                  <a:srgbClr val="C2E1FF"/>
                </a:solidFill>
                <a:latin typeface="Merriweather"/>
                <a:ea typeface="Merriweather"/>
                <a:cs typeface="Merriweather"/>
                <a:sym typeface="Merriweather"/>
              </a:rPr>
              <a:t>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400" u="none" cap="none" strike="noStrike">
                <a:solidFill>
                  <a:srgbClr val="C2E1FF"/>
                </a:solidFill>
                <a:latin typeface="Merriweather"/>
                <a:ea typeface="Merriweather"/>
                <a:cs typeface="Merriweather"/>
                <a:sym typeface="Merriweather"/>
              </a:rPr>
              <a:t>  З</a:t>
            </a:r>
            <a:r>
              <a:rPr b="1" i="0" lang="uk-UA" sz="5400" u="none" cap="none" strike="noStrik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Е</a:t>
            </a:r>
            <a:r>
              <a:rPr b="1" i="0" lang="uk-UA" sz="5400" u="none" cap="none" strike="noStrike">
                <a:solidFill>
                  <a:srgbClr val="C2E1FF"/>
                </a:solidFill>
                <a:latin typeface="Merriweather"/>
                <a:ea typeface="Merriweather"/>
                <a:cs typeface="Merriweather"/>
                <a:sym typeface="Merriweather"/>
              </a:rPr>
              <a:t>РН</a:t>
            </a:r>
            <a:r>
              <a:rPr b="1" i="0" lang="uk-UA" sz="5400" u="none" cap="none" strike="noStrik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О</a:t>
            </a:r>
            <a:endParaRPr b="1" i="0" sz="5400" u="none" cap="none" strike="noStrike">
              <a:solidFill>
                <a:srgbClr val="C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Kolosok_2.jp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4077072"/>
            <a:ext cx="4572000" cy="23530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259632" y="476672"/>
            <a:ext cx="64807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ВИВЧИТИ  ЛЕГКО!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ГОЛОСНІ   ЗВУКИ  </a:t>
            </a:r>
            <a:r>
              <a:rPr b="1" i="1" lang="uk-UA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ПРОСПІВУЮТЬСЯ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2051720" y="2060848"/>
            <a:ext cx="46085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img3.jpg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755576" y="692696"/>
            <a:ext cx="7848872" cy="4031873"/>
          </a:xfrm>
          <a:prstGeom prst="rect">
            <a:avLst/>
          </a:prstGeom>
          <a:gradFill>
            <a:gsLst>
              <a:gs pos="0">
                <a:srgbClr val="8AF6FC"/>
              </a:gs>
              <a:gs pos="43000">
                <a:srgbClr val="BEFCFF"/>
              </a:gs>
              <a:gs pos="93000">
                <a:srgbClr val="EBFDFF"/>
              </a:gs>
              <a:gs pos="100000">
                <a:srgbClr val="F9FEF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2899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ВПРАВИ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1)Назвати голосні   звуки  в  поданих  словах.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2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Лялька, єнот,  зілля, Переяслав,  люди.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uk-UA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Назвати  в  кожному  слові наголошені  голосні  звуки.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2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Олень,  подруга, пересторога,  ходжу, навчання,  тривати</a:t>
            </a:r>
            <a:r>
              <a:rPr b="0" i="1" lang="uk-UA" sz="32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descr="chto-takoe-ZVUK.png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4346644"/>
            <a:ext cx="2763391" cy="207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24" y="4482008"/>
            <a:ext cx="755576" cy="75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5536" y="5733256"/>
            <a:ext cx="728464" cy="728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Потік">
  <a:themeElements>
    <a:clrScheme name="Поті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