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Default Extension="wdp" ContentType="image/vnd.ms-photo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7"/>
  </p:notesMasterIdLst>
  <p:sldIdLst>
    <p:sldId id="256" r:id="rId2"/>
    <p:sldId id="300" r:id="rId3"/>
    <p:sldId id="284" r:id="rId4"/>
    <p:sldId id="301" r:id="rId5"/>
    <p:sldId id="319" r:id="rId6"/>
    <p:sldId id="259" r:id="rId7"/>
    <p:sldId id="260" r:id="rId8"/>
    <p:sldId id="320" r:id="rId9"/>
    <p:sldId id="321" r:id="rId10"/>
    <p:sldId id="322" r:id="rId11"/>
    <p:sldId id="323" r:id="rId12"/>
    <p:sldId id="325" r:id="rId13"/>
    <p:sldId id="262" r:id="rId14"/>
    <p:sldId id="289" r:id="rId15"/>
    <p:sldId id="291" r:id="rId16"/>
    <p:sldId id="292" r:id="rId17"/>
    <p:sldId id="317" r:id="rId18"/>
    <p:sldId id="318" r:id="rId19"/>
    <p:sldId id="327" r:id="rId20"/>
    <p:sldId id="328" r:id="rId21"/>
    <p:sldId id="329" r:id="rId22"/>
    <p:sldId id="330" r:id="rId23"/>
    <p:sldId id="331" r:id="rId24"/>
    <p:sldId id="332" r:id="rId25"/>
    <p:sldId id="32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F8"/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-8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29C6FA-32AE-4B5C-9DFE-38F399A7DBA5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716FD29-760A-49FA-BD6A-CDD31B8701D9}">
      <dgm:prSet/>
      <dgm:spPr/>
      <dgm:t>
        <a:bodyPr/>
        <a:lstStyle/>
        <a:p>
          <a:r>
            <a:rPr lang="uk-UA" dirty="0"/>
            <a:t>глобус</a:t>
          </a:r>
        </a:p>
      </dgm:t>
    </dgm:pt>
    <dgm:pt modelId="{69FB846D-7217-408D-B6A0-621C39683145}" type="parTrans" cxnId="{12091D1C-4B36-48E4-A7F6-6051057B65C1}">
      <dgm:prSet/>
      <dgm:spPr/>
      <dgm:t>
        <a:bodyPr/>
        <a:lstStyle/>
        <a:p>
          <a:endParaRPr lang="uk-UA"/>
        </a:p>
      </dgm:t>
    </dgm:pt>
    <dgm:pt modelId="{60160F03-7791-473A-8EF0-42EFFB7EB2E2}" type="sibTrans" cxnId="{12091D1C-4B36-48E4-A7F6-6051057B65C1}">
      <dgm:prSet/>
      <dgm:spPr/>
      <dgm:t>
        <a:bodyPr/>
        <a:lstStyle/>
        <a:p>
          <a:endParaRPr lang="uk-UA"/>
        </a:p>
      </dgm:t>
    </dgm:pt>
    <dgm:pt modelId="{22DD13DC-82B9-431D-A6B9-87D36829BED7}">
      <dgm:prSet/>
      <dgm:spPr/>
      <dgm:t>
        <a:bodyPr/>
        <a:lstStyle/>
        <a:p>
          <a:r>
            <a:rPr lang="uk-UA" dirty="0"/>
            <a:t>географічна карта</a:t>
          </a:r>
        </a:p>
      </dgm:t>
    </dgm:pt>
    <dgm:pt modelId="{B13EFF28-7816-4172-B9E4-A13AD3EF3237}" type="parTrans" cxnId="{22642A3C-1B85-4553-A6A1-98BAE42E1BF1}">
      <dgm:prSet/>
      <dgm:spPr/>
      <dgm:t>
        <a:bodyPr/>
        <a:lstStyle/>
        <a:p>
          <a:endParaRPr lang="uk-UA"/>
        </a:p>
      </dgm:t>
    </dgm:pt>
    <dgm:pt modelId="{B89AD104-0636-4ADE-9F2F-DD069542DEF8}" type="sibTrans" cxnId="{22642A3C-1B85-4553-A6A1-98BAE42E1BF1}">
      <dgm:prSet/>
      <dgm:spPr/>
      <dgm:t>
        <a:bodyPr/>
        <a:lstStyle/>
        <a:p>
          <a:endParaRPr lang="uk-UA"/>
        </a:p>
      </dgm:t>
    </dgm:pt>
    <dgm:pt modelId="{3F25D915-BB16-4E68-9118-F32A42E74A54}" type="pres">
      <dgm:prSet presAssocID="{3129C6FA-32AE-4B5C-9DFE-38F399A7DBA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BEFE6C75-F944-4AB4-8A4B-BF5A6176B2E7}" type="pres">
      <dgm:prSet presAssocID="{3129C6FA-32AE-4B5C-9DFE-38F399A7DBA5}" presName="pyramid" presStyleLbl="node1" presStyleIdx="0" presStyleCnt="1" custLinFactNeighborX="-15419" custLinFactNeighborY="-441"/>
      <dgm:spPr/>
    </dgm:pt>
    <dgm:pt modelId="{3E352CA7-C9B3-4D40-B301-0684D96FE423}" type="pres">
      <dgm:prSet presAssocID="{3129C6FA-32AE-4B5C-9DFE-38F399A7DBA5}" presName="theList" presStyleCnt="0"/>
      <dgm:spPr/>
    </dgm:pt>
    <dgm:pt modelId="{9014E41D-E5DB-4747-8717-DC0E5DE17861}" type="pres">
      <dgm:prSet presAssocID="{6716FD29-760A-49FA-BD6A-CDD31B8701D9}" presName="aNode" presStyleLbl="fgAcc1" presStyleIdx="0" presStyleCnt="2" custScaleX="203941" custLinFactNeighborX="23235" custLinFactNeighborY="8922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222FD6F-C149-4116-B2DC-CD494677E624}" type="pres">
      <dgm:prSet presAssocID="{6716FD29-760A-49FA-BD6A-CDD31B8701D9}" presName="aSpace" presStyleCnt="0"/>
      <dgm:spPr/>
    </dgm:pt>
    <dgm:pt modelId="{21B30F13-A59D-4044-BF0E-D44B19A76A1D}" type="pres">
      <dgm:prSet presAssocID="{22DD13DC-82B9-431D-A6B9-87D36829BED7}" presName="aNode" presStyleLbl="fgAcc1" presStyleIdx="1" presStyleCnt="2" custScaleX="203941" custLinFactNeighborX="23235" custLinFactNeighborY="8922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ACC5327-FAD2-4861-83A9-48A41D4BDB39}" type="pres">
      <dgm:prSet presAssocID="{22DD13DC-82B9-431D-A6B9-87D36829BED7}" presName="aSpace" presStyleCnt="0"/>
      <dgm:spPr/>
    </dgm:pt>
  </dgm:ptLst>
  <dgm:cxnLst>
    <dgm:cxn modelId="{49504615-71FE-492C-829E-72AE660E3BBA}" type="presOf" srcId="{22DD13DC-82B9-431D-A6B9-87D36829BED7}" destId="{21B30F13-A59D-4044-BF0E-D44B19A76A1D}" srcOrd="0" destOrd="0" presId="urn:microsoft.com/office/officeart/2005/8/layout/pyramid2"/>
    <dgm:cxn modelId="{22642A3C-1B85-4553-A6A1-98BAE42E1BF1}" srcId="{3129C6FA-32AE-4B5C-9DFE-38F399A7DBA5}" destId="{22DD13DC-82B9-431D-A6B9-87D36829BED7}" srcOrd="1" destOrd="0" parTransId="{B13EFF28-7816-4172-B9E4-A13AD3EF3237}" sibTransId="{B89AD104-0636-4ADE-9F2F-DD069542DEF8}"/>
    <dgm:cxn modelId="{1B285374-FC3B-48BE-82C4-B3CC70BD501A}" type="presOf" srcId="{3129C6FA-32AE-4B5C-9DFE-38F399A7DBA5}" destId="{3F25D915-BB16-4E68-9118-F32A42E74A54}" srcOrd="0" destOrd="0" presId="urn:microsoft.com/office/officeart/2005/8/layout/pyramid2"/>
    <dgm:cxn modelId="{A697ED99-3D50-45BF-8C2D-3D60A7D174A2}" type="presOf" srcId="{6716FD29-760A-49FA-BD6A-CDD31B8701D9}" destId="{9014E41D-E5DB-4747-8717-DC0E5DE17861}" srcOrd="0" destOrd="0" presId="urn:microsoft.com/office/officeart/2005/8/layout/pyramid2"/>
    <dgm:cxn modelId="{12091D1C-4B36-48E4-A7F6-6051057B65C1}" srcId="{3129C6FA-32AE-4B5C-9DFE-38F399A7DBA5}" destId="{6716FD29-760A-49FA-BD6A-CDD31B8701D9}" srcOrd="0" destOrd="0" parTransId="{69FB846D-7217-408D-B6A0-621C39683145}" sibTransId="{60160F03-7791-473A-8EF0-42EFFB7EB2E2}"/>
    <dgm:cxn modelId="{F1FC3C9C-6445-4821-A0D0-8DF06181D5E1}" type="presParOf" srcId="{3F25D915-BB16-4E68-9118-F32A42E74A54}" destId="{BEFE6C75-F944-4AB4-8A4B-BF5A6176B2E7}" srcOrd="0" destOrd="0" presId="urn:microsoft.com/office/officeart/2005/8/layout/pyramid2"/>
    <dgm:cxn modelId="{020D5463-EB47-4F49-B839-5A02A030BB10}" type="presParOf" srcId="{3F25D915-BB16-4E68-9118-F32A42E74A54}" destId="{3E352CA7-C9B3-4D40-B301-0684D96FE423}" srcOrd="1" destOrd="0" presId="urn:microsoft.com/office/officeart/2005/8/layout/pyramid2"/>
    <dgm:cxn modelId="{B63FA244-5393-43FA-ABE7-B235988DA465}" type="presParOf" srcId="{3E352CA7-C9B3-4D40-B301-0684D96FE423}" destId="{9014E41D-E5DB-4747-8717-DC0E5DE17861}" srcOrd="0" destOrd="0" presId="urn:microsoft.com/office/officeart/2005/8/layout/pyramid2"/>
    <dgm:cxn modelId="{6D2FF150-0B2B-4DB3-BE23-9FA91C3C8055}" type="presParOf" srcId="{3E352CA7-C9B3-4D40-B301-0684D96FE423}" destId="{A222FD6F-C149-4116-B2DC-CD494677E624}" srcOrd="1" destOrd="0" presId="urn:microsoft.com/office/officeart/2005/8/layout/pyramid2"/>
    <dgm:cxn modelId="{5F30B4C4-7F8C-47BB-9724-7E57521EAE30}" type="presParOf" srcId="{3E352CA7-C9B3-4D40-B301-0684D96FE423}" destId="{21B30F13-A59D-4044-BF0E-D44B19A76A1D}" srcOrd="2" destOrd="0" presId="urn:microsoft.com/office/officeart/2005/8/layout/pyramid2"/>
    <dgm:cxn modelId="{C0AA4792-79A6-40A1-B72B-876B04A0A460}" type="presParOf" srcId="{3E352CA7-C9B3-4D40-B301-0684D96FE423}" destId="{9ACC5327-FAD2-4861-83A9-48A41D4BDB39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61A943-0068-4B55-A072-034BED5B3565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E2FD7DE-BF3B-4598-9D2C-ED30D4391CDA}">
      <dgm:prSet/>
      <dgm:spPr/>
      <dgm:t>
        <a:bodyPr/>
        <a:lstStyle/>
        <a:p>
          <a:r>
            <a:rPr lang="ru-RU"/>
            <a:t>Його важко переносити </a:t>
          </a:r>
          <a:endParaRPr lang="uk-UA"/>
        </a:p>
      </dgm:t>
    </dgm:pt>
    <dgm:pt modelId="{4BE37E47-E058-4754-8A52-2D3F43730BA1}" type="parTrans" cxnId="{E3EE7088-75F2-4585-8867-6A76A25CD32B}">
      <dgm:prSet/>
      <dgm:spPr/>
      <dgm:t>
        <a:bodyPr/>
        <a:lstStyle/>
        <a:p>
          <a:endParaRPr lang="uk-UA"/>
        </a:p>
      </dgm:t>
    </dgm:pt>
    <dgm:pt modelId="{4C529CFC-6AD6-4152-BBF6-5F9CDF9825DF}" type="sibTrans" cxnId="{E3EE7088-75F2-4585-8867-6A76A25CD32B}">
      <dgm:prSet/>
      <dgm:spPr/>
      <dgm:t>
        <a:bodyPr/>
        <a:lstStyle/>
        <a:p>
          <a:endParaRPr lang="uk-UA"/>
        </a:p>
      </dgm:t>
    </dgm:pt>
    <dgm:pt modelId="{389E677C-99D1-41DD-AF1D-D23DB4B668F6}">
      <dgm:prSet/>
      <dgm:spPr/>
      <dgm:t>
        <a:bodyPr/>
        <a:lstStyle/>
        <a:p>
          <a:r>
            <a:rPr lang="ru-RU"/>
            <a:t>Через кулясту форму на ньому незручно вимірювати відстані </a:t>
          </a:r>
          <a:endParaRPr lang="uk-UA"/>
        </a:p>
      </dgm:t>
    </dgm:pt>
    <dgm:pt modelId="{8F759F44-8386-42B5-8919-FBC3A58D67A8}" type="parTrans" cxnId="{3D34DC7B-B63D-4618-B247-13B735A0290B}">
      <dgm:prSet/>
      <dgm:spPr/>
      <dgm:t>
        <a:bodyPr/>
        <a:lstStyle/>
        <a:p>
          <a:endParaRPr lang="uk-UA"/>
        </a:p>
      </dgm:t>
    </dgm:pt>
    <dgm:pt modelId="{B5B34504-2475-4195-96F5-D0E0F648D8C1}" type="sibTrans" cxnId="{3D34DC7B-B63D-4618-B247-13B735A0290B}">
      <dgm:prSet/>
      <dgm:spPr/>
      <dgm:t>
        <a:bodyPr/>
        <a:lstStyle/>
        <a:p>
          <a:endParaRPr lang="uk-UA"/>
        </a:p>
      </dgm:t>
    </dgm:pt>
    <dgm:pt modelId="{F9F40893-C0C9-4269-ACB0-E5329760956F}">
      <dgm:prSet/>
      <dgm:spPr/>
      <dgm:t>
        <a:bodyPr/>
        <a:lstStyle/>
        <a:p>
          <a:r>
            <a:rPr lang="ru-RU"/>
            <a:t>На глобусі не можна одночасно побачити всю Землю</a:t>
          </a:r>
          <a:endParaRPr lang="uk-UA"/>
        </a:p>
      </dgm:t>
    </dgm:pt>
    <dgm:pt modelId="{876F38E8-B453-4F95-B12C-39B833FCEAAA}" type="parTrans" cxnId="{50E32CE3-D28C-4155-A401-FF49E52BA6E0}">
      <dgm:prSet/>
      <dgm:spPr/>
      <dgm:t>
        <a:bodyPr/>
        <a:lstStyle/>
        <a:p>
          <a:endParaRPr lang="uk-UA"/>
        </a:p>
      </dgm:t>
    </dgm:pt>
    <dgm:pt modelId="{7AF3CAD2-BAD8-4473-8CDC-C369DCC84C4C}" type="sibTrans" cxnId="{50E32CE3-D28C-4155-A401-FF49E52BA6E0}">
      <dgm:prSet/>
      <dgm:spPr/>
      <dgm:t>
        <a:bodyPr/>
        <a:lstStyle/>
        <a:p>
          <a:endParaRPr lang="uk-UA"/>
        </a:p>
      </dgm:t>
    </dgm:pt>
    <dgm:pt modelId="{E5A4E8CB-0981-47AA-9D7A-2DCCCCC71367}" type="pres">
      <dgm:prSet presAssocID="{7D61A943-0068-4B55-A072-034BED5B356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375A11AF-095E-4FA2-BF86-60ED5013FF76}" type="pres">
      <dgm:prSet presAssocID="{7D61A943-0068-4B55-A072-034BED5B3565}" presName="pyramid" presStyleLbl="node1" presStyleIdx="0" presStyleCnt="1" custLinFactNeighborX="-21366"/>
      <dgm:spPr/>
    </dgm:pt>
    <dgm:pt modelId="{85F647BB-E02C-46C6-9177-4CF1FF261231}" type="pres">
      <dgm:prSet presAssocID="{7D61A943-0068-4B55-A072-034BED5B3565}" presName="theList" presStyleCnt="0"/>
      <dgm:spPr/>
    </dgm:pt>
    <dgm:pt modelId="{2EBF3E08-1D66-49F4-8C0F-4E9D09B405B3}" type="pres">
      <dgm:prSet presAssocID="{4E2FD7DE-BF3B-4598-9D2C-ED30D4391CDA}" presName="aNode" presStyleLbl="fgAcc1" presStyleIdx="0" presStyleCnt="3" custScaleX="167941" custLinFactY="2543" custLinFactNeighborX="16985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1B0ACF-4615-4432-9296-4219687998C3}" type="pres">
      <dgm:prSet presAssocID="{4E2FD7DE-BF3B-4598-9D2C-ED30D4391CDA}" presName="aSpace" presStyleCnt="0"/>
      <dgm:spPr/>
    </dgm:pt>
    <dgm:pt modelId="{5CD9AE42-F9B8-4C7C-94FE-B04FE10D4925}" type="pres">
      <dgm:prSet presAssocID="{389E677C-99D1-41DD-AF1D-D23DB4B668F6}" presName="aNode" presStyleLbl="fgAcc1" presStyleIdx="1" presStyleCnt="3" custScaleX="167941" custLinFactY="2543" custLinFactNeighborX="16985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CCA0BC-A7D3-4C0C-ADF9-C1CAFF3D1AE8}" type="pres">
      <dgm:prSet presAssocID="{389E677C-99D1-41DD-AF1D-D23DB4B668F6}" presName="aSpace" presStyleCnt="0"/>
      <dgm:spPr/>
    </dgm:pt>
    <dgm:pt modelId="{7A440021-46F6-440D-B81C-0C1840D80696}" type="pres">
      <dgm:prSet presAssocID="{F9F40893-C0C9-4269-ACB0-E5329760956F}" presName="aNode" presStyleLbl="fgAcc1" presStyleIdx="2" presStyleCnt="3" custScaleX="167941" custLinFactY="2543" custLinFactNeighborX="16985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53F2978-7846-4FF6-8020-0BE471881FB6}" type="pres">
      <dgm:prSet presAssocID="{F9F40893-C0C9-4269-ACB0-E5329760956F}" presName="aSpace" presStyleCnt="0"/>
      <dgm:spPr/>
    </dgm:pt>
  </dgm:ptLst>
  <dgm:cxnLst>
    <dgm:cxn modelId="{3D34DC7B-B63D-4618-B247-13B735A0290B}" srcId="{7D61A943-0068-4B55-A072-034BED5B3565}" destId="{389E677C-99D1-41DD-AF1D-D23DB4B668F6}" srcOrd="1" destOrd="0" parTransId="{8F759F44-8386-42B5-8919-FBC3A58D67A8}" sibTransId="{B5B34504-2475-4195-96F5-D0E0F648D8C1}"/>
    <dgm:cxn modelId="{B9D0CF22-2DCE-443F-9EF3-5589078FC4F5}" type="presOf" srcId="{4E2FD7DE-BF3B-4598-9D2C-ED30D4391CDA}" destId="{2EBF3E08-1D66-49F4-8C0F-4E9D09B405B3}" srcOrd="0" destOrd="0" presId="urn:microsoft.com/office/officeart/2005/8/layout/pyramid2"/>
    <dgm:cxn modelId="{7CB5103C-8FF6-4C4E-8F20-DF614BE33E6D}" type="presOf" srcId="{F9F40893-C0C9-4269-ACB0-E5329760956F}" destId="{7A440021-46F6-440D-B81C-0C1840D80696}" srcOrd="0" destOrd="0" presId="urn:microsoft.com/office/officeart/2005/8/layout/pyramid2"/>
    <dgm:cxn modelId="{E3EE7088-75F2-4585-8867-6A76A25CD32B}" srcId="{7D61A943-0068-4B55-A072-034BED5B3565}" destId="{4E2FD7DE-BF3B-4598-9D2C-ED30D4391CDA}" srcOrd="0" destOrd="0" parTransId="{4BE37E47-E058-4754-8A52-2D3F43730BA1}" sibTransId="{4C529CFC-6AD6-4152-BBF6-5F9CDF9825DF}"/>
    <dgm:cxn modelId="{50E32CE3-D28C-4155-A401-FF49E52BA6E0}" srcId="{7D61A943-0068-4B55-A072-034BED5B3565}" destId="{F9F40893-C0C9-4269-ACB0-E5329760956F}" srcOrd="2" destOrd="0" parTransId="{876F38E8-B453-4F95-B12C-39B833FCEAAA}" sibTransId="{7AF3CAD2-BAD8-4473-8CDC-C369DCC84C4C}"/>
    <dgm:cxn modelId="{97C4ED0C-8920-4835-BC59-E30B55FD9654}" type="presOf" srcId="{389E677C-99D1-41DD-AF1D-D23DB4B668F6}" destId="{5CD9AE42-F9B8-4C7C-94FE-B04FE10D4925}" srcOrd="0" destOrd="0" presId="urn:microsoft.com/office/officeart/2005/8/layout/pyramid2"/>
    <dgm:cxn modelId="{2A5C59FC-062F-477B-A8B3-C46418B84733}" type="presOf" srcId="{7D61A943-0068-4B55-A072-034BED5B3565}" destId="{E5A4E8CB-0981-47AA-9D7A-2DCCCCC71367}" srcOrd="0" destOrd="0" presId="urn:microsoft.com/office/officeart/2005/8/layout/pyramid2"/>
    <dgm:cxn modelId="{20333F69-E0F5-4F0C-AA6A-9C97FFB694F5}" type="presParOf" srcId="{E5A4E8CB-0981-47AA-9D7A-2DCCCCC71367}" destId="{375A11AF-095E-4FA2-BF86-60ED5013FF76}" srcOrd="0" destOrd="0" presId="urn:microsoft.com/office/officeart/2005/8/layout/pyramid2"/>
    <dgm:cxn modelId="{D78A9016-B4AE-4A70-9417-ED1647A2D294}" type="presParOf" srcId="{E5A4E8CB-0981-47AA-9D7A-2DCCCCC71367}" destId="{85F647BB-E02C-46C6-9177-4CF1FF261231}" srcOrd="1" destOrd="0" presId="urn:microsoft.com/office/officeart/2005/8/layout/pyramid2"/>
    <dgm:cxn modelId="{776E3A0F-EDEA-4DEB-BA36-2ABDF5FED091}" type="presParOf" srcId="{85F647BB-E02C-46C6-9177-4CF1FF261231}" destId="{2EBF3E08-1D66-49F4-8C0F-4E9D09B405B3}" srcOrd="0" destOrd="0" presId="urn:microsoft.com/office/officeart/2005/8/layout/pyramid2"/>
    <dgm:cxn modelId="{C83C5C8A-6578-4A6F-957B-2EE2ACAA924D}" type="presParOf" srcId="{85F647BB-E02C-46C6-9177-4CF1FF261231}" destId="{7A1B0ACF-4615-4432-9296-4219687998C3}" srcOrd="1" destOrd="0" presId="urn:microsoft.com/office/officeart/2005/8/layout/pyramid2"/>
    <dgm:cxn modelId="{45BE31C4-D8A6-43D7-A825-348FA5DAC238}" type="presParOf" srcId="{85F647BB-E02C-46C6-9177-4CF1FF261231}" destId="{5CD9AE42-F9B8-4C7C-94FE-B04FE10D4925}" srcOrd="2" destOrd="0" presId="urn:microsoft.com/office/officeart/2005/8/layout/pyramid2"/>
    <dgm:cxn modelId="{8C98C7DF-B9AC-440D-9841-5CC40517A813}" type="presParOf" srcId="{85F647BB-E02C-46C6-9177-4CF1FF261231}" destId="{05CCA0BC-A7D3-4C0C-ADF9-C1CAFF3D1AE8}" srcOrd="3" destOrd="0" presId="urn:microsoft.com/office/officeart/2005/8/layout/pyramid2"/>
    <dgm:cxn modelId="{CB431E6C-A995-4795-80D8-661E9CE85005}" type="presParOf" srcId="{85F647BB-E02C-46C6-9177-4CF1FF261231}" destId="{7A440021-46F6-440D-B81C-0C1840D80696}" srcOrd="4" destOrd="0" presId="urn:microsoft.com/office/officeart/2005/8/layout/pyramid2"/>
    <dgm:cxn modelId="{3CA22DB6-8272-4128-9FBC-119DA02FAD6C}" type="presParOf" srcId="{85F647BB-E02C-46C6-9177-4CF1FF261231}" destId="{D53F2978-7846-4FF6-8020-0BE471881FB6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902A09-0D6E-4F8D-ADAA-3A060B902B39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6F7D072-F0EB-4625-81F1-0CDAEF556E5A}">
      <dgm:prSet custT="1"/>
      <dgm:spPr/>
      <dgm:t>
        <a:bodyPr/>
        <a:lstStyle/>
        <a:p>
          <a:r>
            <a:rPr lang="uk-UA" sz="2800"/>
            <a:t>будівництво</a:t>
          </a:r>
        </a:p>
      </dgm:t>
    </dgm:pt>
    <dgm:pt modelId="{93139911-1A8E-4B50-80E1-251372AD0673}" type="parTrans" cxnId="{FF9F9F0F-DA7C-48CF-ADA4-474E3E74EF09}">
      <dgm:prSet/>
      <dgm:spPr/>
      <dgm:t>
        <a:bodyPr/>
        <a:lstStyle/>
        <a:p>
          <a:endParaRPr lang="uk-UA" sz="2000"/>
        </a:p>
      </dgm:t>
    </dgm:pt>
    <dgm:pt modelId="{20D02B8F-F963-441B-A1E5-BA3D3F58017C}" type="sibTrans" cxnId="{FF9F9F0F-DA7C-48CF-ADA4-474E3E74EF09}">
      <dgm:prSet/>
      <dgm:spPr/>
      <dgm:t>
        <a:bodyPr/>
        <a:lstStyle/>
        <a:p>
          <a:endParaRPr lang="uk-UA" sz="2000"/>
        </a:p>
      </dgm:t>
    </dgm:pt>
    <dgm:pt modelId="{05C8FD8D-AFEE-483D-A1E7-761F525CB16C}">
      <dgm:prSet custT="1"/>
      <dgm:spPr/>
      <dgm:t>
        <a:bodyPr/>
        <a:lstStyle/>
        <a:p>
          <a:r>
            <a:rPr lang="uk-UA" sz="2800"/>
            <a:t>пошуки корисних копалин</a:t>
          </a:r>
        </a:p>
      </dgm:t>
    </dgm:pt>
    <dgm:pt modelId="{D7DC82C7-DB26-4FE0-B195-859F0E43C8AC}" type="parTrans" cxnId="{15D0F06C-DDA5-4918-A59D-E11D2F1A759C}">
      <dgm:prSet/>
      <dgm:spPr/>
      <dgm:t>
        <a:bodyPr/>
        <a:lstStyle/>
        <a:p>
          <a:endParaRPr lang="uk-UA" sz="2000"/>
        </a:p>
      </dgm:t>
    </dgm:pt>
    <dgm:pt modelId="{B72D6460-014A-417A-82AF-F83E5718E25C}" type="sibTrans" cxnId="{15D0F06C-DDA5-4918-A59D-E11D2F1A759C}">
      <dgm:prSet/>
      <dgm:spPr/>
      <dgm:t>
        <a:bodyPr/>
        <a:lstStyle/>
        <a:p>
          <a:endParaRPr lang="uk-UA" sz="2000"/>
        </a:p>
      </dgm:t>
    </dgm:pt>
    <dgm:pt modelId="{15D4E84A-6945-46CF-99F2-03C08B97F837}">
      <dgm:prSet custT="1"/>
      <dgm:spPr/>
      <dgm:t>
        <a:bodyPr/>
        <a:lstStyle/>
        <a:p>
          <a:r>
            <a:rPr lang="uk-UA" sz="2800"/>
            <a:t>сільське господарство</a:t>
          </a:r>
        </a:p>
      </dgm:t>
    </dgm:pt>
    <dgm:pt modelId="{91C212A7-C46C-47ED-9A16-99CA52A3C96C}" type="parTrans" cxnId="{A5EA298E-2D1C-4E14-A6BE-DFE561D5DC2D}">
      <dgm:prSet/>
      <dgm:spPr/>
      <dgm:t>
        <a:bodyPr/>
        <a:lstStyle/>
        <a:p>
          <a:endParaRPr lang="uk-UA" sz="2000"/>
        </a:p>
      </dgm:t>
    </dgm:pt>
    <dgm:pt modelId="{8BC01617-7880-416B-88FE-980F3F797AA5}" type="sibTrans" cxnId="{A5EA298E-2D1C-4E14-A6BE-DFE561D5DC2D}">
      <dgm:prSet/>
      <dgm:spPr/>
      <dgm:t>
        <a:bodyPr/>
        <a:lstStyle/>
        <a:p>
          <a:endParaRPr lang="uk-UA" sz="2000"/>
        </a:p>
      </dgm:t>
    </dgm:pt>
    <dgm:pt modelId="{C9B65EB0-B479-49AB-B7FA-091644CD91F8}">
      <dgm:prSet custT="1"/>
      <dgm:spPr/>
      <dgm:t>
        <a:bodyPr/>
        <a:lstStyle/>
        <a:p>
          <a:r>
            <a:rPr lang="uk-UA" sz="2800"/>
            <a:t>транспорт</a:t>
          </a:r>
        </a:p>
      </dgm:t>
    </dgm:pt>
    <dgm:pt modelId="{CC5E3A90-616D-4923-AB17-E0A9EA38B48F}" type="parTrans" cxnId="{FB7D234B-6B73-491B-BFFB-BDD9C0571DCF}">
      <dgm:prSet/>
      <dgm:spPr/>
      <dgm:t>
        <a:bodyPr/>
        <a:lstStyle/>
        <a:p>
          <a:endParaRPr lang="uk-UA" sz="2000"/>
        </a:p>
      </dgm:t>
    </dgm:pt>
    <dgm:pt modelId="{C8C9FB06-343A-4C13-949E-14B6655FE82E}" type="sibTrans" cxnId="{FB7D234B-6B73-491B-BFFB-BDD9C0571DCF}">
      <dgm:prSet/>
      <dgm:spPr/>
      <dgm:t>
        <a:bodyPr/>
        <a:lstStyle/>
        <a:p>
          <a:endParaRPr lang="uk-UA" sz="2000"/>
        </a:p>
      </dgm:t>
    </dgm:pt>
    <dgm:pt modelId="{B751ACB7-621D-4153-B7DC-AE3F83986315}">
      <dgm:prSet custT="1"/>
      <dgm:spPr/>
      <dgm:t>
        <a:bodyPr/>
        <a:lstStyle/>
        <a:p>
          <a:r>
            <a:rPr lang="uk-UA" sz="2800"/>
            <a:t>подорожі тощо</a:t>
          </a:r>
        </a:p>
      </dgm:t>
    </dgm:pt>
    <dgm:pt modelId="{33200E61-9A5A-4D59-8C4E-DA2AE5577E18}" type="parTrans" cxnId="{4A11B50C-0A37-41DE-A727-7665568214B7}">
      <dgm:prSet/>
      <dgm:spPr/>
      <dgm:t>
        <a:bodyPr/>
        <a:lstStyle/>
        <a:p>
          <a:endParaRPr lang="uk-UA" sz="2000"/>
        </a:p>
      </dgm:t>
    </dgm:pt>
    <dgm:pt modelId="{32995F73-7B4E-4F89-BFB1-33632DD83370}" type="sibTrans" cxnId="{4A11B50C-0A37-41DE-A727-7665568214B7}">
      <dgm:prSet/>
      <dgm:spPr/>
      <dgm:t>
        <a:bodyPr/>
        <a:lstStyle/>
        <a:p>
          <a:endParaRPr lang="uk-UA" sz="2000"/>
        </a:p>
      </dgm:t>
    </dgm:pt>
    <dgm:pt modelId="{4FE5680B-2664-4A2A-83A5-FBE6EB9F7843}" type="pres">
      <dgm:prSet presAssocID="{21902A09-0D6E-4F8D-ADAA-3A060B902B39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44E80AA9-8CA2-4699-B8B7-BEE63E8BF5E8}" type="pres">
      <dgm:prSet presAssocID="{21902A09-0D6E-4F8D-ADAA-3A060B902B39}" presName="pyramid" presStyleLbl="node1" presStyleIdx="0" presStyleCnt="1" custLinFactNeighborX="-21473" custLinFactNeighborY="88"/>
      <dgm:spPr/>
    </dgm:pt>
    <dgm:pt modelId="{EDCB5BD6-345F-4C22-ABDF-A0B57DEDFA3C}" type="pres">
      <dgm:prSet presAssocID="{21902A09-0D6E-4F8D-ADAA-3A060B902B39}" presName="theList" presStyleCnt="0"/>
      <dgm:spPr/>
    </dgm:pt>
    <dgm:pt modelId="{B92D7EEC-C3E3-4A34-B74B-B91EB3B2B12D}" type="pres">
      <dgm:prSet presAssocID="{16F7D072-F0EB-4625-81F1-0CDAEF556E5A}" presName="aNode" presStyleLbl="fgAcc1" presStyleIdx="0" presStyleCnt="5" custScaleX="218555" custLinFactY="21013" custLinFactNeighborX="49148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3C698D8-F649-412D-8F85-AB36A44A03F8}" type="pres">
      <dgm:prSet presAssocID="{16F7D072-F0EB-4625-81F1-0CDAEF556E5A}" presName="aSpace" presStyleCnt="0"/>
      <dgm:spPr/>
    </dgm:pt>
    <dgm:pt modelId="{23A33ACC-430C-4EF0-8EBB-ABAF377B40CA}" type="pres">
      <dgm:prSet presAssocID="{05C8FD8D-AFEE-483D-A1E7-761F525CB16C}" presName="aNode" presStyleLbl="fgAcc1" presStyleIdx="1" presStyleCnt="5" custScaleX="218555" custLinFactY="21013" custLinFactNeighborX="49148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FE8C11F-7900-4652-AC76-9A85F0876827}" type="pres">
      <dgm:prSet presAssocID="{05C8FD8D-AFEE-483D-A1E7-761F525CB16C}" presName="aSpace" presStyleCnt="0"/>
      <dgm:spPr/>
    </dgm:pt>
    <dgm:pt modelId="{DA67271E-8BAC-45B2-A03F-B65967928C10}" type="pres">
      <dgm:prSet presAssocID="{15D4E84A-6945-46CF-99F2-03C08B97F837}" presName="aNode" presStyleLbl="fgAcc1" presStyleIdx="2" presStyleCnt="5" custScaleX="218555" custLinFactY="21013" custLinFactNeighborX="49148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93BEE0-2957-4981-8A99-754A55AECDCC}" type="pres">
      <dgm:prSet presAssocID="{15D4E84A-6945-46CF-99F2-03C08B97F837}" presName="aSpace" presStyleCnt="0"/>
      <dgm:spPr/>
    </dgm:pt>
    <dgm:pt modelId="{8922A46E-7B6E-4508-B879-97DDFCA338B0}" type="pres">
      <dgm:prSet presAssocID="{C9B65EB0-B479-49AB-B7FA-091644CD91F8}" presName="aNode" presStyleLbl="fgAcc1" presStyleIdx="3" presStyleCnt="5" custScaleX="218555" custLinFactY="21013" custLinFactNeighborX="49148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908F1A9-7BFB-4355-8AE3-4D14E27E200F}" type="pres">
      <dgm:prSet presAssocID="{C9B65EB0-B479-49AB-B7FA-091644CD91F8}" presName="aSpace" presStyleCnt="0"/>
      <dgm:spPr/>
    </dgm:pt>
    <dgm:pt modelId="{B4F2B6ED-61A3-4DAD-B7CD-DE75BC9138EA}" type="pres">
      <dgm:prSet presAssocID="{B751ACB7-621D-4153-B7DC-AE3F83986315}" presName="aNode" presStyleLbl="fgAcc1" presStyleIdx="4" presStyleCnt="5" custScaleX="218555" custLinFactY="21013" custLinFactNeighborX="49148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167DD4-E4F3-4A77-9641-20C35BE8D680}" type="pres">
      <dgm:prSet presAssocID="{B751ACB7-621D-4153-B7DC-AE3F83986315}" presName="aSpace" presStyleCnt="0"/>
      <dgm:spPr/>
    </dgm:pt>
  </dgm:ptLst>
  <dgm:cxnLst>
    <dgm:cxn modelId="{15D0F06C-DDA5-4918-A59D-E11D2F1A759C}" srcId="{21902A09-0D6E-4F8D-ADAA-3A060B902B39}" destId="{05C8FD8D-AFEE-483D-A1E7-761F525CB16C}" srcOrd="1" destOrd="0" parTransId="{D7DC82C7-DB26-4FE0-B195-859F0E43C8AC}" sibTransId="{B72D6460-014A-417A-82AF-F83E5718E25C}"/>
    <dgm:cxn modelId="{FF0FECFE-F624-4D98-A6CE-4B15BAF13C20}" type="presOf" srcId="{C9B65EB0-B479-49AB-B7FA-091644CD91F8}" destId="{8922A46E-7B6E-4508-B879-97DDFCA338B0}" srcOrd="0" destOrd="0" presId="urn:microsoft.com/office/officeart/2005/8/layout/pyramid2"/>
    <dgm:cxn modelId="{9C5D39BB-A21C-4D48-8594-B26EB359C80C}" type="presOf" srcId="{15D4E84A-6945-46CF-99F2-03C08B97F837}" destId="{DA67271E-8BAC-45B2-A03F-B65967928C10}" srcOrd="0" destOrd="0" presId="urn:microsoft.com/office/officeart/2005/8/layout/pyramid2"/>
    <dgm:cxn modelId="{FDA04A5B-9143-428C-8B7C-F2B135C86FC7}" type="presOf" srcId="{21902A09-0D6E-4F8D-ADAA-3A060B902B39}" destId="{4FE5680B-2664-4A2A-83A5-FBE6EB9F7843}" srcOrd="0" destOrd="0" presId="urn:microsoft.com/office/officeart/2005/8/layout/pyramid2"/>
    <dgm:cxn modelId="{FB7D234B-6B73-491B-BFFB-BDD9C0571DCF}" srcId="{21902A09-0D6E-4F8D-ADAA-3A060B902B39}" destId="{C9B65EB0-B479-49AB-B7FA-091644CD91F8}" srcOrd="3" destOrd="0" parTransId="{CC5E3A90-616D-4923-AB17-E0A9EA38B48F}" sibTransId="{C8C9FB06-343A-4C13-949E-14B6655FE82E}"/>
    <dgm:cxn modelId="{984C2608-130B-420C-A446-EFE06EBD2493}" type="presOf" srcId="{05C8FD8D-AFEE-483D-A1E7-761F525CB16C}" destId="{23A33ACC-430C-4EF0-8EBB-ABAF377B40CA}" srcOrd="0" destOrd="0" presId="urn:microsoft.com/office/officeart/2005/8/layout/pyramid2"/>
    <dgm:cxn modelId="{4A11B50C-0A37-41DE-A727-7665568214B7}" srcId="{21902A09-0D6E-4F8D-ADAA-3A060B902B39}" destId="{B751ACB7-621D-4153-B7DC-AE3F83986315}" srcOrd="4" destOrd="0" parTransId="{33200E61-9A5A-4D59-8C4E-DA2AE5577E18}" sibTransId="{32995F73-7B4E-4F89-BFB1-33632DD83370}"/>
    <dgm:cxn modelId="{A5EA298E-2D1C-4E14-A6BE-DFE561D5DC2D}" srcId="{21902A09-0D6E-4F8D-ADAA-3A060B902B39}" destId="{15D4E84A-6945-46CF-99F2-03C08B97F837}" srcOrd="2" destOrd="0" parTransId="{91C212A7-C46C-47ED-9A16-99CA52A3C96C}" sibTransId="{8BC01617-7880-416B-88FE-980F3F797AA5}"/>
    <dgm:cxn modelId="{8D4576FB-581E-4E87-9451-A5E4DFD14D44}" type="presOf" srcId="{B751ACB7-621D-4153-B7DC-AE3F83986315}" destId="{B4F2B6ED-61A3-4DAD-B7CD-DE75BC9138EA}" srcOrd="0" destOrd="0" presId="urn:microsoft.com/office/officeart/2005/8/layout/pyramid2"/>
    <dgm:cxn modelId="{E9793A95-25F1-484A-BBC9-1F6D5AC84880}" type="presOf" srcId="{16F7D072-F0EB-4625-81F1-0CDAEF556E5A}" destId="{B92D7EEC-C3E3-4A34-B74B-B91EB3B2B12D}" srcOrd="0" destOrd="0" presId="urn:microsoft.com/office/officeart/2005/8/layout/pyramid2"/>
    <dgm:cxn modelId="{FF9F9F0F-DA7C-48CF-ADA4-474E3E74EF09}" srcId="{21902A09-0D6E-4F8D-ADAA-3A060B902B39}" destId="{16F7D072-F0EB-4625-81F1-0CDAEF556E5A}" srcOrd="0" destOrd="0" parTransId="{93139911-1A8E-4B50-80E1-251372AD0673}" sibTransId="{20D02B8F-F963-441B-A1E5-BA3D3F58017C}"/>
    <dgm:cxn modelId="{296B2662-3310-415E-9E66-F46D36E54C6B}" type="presParOf" srcId="{4FE5680B-2664-4A2A-83A5-FBE6EB9F7843}" destId="{44E80AA9-8CA2-4699-B8B7-BEE63E8BF5E8}" srcOrd="0" destOrd="0" presId="urn:microsoft.com/office/officeart/2005/8/layout/pyramid2"/>
    <dgm:cxn modelId="{4B1C960A-94C7-4138-A714-DD24B56782AA}" type="presParOf" srcId="{4FE5680B-2664-4A2A-83A5-FBE6EB9F7843}" destId="{EDCB5BD6-345F-4C22-ABDF-A0B57DEDFA3C}" srcOrd="1" destOrd="0" presId="urn:microsoft.com/office/officeart/2005/8/layout/pyramid2"/>
    <dgm:cxn modelId="{8E117EF0-0ACA-4C63-9012-F3C5EBDB5B45}" type="presParOf" srcId="{EDCB5BD6-345F-4C22-ABDF-A0B57DEDFA3C}" destId="{B92D7EEC-C3E3-4A34-B74B-B91EB3B2B12D}" srcOrd="0" destOrd="0" presId="urn:microsoft.com/office/officeart/2005/8/layout/pyramid2"/>
    <dgm:cxn modelId="{9938B7A4-EC12-4184-98AC-2DF6FF70BDE5}" type="presParOf" srcId="{EDCB5BD6-345F-4C22-ABDF-A0B57DEDFA3C}" destId="{53C698D8-F649-412D-8F85-AB36A44A03F8}" srcOrd="1" destOrd="0" presId="urn:microsoft.com/office/officeart/2005/8/layout/pyramid2"/>
    <dgm:cxn modelId="{D1BFEA47-7C7E-477C-8619-E4E07EB3F94F}" type="presParOf" srcId="{EDCB5BD6-345F-4C22-ABDF-A0B57DEDFA3C}" destId="{23A33ACC-430C-4EF0-8EBB-ABAF377B40CA}" srcOrd="2" destOrd="0" presId="urn:microsoft.com/office/officeart/2005/8/layout/pyramid2"/>
    <dgm:cxn modelId="{7B63C311-9057-443B-81EB-27E65AA0A7E8}" type="presParOf" srcId="{EDCB5BD6-345F-4C22-ABDF-A0B57DEDFA3C}" destId="{5FE8C11F-7900-4652-AC76-9A85F0876827}" srcOrd="3" destOrd="0" presId="urn:microsoft.com/office/officeart/2005/8/layout/pyramid2"/>
    <dgm:cxn modelId="{2920CD26-C1FB-4FC9-B189-CDDD37A44899}" type="presParOf" srcId="{EDCB5BD6-345F-4C22-ABDF-A0B57DEDFA3C}" destId="{DA67271E-8BAC-45B2-A03F-B65967928C10}" srcOrd="4" destOrd="0" presId="urn:microsoft.com/office/officeart/2005/8/layout/pyramid2"/>
    <dgm:cxn modelId="{8FC70F5C-8125-48DC-A113-3F68330E985B}" type="presParOf" srcId="{EDCB5BD6-345F-4C22-ABDF-A0B57DEDFA3C}" destId="{4093BEE0-2957-4981-8A99-754A55AECDCC}" srcOrd="5" destOrd="0" presId="urn:microsoft.com/office/officeart/2005/8/layout/pyramid2"/>
    <dgm:cxn modelId="{A9969469-795A-4476-AEDF-0832FF709971}" type="presParOf" srcId="{EDCB5BD6-345F-4C22-ABDF-A0B57DEDFA3C}" destId="{8922A46E-7B6E-4508-B879-97DDFCA338B0}" srcOrd="6" destOrd="0" presId="urn:microsoft.com/office/officeart/2005/8/layout/pyramid2"/>
    <dgm:cxn modelId="{76527375-8E33-44AD-87D2-D1F7A5877236}" type="presParOf" srcId="{EDCB5BD6-345F-4C22-ABDF-A0B57DEDFA3C}" destId="{3908F1A9-7BFB-4355-8AE3-4D14E27E200F}" srcOrd="7" destOrd="0" presId="urn:microsoft.com/office/officeart/2005/8/layout/pyramid2"/>
    <dgm:cxn modelId="{B1F0AEAC-9055-4CE1-A7A8-1298FA669363}" type="presParOf" srcId="{EDCB5BD6-345F-4C22-ABDF-A0B57DEDFA3C}" destId="{B4F2B6ED-61A3-4DAD-B7CD-DE75BC9138EA}" srcOrd="8" destOrd="0" presId="urn:microsoft.com/office/officeart/2005/8/layout/pyramid2"/>
    <dgm:cxn modelId="{6C1B349A-1A30-4B4B-8C84-46DCDEF8935F}" type="presParOf" srcId="{EDCB5BD6-345F-4C22-ABDF-A0B57DEDFA3C}" destId="{88167DD4-E4F3-4A77-9641-20C35BE8D680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D7AEF2-9BD4-4930-95A1-B3CCF96CF03B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00698F-38ED-4B3B-A58E-2D8EFB78A75B}">
      <dgm:prSet phldrT="[Текст]" custT="1"/>
      <dgm:spPr/>
      <dgm:t>
        <a:bodyPr/>
        <a:lstStyle/>
        <a:p>
          <a:pPr algn="ctr"/>
          <a:r>
            <a: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GPS</a:t>
          </a:r>
          <a:r>
            <a: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(США) - </a:t>
          </a:r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 Positioning System</a:t>
          </a:r>
          <a:r>
            <a: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— </a:t>
          </a:r>
          <a:r>
            <a: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глобальна система </a:t>
          </a:r>
          <a:r>
            <a:rPr lang="ru-RU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позиціонування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91D9F0-30A5-46FB-AC2D-187B83A666C8}" type="parTrans" cxnId="{0F7FCA43-81F2-4A4B-ABC1-4C17FC7D52CD}">
      <dgm:prSet/>
      <dgm:spPr/>
      <dgm:t>
        <a:bodyPr/>
        <a:lstStyle/>
        <a:p>
          <a:pPr algn="ctr"/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47AC1D-F863-44B9-B1D6-C8B589B41DF1}" type="sibTrans" cxnId="{0F7FCA43-81F2-4A4B-ABC1-4C17FC7D52CD}">
      <dgm:prSet/>
      <dgm:spPr/>
      <dgm:t>
        <a:bodyPr/>
        <a:lstStyle/>
        <a:p>
          <a:pPr algn="ctr"/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1CEE6C-7B43-40C3-BC7A-F4194686F227}" type="pres">
      <dgm:prSet presAssocID="{B6D7AEF2-9BD4-4930-95A1-B3CCF96CF03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74C531D-E187-4538-80DD-5E6BB76AC34B}" type="pres">
      <dgm:prSet presAssocID="{6300698F-38ED-4B3B-A58E-2D8EFB78A75B}" presName="parentLin" presStyleCnt="0"/>
      <dgm:spPr/>
    </dgm:pt>
    <dgm:pt modelId="{EDBDE145-0A74-4FFE-8C8D-D92B1FA6130B}" type="pres">
      <dgm:prSet presAssocID="{6300698F-38ED-4B3B-A58E-2D8EFB78A75B}" presName="parentLeftMargin" presStyleLbl="node1" presStyleIdx="0" presStyleCnt="1"/>
      <dgm:spPr/>
      <dgm:t>
        <a:bodyPr/>
        <a:lstStyle/>
        <a:p>
          <a:endParaRPr lang="uk-UA"/>
        </a:p>
      </dgm:t>
    </dgm:pt>
    <dgm:pt modelId="{87C286DD-C1E9-4550-B19A-F17F37EF61E8}" type="pres">
      <dgm:prSet presAssocID="{6300698F-38ED-4B3B-A58E-2D8EFB78A75B}" presName="parentText" presStyleLbl="node1" presStyleIdx="0" presStyleCnt="1" custScaleX="138579" custLinFactNeighborX="-13433" custLinFactNeighborY="-264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D3F3BB0-A522-4E04-B8D6-CD6A33E8A6C2}" type="pres">
      <dgm:prSet presAssocID="{6300698F-38ED-4B3B-A58E-2D8EFB78A75B}" presName="negativeSpace" presStyleCnt="0"/>
      <dgm:spPr/>
    </dgm:pt>
    <dgm:pt modelId="{0538F68A-4B5C-4060-B3FC-59D5F63BAB7C}" type="pres">
      <dgm:prSet presAssocID="{6300698F-38ED-4B3B-A58E-2D8EFB78A75B}" presName="childText" presStyleLbl="conFgAcc1" presStyleIdx="0" presStyleCnt="1" custScaleX="98805" custLinFactNeighborX="-583" custLinFactNeighborY="-36830">
        <dgm:presLayoutVars>
          <dgm:bulletEnabled val="1"/>
        </dgm:presLayoutVars>
      </dgm:prSet>
      <dgm:spPr/>
    </dgm:pt>
  </dgm:ptLst>
  <dgm:cxnLst>
    <dgm:cxn modelId="{1A731EE1-3EC9-414F-8FEE-9F164DCD00D5}" type="presOf" srcId="{6300698F-38ED-4B3B-A58E-2D8EFB78A75B}" destId="{87C286DD-C1E9-4550-B19A-F17F37EF61E8}" srcOrd="1" destOrd="0" presId="urn:microsoft.com/office/officeart/2005/8/layout/list1"/>
    <dgm:cxn modelId="{4041C23B-ED2D-49AD-8BAD-B803C5120FD0}" type="presOf" srcId="{B6D7AEF2-9BD4-4930-95A1-B3CCF96CF03B}" destId="{A01CEE6C-7B43-40C3-BC7A-F4194686F227}" srcOrd="0" destOrd="0" presId="urn:microsoft.com/office/officeart/2005/8/layout/list1"/>
    <dgm:cxn modelId="{0F7FCA43-81F2-4A4B-ABC1-4C17FC7D52CD}" srcId="{B6D7AEF2-9BD4-4930-95A1-B3CCF96CF03B}" destId="{6300698F-38ED-4B3B-A58E-2D8EFB78A75B}" srcOrd="0" destOrd="0" parTransId="{3491D9F0-30A5-46FB-AC2D-187B83A666C8}" sibTransId="{4347AC1D-F863-44B9-B1D6-C8B589B41DF1}"/>
    <dgm:cxn modelId="{85752E72-FC2C-4EA8-A417-35A6F9F2DDA0}" type="presOf" srcId="{6300698F-38ED-4B3B-A58E-2D8EFB78A75B}" destId="{EDBDE145-0A74-4FFE-8C8D-D92B1FA6130B}" srcOrd="0" destOrd="0" presId="urn:microsoft.com/office/officeart/2005/8/layout/list1"/>
    <dgm:cxn modelId="{9E5BBD5F-F712-43A5-894A-547E1EF1D102}" type="presParOf" srcId="{A01CEE6C-7B43-40C3-BC7A-F4194686F227}" destId="{074C531D-E187-4538-80DD-5E6BB76AC34B}" srcOrd="0" destOrd="0" presId="urn:microsoft.com/office/officeart/2005/8/layout/list1"/>
    <dgm:cxn modelId="{12BE94D1-0DD2-4ACD-9E02-35D97C150E8F}" type="presParOf" srcId="{074C531D-E187-4538-80DD-5E6BB76AC34B}" destId="{EDBDE145-0A74-4FFE-8C8D-D92B1FA6130B}" srcOrd="0" destOrd="0" presId="urn:microsoft.com/office/officeart/2005/8/layout/list1"/>
    <dgm:cxn modelId="{A60168BC-11DE-4EBE-A5E7-C2AA79C7286E}" type="presParOf" srcId="{074C531D-E187-4538-80DD-5E6BB76AC34B}" destId="{87C286DD-C1E9-4550-B19A-F17F37EF61E8}" srcOrd="1" destOrd="0" presId="urn:microsoft.com/office/officeart/2005/8/layout/list1"/>
    <dgm:cxn modelId="{60314BFB-D4B6-4260-B761-5E7214D3924C}" type="presParOf" srcId="{A01CEE6C-7B43-40C3-BC7A-F4194686F227}" destId="{FD3F3BB0-A522-4E04-B8D6-CD6A33E8A6C2}" srcOrd="1" destOrd="0" presId="urn:microsoft.com/office/officeart/2005/8/layout/list1"/>
    <dgm:cxn modelId="{3CA80D82-61F5-42C5-BBFD-F68C7CDDDA39}" type="presParOf" srcId="{A01CEE6C-7B43-40C3-BC7A-F4194686F227}" destId="{0538F68A-4B5C-4060-B3FC-59D5F63BAB7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EFE6C75-F944-4AB4-8A4B-BF5A6176B2E7}">
      <dsp:nvSpPr>
        <dsp:cNvPr id="0" name=""/>
        <dsp:cNvSpPr/>
      </dsp:nvSpPr>
      <dsp:spPr>
        <a:xfrm>
          <a:off x="56316" y="0"/>
          <a:ext cx="5559878" cy="555987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14E41D-E5DB-4747-8717-DC0E5DE17861}">
      <dsp:nvSpPr>
        <dsp:cNvPr id="0" name=""/>
        <dsp:cNvSpPr/>
      </dsp:nvSpPr>
      <dsp:spPr>
        <a:xfrm>
          <a:off x="2655055" y="776952"/>
          <a:ext cx="7370266" cy="19763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dirty="0"/>
            <a:t>глобус</a:t>
          </a:r>
        </a:p>
      </dsp:txBody>
      <dsp:txXfrm>
        <a:off x="2655055" y="776952"/>
        <a:ext cx="7370266" cy="1976362"/>
      </dsp:txXfrm>
    </dsp:sp>
    <dsp:sp modelId="{21B30F13-A59D-4044-BF0E-D44B19A76A1D}">
      <dsp:nvSpPr>
        <dsp:cNvPr id="0" name=""/>
        <dsp:cNvSpPr/>
      </dsp:nvSpPr>
      <dsp:spPr>
        <a:xfrm>
          <a:off x="2655055" y="3000360"/>
          <a:ext cx="7370266" cy="19763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000" kern="1200" dirty="0"/>
            <a:t>географічна карта</a:t>
          </a:r>
        </a:p>
      </dsp:txBody>
      <dsp:txXfrm>
        <a:off x="2655055" y="3000360"/>
        <a:ext cx="7370266" cy="197636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75A11AF-095E-4FA2-BF86-60ED5013FF76}">
      <dsp:nvSpPr>
        <dsp:cNvPr id="0" name=""/>
        <dsp:cNvSpPr/>
      </dsp:nvSpPr>
      <dsp:spPr>
        <a:xfrm>
          <a:off x="0" y="0"/>
          <a:ext cx="6026507" cy="602650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BF3E08-1D66-49F4-8C0F-4E9D09B405B3}">
      <dsp:nvSpPr>
        <dsp:cNvPr id="0" name=""/>
        <dsp:cNvSpPr/>
      </dsp:nvSpPr>
      <dsp:spPr>
        <a:xfrm>
          <a:off x="3013234" y="820489"/>
          <a:ext cx="6578634" cy="14265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/>
            <a:t>Його важко переносити </a:t>
          </a:r>
          <a:endParaRPr lang="uk-UA" sz="2600" kern="1200"/>
        </a:p>
      </dsp:txBody>
      <dsp:txXfrm>
        <a:off x="3013234" y="820489"/>
        <a:ext cx="6578634" cy="1426587"/>
      </dsp:txXfrm>
    </dsp:sp>
    <dsp:sp modelId="{5CD9AE42-F9B8-4C7C-94FE-B04FE10D4925}">
      <dsp:nvSpPr>
        <dsp:cNvPr id="0" name=""/>
        <dsp:cNvSpPr/>
      </dsp:nvSpPr>
      <dsp:spPr>
        <a:xfrm>
          <a:off x="3013234" y="2425399"/>
          <a:ext cx="6578634" cy="14265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/>
            <a:t>Через кулясту форму на ньому незручно вимірювати відстані </a:t>
          </a:r>
          <a:endParaRPr lang="uk-UA" sz="2500" kern="1200"/>
        </a:p>
      </dsp:txBody>
      <dsp:txXfrm>
        <a:off x="3013234" y="2425399"/>
        <a:ext cx="6578634" cy="1426587"/>
      </dsp:txXfrm>
    </dsp:sp>
    <dsp:sp modelId="{7A440021-46F6-440D-B81C-0C1840D80696}">
      <dsp:nvSpPr>
        <dsp:cNvPr id="0" name=""/>
        <dsp:cNvSpPr/>
      </dsp:nvSpPr>
      <dsp:spPr>
        <a:xfrm>
          <a:off x="3013234" y="4030310"/>
          <a:ext cx="6578634" cy="14265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/>
            <a:t>На глобусі не можна одночасно побачити всю Землю</a:t>
          </a:r>
          <a:endParaRPr lang="uk-UA" sz="2500" kern="1200"/>
        </a:p>
      </dsp:txBody>
      <dsp:txXfrm>
        <a:off x="3013234" y="4030310"/>
        <a:ext cx="6578634" cy="142658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E80AA9-8CA2-4699-B8B7-BEE63E8BF5E8}">
      <dsp:nvSpPr>
        <dsp:cNvPr id="0" name=""/>
        <dsp:cNvSpPr/>
      </dsp:nvSpPr>
      <dsp:spPr>
        <a:xfrm>
          <a:off x="0" y="0"/>
          <a:ext cx="4066046" cy="406604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2D7EEC-C3E3-4A34-B74B-B91EB3B2B12D}">
      <dsp:nvSpPr>
        <dsp:cNvPr id="0" name=""/>
        <dsp:cNvSpPr/>
      </dsp:nvSpPr>
      <dsp:spPr>
        <a:xfrm>
          <a:off x="2055983" y="600754"/>
          <a:ext cx="5776255" cy="5781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/>
            <a:t>будівництво</a:t>
          </a:r>
        </a:p>
      </dsp:txBody>
      <dsp:txXfrm>
        <a:off x="2055983" y="600754"/>
        <a:ext cx="5776255" cy="578140"/>
      </dsp:txXfrm>
    </dsp:sp>
    <dsp:sp modelId="{23A33ACC-430C-4EF0-8EBB-ABAF377B40CA}">
      <dsp:nvSpPr>
        <dsp:cNvPr id="0" name=""/>
        <dsp:cNvSpPr/>
      </dsp:nvSpPr>
      <dsp:spPr>
        <a:xfrm>
          <a:off x="2055983" y="1251162"/>
          <a:ext cx="5776255" cy="5781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/>
            <a:t>пошуки корисних копалин</a:t>
          </a:r>
        </a:p>
      </dsp:txBody>
      <dsp:txXfrm>
        <a:off x="2055983" y="1251162"/>
        <a:ext cx="5776255" cy="578140"/>
      </dsp:txXfrm>
    </dsp:sp>
    <dsp:sp modelId="{DA67271E-8BAC-45B2-A03F-B65967928C10}">
      <dsp:nvSpPr>
        <dsp:cNvPr id="0" name=""/>
        <dsp:cNvSpPr/>
      </dsp:nvSpPr>
      <dsp:spPr>
        <a:xfrm>
          <a:off x="2055983" y="1901571"/>
          <a:ext cx="5776255" cy="5781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/>
            <a:t>сільське господарство</a:t>
          </a:r>
        </a:p>
      </dsp:txBody>
      <dsp:txXfrm>
        <a:off x="2055983" y="1901571"/>
        <a:ext cx="5776255" cy="578140"/>
      </dsp:txXfrm>
    </dsp:sp>
    <dsp:sp modelId="{8922A46E-7B6E-4508-B879-97DDFCA338B0}">
      <dsp:nvSpPr>
        <dsp:cNvPr id="0" name=""/>
        <dsp:cNvSpPr/>
      </dsp:nvSpPr>
      <dsp:spPr>
        <a:xfrm>
          <a:off x="2055983" y="2551979"/>
          <a:ext cx="5776255" cy="5781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/>
            <a:t>транспорт</a:t>
          </a:r>
        </a:p>
      </dsp:txBody>
      <dsp:txXfrm>
        <a:off x="2055983" y="2551979"/>
        <a:ext cx="5776255" cy="578140"/>
      </dsp:txXfrm>
    </dsp:sp>
    <dsp:sp modelId="{B4F2B6ED-61A3-4DAD-B7CD-DE75BC9138EA}">
      <dsp:nvSpPr>
        <dsp:cNvPr id="0" name=""/>
        <dsp:cNvSpPr/>
      </dsp:nvSpPr>
      <dsp:spPr>
        <a:xfrm>
          <a:off x="2055983" y="3202388"/>
          <a:ext cx="5776255" cy="5781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/>
            <a:t>подорожі тощо</a:t>
          </a:r>
        </a:p>
      </dsp:txBody>
      <dsp:txXfrm>
        <a:off x="2055983" y="3202388"/>
        <a:ext cx="5776255" cy="57814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38F68A-4B5C-4060-B3FC-59D5F63BAB7C}">
      <dsp:nvSpPr>
        <dsp:cNvPr id="0" name=""/>
        <dsp:cNvSpPr/>
      </dsp:nvSpPr>
      <dsp:spPr>
        <a:xfrm>
          <a:off x="0" y="371082"/>
          <a:ext cx="769323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C286DD-C1E9-4550-B19A-F17F37EF61E8}">
      <dsp:nvSpPr>
        <dsp:cNvPr id="0" name=""/>
        <dsp:cNvSpPr/>
      </dsp:nvSpPr>
      <dsp:spPr>
        <a:xfrm>
          <a:off x="330106" y="0"/>
          <a:ext cx="7398207" cy="112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012" tIns="0" rIns="206012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GPS</a:t>
          </a:r>
          <a:r>
            <a:rPr lang="uk-U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(США) - </a:t>
          </a: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 Positioning System</a:t>
          </a:r>
          <a:r>
            <a:rPr lang="uk-UA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— </a:t>
          </a:r>
          <a:r>
            <a:rPr lang="ru-RU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глобальна система </a:t>
          </a:r>
          <a:r>
            <a:rPr lang="ru-RU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позиціонування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0106" y="0"/>
        <a:ext cx="7398207" cy="1121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DDB4A-5CE4-407F-8B21-3D51B80139A5}" type="datetimeFigureOut">
              <a:rPr lang="uk-UA" smtClean="0"/>
              <a:pPr/>
              <a:t>02.10.2023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D8F41-67C5-4871-92E9-B97AB677CF9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8710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CFC51-860B-4C64-A387-15843305D55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801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CFC51-860B-4C64-A387-15843305D55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147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B98688-EEF0-4D8F-90D2-C3766CB9DAEF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CE4460-4E85-41BE-8513-709932A31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4465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026110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692606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52306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52400"/>
            <a:ext cx="11880850" cy="475861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7210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8688-EEF0-4D8F-90D2-C3766CB9DAEF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E4460-4E85-41BE-8513-709932A31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5394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 l="-5000" t="-4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088" y="0"/>
            <a:ext cx="11807825" cy="642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087" y="642580"/>
            <a:ext cx="11807825" cy="6026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77196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19">
          <p15:clr>
            <a:srgbClr val="F26B43"/>
          </p15:clr>
        </p15:guide>
        <p15:guide id="4" orient="horz" pos="4201">
          <p15:clr>
            <a:srgbClr val="F26B43"/>
          </p15:clr>
        </p15:guide>
        <p15:guide id="5" pos="7559">
          <p15:clr>
            <a:srgbClr val="F26B43"/>
          </p15:clr>
        </p15:guide>
        <p15:guide id="6" pos="1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hyperlink" Target="https://worldwind.earth/explor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www.google.com.ua/intl/ru/earth/" TargetMode="Externa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3.xml"/><Relationship Id="rId1" Type="http://schemas.openxmlformats.org/officeDocument/2006/relationships/video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4.xml"/><Relationship Id="rId10" Type="http://schemas.microsoft.com/office/2007/relationships/hdphoto" Target="../media/hdphoto8.wdp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5438" y="5839097"/>
            <a:ext cx="9144000" cy="1071155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3892" y="2674882"/>
            <a:ext cx="3164215" cy="316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41811" y="848978"/>
            <a:ext cx="11508377" cy="1877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Форма </a:t>
            </a:r>
            <a:r>
              <a:rPr lang="ru-RU" sz="48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Землі</a:t>
            </a:r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 на </a:t>
            </a:r>
            <a:r>
              <a:rPr lang="ru-RU" sz="48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глобусі</a:t>
            </a:r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 та </a:t>
            </a:r>
            <a:r>
              <a:rPr lang="ru-RU" sz="48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карті</a:t>
            </a:r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ru-RU" sz="48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Паперові</a:t>
            </a:r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 та </a:t>
            </a:r>
            <a:r>
              <a:rPr lang="ru-RU" sz="48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електронні</a:t>
            </a:r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8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картографічні</a:t>
            </a:r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8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зображення</a:t>
            </a:r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8" name="Дата 4">
            <a:extLst>
              <a:ext uri="{FF2B5EF4-FFF2-40B4-BE49-F238E27FC236}">
                <a16:creationId xmlns:a16="http://schemas.microsoft.com/office/drawing/2014/main" xmlns="" id="{31819CA3-D744-4606-A3F2-18995D87BA24}"/>
              </a:ext>
            </a:extLst>
          </p:cNvPr>
          <p:cNvSpPr txBox="1">
            <a:spLocks/>
          </p:cNvSpPr>
          <p:nvPr/>
        </p:nvSpPr>
        <p:spPr>
          <a:xfrm>
            <a:off x="8499021" y="80356"/>
            <a:ext cx="3500892" cy="365125"/>
          </a:xfrm>
          <a:prstGeom prst="homePlate">
            <a:avLst/>
          </a:prstGeom>
          <a:solidFill>
            <a:srgbClr val="C5E1F7"/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D70393-4A76-45E9-A1FF-C0A0442C5E88}" type="datetime4">
              <a:rPr lang="uk-UA" b="1" smtClean="0">
                <a:solidFill>
                  <a:schemeClr val="tx1"/>
                </a:solidFill>
              </a:rPr>
              <a:pPr algn="ctr"/>
              <a:t>2 жовтня 2023 р.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4587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BB5E81-8441-48A1-9144-3FEEBB416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Географічна карта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3DE8EBF-4612-4713-9E51-43983457263F}"/>
              </a:ext>
            </a:extLst>
          </p:cNvPr>
          <p:cNvSpPr txBox="1"/>
          <p:nvPr/>
        </p:nvSpPr>
        <p:spPr>
          <a:xfrm>
            <a:off x="192088" y="754520"/>
            <a:ext cx="11807824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Перенести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(глобуса) на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площину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(карту) без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розривів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складок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неможливо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3FE7AF82-23CE-44FB-8BD1-E50A4D4F6FF4}"/>
              </a:ext>
            </a:extLst>
          </p:cNvPr>
          <p:cNvGrpSpPr/>
          <p:nvPr/>
        </p:nvGrpSpPr>
        <p:grpSpPr>
          <a:xfrm>
            <a:off x="4944512" y="1697456"/>
            <a:ext cx="6774736" cy="3936334"/>
            <a:chOff x="4310031" y="2065885"/>
            <a:chExt cx="7689882" cy="446806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2EF1C672-E4B3-43FE-9268-1C3DC6950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0031" y="2065885"/>
              <a:ext cx="7689882" cy="382173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3503C26-C314-4D30-9AA4-4578DC170FA7}"/>
                </a:ext>
              </a:extLst>
            </p:cNvPr>
            <p:cNvSpPr txBox="1"/>
            <p:nvPr/>
          </p:nvSpPr>
          <p:spPr>
            <a:xfrm>
              <a:off x="4351581" y="5887616"/>
              <a:ext cx="760678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/>
                <a:t>Глобус </a:t>
              </a:r>
              <a:r>
                <a:rPr lang="ru-RU" dirty="0" err="1"/>
                <a:t>розрізано</a:t>
              </a:r>
              <a:r>
                <a:rPr lang="ru-RU" dirty="0"/>
                <a:t> на </a:t>
              </a:r>
              <a:r>
                <a:rPr lang="ru-RU" dirty="0" err="1"/>
                <a:t>частки</a:t>
              </a:r>
              <a:r>
                <a:rPr lang="ru-RU" dirty="0"/>
                <a:t> </a:t>
              </a:r>
            </a:p>
            <a:p>
              <a:pPr algn="ctr"/>
              <a:r>
                <a:rPr lang="ru-RU" dirty="0"/>
                <a:t>для </a:t>
              </a:r>
              <a:r>
                <a:rPr lang="ru-RU" dirty="0" err="1"/>
                <a:t>перенесення</a:t>
              </a:r>
              <a:r>
                <a:rPr lang="ru-RU" dirty="0"/>
                <a:t> </a:t>
              </a:r>
              <a:r>
                <a:rPr lang="ru-RU" dirty="0" err="1"/>
                <a:t>зображення</a:t>
              </a:r>
              <a:r>
                <a:rPr lang="ru-RU" dirty="0"/>
                <a:t> на </a:t>
              </a:r>
              <a:r>
                <a:rPr lang="ru-RU" dirty="0" err="1"/>
                <a:t>площину</a:t>
              </a:r>
              <a:r>
                <a:rPr lang="ru-RU" dirty="0"/>
                <a:t> </a:t>
              </a:r>
              <a:r>
                <a:rPr lang="ru-RU" dirty="0" err="1"/>
                <a:t>карти</a:t>
              </a:r>
              <a:endParaRPr lang="ru-RU"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1EDEC34-DA96-41C1-91FE-3529D8EDF3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6460"/>
          <a:stretch/>
        </p:blipFill>
        <p:spPr>
          <a:xfrm>
            <a:off x="634481" y="1697456"/>
            <a:ext cx="3760503" cy="41828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8A05F77-6EFC-4182-BDED-78E764F57532}"/>
              </a:ext>
            </a:extLst>
          </p:cNvPr>
          <p:cNvSpPr txBox="1"/>
          <p:nvPr/>
        </p:nvSpPr>
        <p:spPr>
          <a:xfrm>
            <a:off x="192089" y="5838091"/>
            <a:ext cx="11807824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виникають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спотворення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Спотворюються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об’єктами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їхні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030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44F2C9B-CEB0-4BEB-A8E7-167CCDB3FE05}"/>
              </a:ext>
            </a:extLst>
          </p:cNvPr>
          <p:cNvSpPr txBox="1"/>
          <p:nvPr/>
        </p:nvSpPr>
        <p:spPr>
          <a:xfrm>
            <a:off x="192088" y="188913"/>
            <a:ext cx="11807825" cy="181588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Географічна карта </a:t>
            </a:r>
          </a:p>
          <a:p>
            <a:pPr algn="ctr"/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це дуже зменшене в масштабі зображення всієї планети або великої території, виконане умовними знаками на площині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85C8A5-53A1-4E65-A7FB-91E8E9E2146B}"/>
              </a:ext>
            </a:extLst>
          </p:cNvPr>
          <p:cNvSpPr txBox="1"/>
          <p:nvPr/>
        </p:nvSpPr>
        <p:spPr>
          <a:xfrm>
            <a:off x="192088" y="2043586"/>
            <a:ext cx="11807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/>
              <a:t>Сфери людської діяльності, де використовують карти: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32166449-8774-4199-9546-767980B55C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469265750"/>
              </p:ext>
            </p:extLst>
          </p:nvPr>
        </p:nvGraphicFramePr>
        <p:xfrm>
          <a:off x="192088" y="2603042"/>
          <a:ext cx="7832239" cy="4066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4" descr="Крупномасштабна карта ґрунтового покриву">
            <a:extLst>
              <a:ext uri="{FF2B5EF4-FFF2-40B4-BE49-F238E27FC236}">
                <a16:creationId xmlns:a16="http://schemas.microsoft.com/office/drawing/2014/main" xmlns="" id="{4232F2A2-9012-4643-9AD9-8C0FA683D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132440" y="2505251"/>
            <a:ext cx="2167230" cy="16254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Використання туристських карт для орієнтування в місті">
            <a:extLst>
              <a:ext uri="{FF2B5EF4-FFF2-40B4-BE49-F238E27FC236}">
                <a16:creationId xmlns:a16="http://schemas.microsoft.com/office/drawing/2014/main" xmlns="" id="{50BF6E94-BC9C-48E3-B757-FDC1E7A33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5" r="5853"/>
          <a:stretch/>
        </p:blipFill>
        <p:spPr bwMode="auto">
          <a:xfrm flipH="1">
            <a:off x="9832684" y="3748010"/>
            <a:ext cx="2167229" cy="16254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isicom API">
            <a:extLst>
              <a:ext uri="{FF2B5EF4-FFF2-40B4-BE49-F238E27FC236}">
                <a16:creationId xmlns:a16="http://schemas.microsoft.com/office/drawing/2014/main" xmlns="" id="{666A9341-5E09-475D-8ACF-5B9BE805D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68" b="9768"/>
          <a:stretch/>
        </p:blipFill>
        <p:spPr bwMode="auto">
          <a:xfrm>
            <a:off x="8132440" y="4990768"/>
            <a:ext cx="2167230" cy="16783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8279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4E80AA9-8CA2-4699-B8B7-BEE63E8BF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graphicEl>
                                              <a:dgm id="{44E80AA9-8CA2-4699-B8B7-BEE63E8BF5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92D7EEC-C3E3-4A34-B74B-B91EB3B2B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B92D7EEC-C3E3-4A34-B74B-B91EB3B2B1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3A33ACC-430C-4EF0-8EBB-ABAF377B40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graphicEl>
                                              <a:dgm id="{23A33ACC-430C-4EF0-8EBB-ABAF377B40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A67271E-8BAC-45B2-A03F-B65967928C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dgm id="{DA67271E-8BAC-45B2-A03F-B65967928C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922A46E-7B6E-4508-B879-97DDFCA33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graphicEl>
                                              <a:dgm id="{8922A46E-7B6E-4508-B879-97DDFCA338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F2B6ED-61A3-4DAD-B7CD-DE75BC913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graphicEl>
                                              <a:dgm id="{B4F2B6ED-61A3-4DAD-B7CD-DE75BC9138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/>
      <p:bldGraphic spid="8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1D07CA-1D48-4C38-A759-C58395695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Електронні глобуси та карти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1EDE71D-EF16-4FB0-9F26-752BA3FCB9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8782" y="5911958"/>
            <a:ext cx="619167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2400" dirty="0"/>
              <a:t>World Wind («</a:t>
            </a:r>
            <a:r>
              <a:rPr lang="uk-UA" sz="2400" dirty="0"/>
              <a:t>Всесвітній вітер») </a:t>
            </a:r>
            <a:r>
              <a:rPr lang="en-US" sz="2400" dirty="0">
                <a:hlinkClick r:id="rId2"/>
              </a:rPr>
              <a:t>https://worldwind.earth/explorer/</a:t>
            </a:r>
            <a:endParaRPr lang="uk-UA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4B9E0F9-A542-4DE5-B645-838E3D8F2D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3758" y="4108567"/>
            <a:ext cx="5616154" cy="25605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A3DB93F-7D8B-460A-856B-53E5C02C2244}"/>
              </a:ext>
            </a:extLst>
          </p:cNvPr>
          <p:cNvSpPr txBox="1"/>
          <p:nvPr/>
        </p:nvSpPr>
        <p:spPr>
          <a:xfrm>
            <a:off x="192088" y="642581"/>
            <a:ext cx="11807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/>
              <a:t>Найвідоміші інформаційно-довідкові картографічні системи — віртуальні глобуси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73A6EB-48A8-46ED-A400-5608C3815141}"/>
              </a:ext>
            </a:extLst>
          </p:cNvPr>
          <p:cNvSpPr txBox="1"/>
          <p:nvPr/>
        </p:nvSpPr>
        <p:spPr>
          <a:xfrm>
            <a:off x="5569182" y="1665211"/>
            <a:ext cx="5775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376C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Google Earth («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2376C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Планета Земля»)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2376C"/>
                </a:solidFill>
                <a:effectLst/>
                <a:uLnTx/>
                <a:uFillTx/>
                <a:latin typeface="Arial Black"/>
                <a:ea typeface="+mn-ea"/>
                <a:cs typeface="+mn-cs"/>
                <a:hlinkClick r:id="rId5"/>
              </a:rPr>
              <a:t>https://www.google.com.ua/intl/ru/earth/</a:t>
            </a:r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9D40B98-0490-4272-ACAE-B9B111C01A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088" y="1548046"/>
            <a:ext cx="5377094" cy="25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5634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93205"/>
          </a:xfrm>
        </p:spPr>
        <p:txBody>
          <a:bodyPr>
            <a:normAutofit/>
          </a:bodyPr>
          <a:lstStyle/>
          <a:p>
            <a:pPr algn="ctr"/>
            <a:r>
              <a:rPr lang="uk-UA" sz="3600" dirty="0"/>
              <a:t>Віртуальний глобус</a:t>
            </a:r>
            <a:endParaRPr lang="ru-RU" sz="3600" dirty="0"/>
          </a:p>
        </p:txBody>
      </p:sp>
      <p:pic>
        <p:nvPicPr>
          <p:cNvPr id="6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087050" y="810135"/>
            <a:ext cx="6912863" cy="56559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CC7F54-CD6F-45D8-82DD-1CCC18F92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6452" t="5067" r="-1"/>
          <a:stretch/>
        </p:blipFill>
        <p:spPr>
          <a:xfrm>
            <a:off x="261257" y="822959"/>
            <a:ext cx="5141168" cy="629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3600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78" y="3100483"/>
            <a:ext cx="7481133" cy="342954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2088" y="188912"/>
            <a:ext cx="11807825" cy="25262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Електронна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карта </a:t>
            </a:r>
          </a:p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картографічне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зображення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цифрових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карт і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візуалізоване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унаочнене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яке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побачити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відеомоніторі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комп’ютера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екрані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іншого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пристрою (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мобільного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телефона,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сунутиикового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навігатора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1600" y="3100483"/>
            <a:ext cx="3465120" cy="3371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79" y="3100483"/>
            <a:ext cx="7481133" cy="342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158995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2088" y="653142"/>
            <a:ext cx="5714189" cy="60159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Швидше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оновлюються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Дають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тривимірне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зображення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Варіюється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охоплення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опрацьовуються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дані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Автоматично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знаходять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необхідну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інформацію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Мають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декілька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шарів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включати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відключати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накладати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один на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інший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певному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порядку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95999" y="653142"/>
            <a:ext cx="3915748" cy="31325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68221" y="3908210"/>
            <a:ext cx="3931692" cy="27608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2087" y="0"/>
            <a:ext cx="11807825" cy="653143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Переваги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електронних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карт над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</a:rPr>
              <a:t>паперовими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3982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" y="0"/>
            <a:ext cx="10515600" cy="653143"/>
          </a:xfrm>
        </p:spPr>
        <p:txBody>
          <a:bodyPr>
            <a:normAutofit/>
          </a:bodyPr>
          <a:lstStyle/>
          <a:p>
            <a:pPr algn="ctr"/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навігаційні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5685" y="719092"/>
            <a:ext cx="11560629" cy="15696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використовуються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показу поточного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перебування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транспортного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засобу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визначеного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допомогою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супутника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побудови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маршруту й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видачі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водієві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здійснення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маневрів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реальному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часі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605734040"/>
              </p:ext>
            </p:extLst>
          </p:nvPr>
        </p:nvGraphicFramePr>
        <p:xfrm>
          <a:off x="2202858" y="2479875"/>
          <a:ext cx="7786281" cy="1552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8D59331-BF55-4516-8A68-F5853075D0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112" y="4031904"/>
            <a:ext cx="2771775" cy="25431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6BEC38E-0A59-46EA-A966-6CED4F0759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7749" y="4022938"/>
            <a:ext cx="3826297" cy="25493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7753A93-BC67-4A63-BE4A-0DB704C16D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951" y="4022938"/>
            <a:ext cx="3826297" cy="255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7769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C286DD-C1E9-4550-B19A-F17F37EF61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87C286DD-C1E9-4550-B19A-F17F37EF61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38F68A-4B5C-4060-B3FC-59D5F63BAB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0538F68A-4B5C-4060-B3FC-59D5F63BAB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F8A5135-D91A-41FE-965A-460CA64037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2179" y="2052734"/>
            <a:ext cx="3467734" cy="461635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5CCDD5-3060-438A-AB4C-85E2488D0E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dirty="0" err="1"/>
              <a:t>Вірю</a:t>
            </a:r>
            <a:r>
              <a:rPr lang="ru-RU" dirty="0"/>
              <a:t> – не </a:t>
            </a:r>
            <a:r>
              <a:rPr lang="ru-RU" dirty="0" err="1"/>
              <a:t>вірю</a:t>
            </a:r>
            <a:r>
              <a:rPr lang="ru-RU" dirty="0"/>
              <a:t>»: </a:t>
            </a:r>
            <a:r>
              <a:rPr lang="ru-RU" dirty="0" err="1"/>
              <a:t>перевіряємо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A38779-10D8-41B3-84C9-E99639710CB2}"/>
              </a:ext>
            </a:extLst>
          </p:cNvPr>
          <p:cNvSpPr txBox="1"/>
          <p:nvPr/>
        </p:nvSpPr>
        <p:spPr>
          <a:xfrm>
            <a:off x="192087" y="867228"/>
            <a:ext cx="7794917" cy="569386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Наприкінці Х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ст. був створений </a:t>
            </a:r>
          </a:p>
          <a:p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 з перших в історії глобусів. Автор, німецький науковець Мартін </a:t>
            </a:r>
            <a:r>
              <a:rPr lang="uk-UA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Бегайм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називав його інакше – «земне яблуко». Глобус являв собою металеву кулю діаметром понад пів метра. На поверхні були нанесені відомі на той час материки, нанесені екватор, меридіани, зображені знаки зодіаку. Це унікальне творіння </a:t>
            </a:r>
            <a:r>
              <a:rPr lang="uk-UA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збереглося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наших часів. Воно експонується в Німецькому національному музеї Нюрнберга.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5B632F-4872-420A-A102-97F531E770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70196" y="92597"/>
            <a:ext cx="1129717" cy="11498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860204-DF7B-47A7-9041-62ECFF326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0939" y="745930"/>
            <a:ext cx="1456909" cy="226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993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5CCDD5-3060-438A-AB4C-85E2488D0E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dirty="0" err="1"/>
              <a:t>Вірю</a:t>
            </a:r>
            <a:r>
              <a:rPr lang="ru-RU" dirty="0"/>
              <a:t> – не </a:t>
            </a:r>
            <a:r>
              <a:rPr lang="ru-RU" dirty="0" err="1"/>
              <a:t>вірю</a:t>
            </a:r>
            <a:r>
              <a:rPr lang="ru-RU" dirty="0"/>
              <a:t>»: </a:t>
            </a:r>
            <a:r>
              <a:rPr lang="ru-RU" dirty="0" err="1"/>
              <a:t>перевіряємо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A38779-10D8-41B3-84C9-E99639710CB2}"/>
              </a:ext>
            </a:extLst>
          </p:cNvPr>
          <p:cNvSpPr txBox="1"/>
          <p:nvPr/>
        </p:nvSpPr>
        <p:spPr>
          <a:xfrm>
            <a:off x="192088" y="657662"/>
            <a:ext cx="7433355" cy="60016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Найбільший у світі глобус створений картографічною компанією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DeLorme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яка бере участь у розробці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GPS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навігаторів. Глобус стоїть у штаб-квартирі компанії в місті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Ярмут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(США, штат Мен) у будинку із прозорою скляною стіною. Діаметр моделі – 12,6 метра: таку висоту має чотириповерховий будинок. Поверхня складена з 792 фрагментів, які прикручені шурупами до великого каркаса із шести тисяч алюмінієвих труб. Масштаб глобуса 1:1000000, тобто в 1 мм – 1 км. Глобус нахилено під кутом 23°, як і Земля. Два двигуни обертають кулю, повний оборот здійснюється за 18 хвилин.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5B632F-4872-420A-A102-97F531E7705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0196" y="92597"/>
            <a:ext cx="1129717" cy="11498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F071F93-F1C1-4253-BE2D-5BB50A2E7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0070" r="2272"/>
          <a:stretch/>
        </p:blipFill>
        <p:spPr>
          <a:xfrm>
            <a:off x="7756071" y="2019021"/>
            <a:ext cx="4243841" cy="30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6634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A56717-8DEC-40B3-A5F7-7E6EB6CE5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63" y="503464"/>
            <a:ext cx="11880850" cy="475861"/>
          </a:xfrm>
        </p:spPr>
        <p:txBody>
          <a:bodyPr>
            <a:noAutofit/>
          </a:bodyPr>
          <a:lstStyle/>
          <a:p>
            <a:r>
              <a:rPr lang="ru-RU" sz="2800" dirty="0" err="1"/>
              <a:t>Визначення</a:t>
            </a:r>
            <a:r>
              <a:rPr lang="ru-RU" sz="2800" dirty="0"/>
              <a:t> </a:t>
            </a:r>
            <a:r>
              <a:rPr lang="ru-RU" sz="2800" dirty="0" err="1"/>
              <a:t>відстаней</a:t>
            </a:r>
            <a:r>
              <a:rPr lang="ru-RU" sz="2800" dirty="0"/>
              <a:t> </a:t>
            </a:r>
            <a:r>
              <a:rPr lang="ru-RU" sz="2800" dirty="0" err="1"/>
              <a:t>між</a:t>
            </a:r>
            <a:r>
              <a:rPr lang="ru-RU" sz="2800" dirty="0"/>
              <a:t> </a:t>
            </a:r>
            <a:r>
              <a:rPr lang="ru-RU" sz="2800" dirty="0" err="1"/>
              <a:t>об’єктами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sz="2800" dirty="0"/>
              <a:t>на </a:t>
            </a:r>
            <a:r>
              <a:rPr lang="ru-RU" sz="2800" dirty="0" err="1"/>
              <a:t>топографічному</a:t>
            </a:r>
            <a:r>
              <a:rPr lang="ru-RU" sz="2800" dirty="0"/>
              <a:t> </a:t>
            </a:r>
            <a:r>
              <a:rPr lang="ru-RU" sz="2800" dirty="0" err="1"/>
              <a:t>плані</a:t>
            </a:r>
            <a:r>
              <a:rPr lang="ru-RU" sz="2800" dirty="0"/>
              <a:t> та </a:t>
            </a:r>
            <a:r>
              <a:rPr lang="ru-RU" sz="2800" dirty="0" err="1"/>
              <a:t>географічній</a:t>
            </a:r>
            <a:r>
              <a:rPr lang="ru-RU" sz="2800" dirty="0"/>
              <a:t> </a:t>
            </a:r>
            <a:r>
              <a:rPr lang="ru-RU" sz="2800" dirty="0" err="1"/>
              <a:t>карті</a:t>
            </a:r>
            <a:endParaRPr lang="uk-U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84D178-4100-4AA2-9F70-9E00CB0D0C26}"/>
              </a:ext>
            </a:extLst>
          </p:cNvPr>
          <p:cNvSpPr txBox="1"/>
          <p:nvPr/>
        </p:nvSpPr>
        <p:spPr>
          <a:xfrm>
            <a:off x="192088" y="1089844"/>
            <a:ext cx="7677589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Визначте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селами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Шутнівці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кілометрах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 1 : 25 000,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 см.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D337B76-6A0F-429E-A1F6-ED2FE8D52F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0575" y="1034863"/>
            <a:ext cx="3854648" cy="55872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F6495F-8247-4E46-BE47-CAA5711350AC}"/>
              </a:ext>
            </a:extLst>
          </p:cNvPr>
          <p:cNvSpPr txBox="1"/>
          <p:nvPr/>
        </p:nvSpPr>
        <p:spPr>
          <a:xfrm>
            <a:off x="192088" y="2400692"/>
            <a:ext cx="76775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5"/>
                </a:solidFill>
              </a:rPr>
              <a:t>Розв’язання:</a:t>
            </a:r>
          </a:p>
          <a:p>
            <a:pPr algn="ctr"/>
            <a:endParaRPr lang="uk-UA" sz="2400" dirty="0">
              <a:solidFill>
                <a:schemeClr val="accent5"/>
              </a:solidFill>
            </a:endParaRPr>
          </a:p>
          <a:p>
            <a:pPr marL="342900" indent="-342900">
              <a:buAutoNum type="arabicPeriod"/>
            </a:pPr>
            <a:r>
              <a:rPr lang="uk-UA" sz="2400" dirty="0"/>
              <a:t>Переводимо числовий масштаб в іменований:</a:t>
            </a:r>
          </a:p>
          <a:p>
            <a:pPr algn="ctr"/>
            <a:r>
              <a:rPr lang="uk-UA" sz="2400" dirty="0"/>
              <a:t>1 : 25 000</a:t>
            </a:r>
          </a:p>
          <a:p>
            <a:pPr algn="ctr"/>
            <a:r>
              <a:rPr lang="uk-UA" sz="2400" dirty="0">
                <a:solidFill>
                  <a:srgbClr val="C00000"/>
                </a:solidFill>
              </a:rPr>
              <a:t>в 1 см – 250 м</a:t>
            </a:r>
          </a:p>
          <a:p>
            <a:r>
              <a:rPr lang="uk-UA" sz="2400" dirty="0"/>
              <a:t>2. Визначаємо відстань:</a:t>
            </a:r>
          </a:p>
          <a:p>
            <a:pPr algn="ctr"/>
            <a:r>
              <a:rPr lang="uk-UA" sz="2400" dirty="0"/>
              <a:t>12 см </a:t>
            </a:r>
            <a:r>
              <a:rPr lang="uk-UA" sz="2000" dirty="0"/>
              <a:t>х</a:t>
            </a:r>
            <a:r>
              <a:rPr lang="uk-UA" sz="2400" dirty="0"/>
              <a:t> 250 м = 3000 м = </a:t>
            </a:r>
            <a:r>
              <a:rPr lang="uk-UA" sz="2400" dirty="0">
                <a:solidFill>
                  <a:srgbClr val="C00000"/>
                </a:solidFill>
              </a:rPr>
              <a:t>3 км</a:t>
            </a:r>
          </a:p>
          <a:p>
            <a:pPr algn="ctr"/>
            <a:endParaRPr lang="uk-UA" sz="2400" dirty="0">
              <a:solidFill>
                <a:srgbClr val="C00000"/>
              </a:solidFill>
            </a:endParaRPr>
          </a:p>
          <a:p>
            <a:r>
              <a:rPr lang="uk-UA" sz="2400" dirty="0">
                <a:solidFill>
                  <a:schemeClr val="accent5"/>
                </a:solidFill>
              </a:rPr>
              <a:t>Відповідь: </a:t>
            </a:r>
            <a:r>
              <a:rPr lang="ru-RU" sz="2400" dirty="0" err="1"/>
              <a:t>відстань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селами </a:t>
            </a:r>
            <a:r>
              <a:rPr lang="ru-RU" sz="2400" dirty="0" err="1"/>
              <a:t>Шутнівці</a:t>
            </a:r>
            <a:r>
              <a:rPr lang="ru-RU" sz="2400" dirty="0"/>
              <a:t> та </a:t>
            </a:r>
            <a:r>
              <a:rPr lang="ru-RU" sz="2400" dirty="0" err="1"/>
              <a:t>Устя</a:t>
            </a:r>
            <a:r>
              <a:rPr lang="ru-RU" sz="2400" dirty="0"/>
              <a:t> – 3 км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xmlns="" val="1845896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879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Пригадайте</a:t>
            </a:r>
            <a:endParaRPr lang="ru-RU" sz="4000" dirty="0"/>
          </a:p>
        </p:txBody>
      </p:sp>
      <p:sp>
        <p:nvSpPr>
          <p:cNvPr id="19" name="Прямокутник 11">
            <a:extLst>
              <a:ext uri="{FF2B5EF4-FFF2-40B4-BE49-F238E27FC236}">
                <a16:creationId xmlns:a16="http://schemas.microsoft.com/office/drawing/2014/main" xmlns="" id="{A22BBF51-7690-4152-8B34-82E579851481}"/>
              </a:ext>
            </a:extLst>
          </p:cNvPr>
          <p:cNvSpPr/>
          <p:nvPr/>
        </p:nvSpPr>
        <p:spPr>
          <a:xfrm>
            <a:off x="4261758" y="612321"/>
            <a:ext cx="7738155" cy="6056767"/>
          </a:xfrm>
          <a:prstGeom prst="rect">
            <a:avLst/>
          </a:prstGeom>
          <a:solidFill>
            <a:srgbClr val="96C7F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вам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відомо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положення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Сонячній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системі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Як з часом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змінювалися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уявлення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людей про форму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таке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глобус?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передає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точно форму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нашої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планети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З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якими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географічними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картами вам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доводилося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працювати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3108D6-BA4B-40A3-9106-20CE98F48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81384"/>
            <a:ext cx="4430856" cy="43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74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A56717-8DEC-40B3-A5F7-7E6EB6CE5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63" y="503464"/>
            <a:ext cx="11880850" cy="475861"/>
          </a:xfrm>
        </p:spPr>
        <p:txBody>
          <a:bodyPr>
            <a:noAutofit/>
          </a:bodyPr>
          <a:lstStyle/>
          <a:p>
            <a:r>
              <a:rPr lang="ru-RU" sz="2800" dirty="0" err="1"/>
              <a:t>Визначення</a:t>
            </a:r>
            <a:r>
              <a:rPr lang="ru-RU" sz="2800" dirty="0"/>
              <a:t> </a:t>
            </a:r>
            <a:r>
              <a:rPr lang="ru-RU" sz="2800" dirty="0" err="1"/>
              <a:t>відстаней</a:t>
            </a:r>
            <a:r>
              <a:rPr lang="ru-RU" sz="2800" dirty="0"/>
              <a:t> </a:t>
            </a:r>
            <a:r>
              <a:rPr lang="ru-RU" sz="2800" dirty="0" err="1"/>
              <a:t>між</a:t>
            </a:r>
            <a:r>
              <a:rPr lang="ru-RU" sz="2800" dirty="0"/>
              <a:t> </a:t>
            </a:r>
            <a:r>
              <a:rPr lang="ru-RU" sz="2800" dirty="0" err="1"/>
              <a:t>об’єктами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sz="2800" dirty="0"/>
              <a:t>на </a:t>
            </a:r>
            <a:r>
              <a:rPr lang="ru-RU" sz="2800" dirty="0" err="1"/>
              <a:t>топографічному</a:t>
            </a:r>
            <a:r>
              <a:rPr lang="ru-RU" sz="2800" dirty="0"/>
              <a:t> </a:t>
            </a:r>
            <a:r>
              <a:rPr lang="ru-RU" sz="2800" dirty="0" err="1"/>
              <a:t>плані</a:t>
            </a:r>
            <a:r>
              <a:rPr lang="ru-RU" sz="2800" dirty="0"/>
              <a:t> та </a:t>
            </a:r>
            <a:r>
              <a:rPr lang="ru-RU" sz="2800" dirty="0" err="1"/>
              <a:t>географічній</a:t>
            </a:r>
            <a:r>
              <a:rPr lang="ru-RU" sz="2800" dirty="0"/>
              <a:t> </a:t>
            </a:r>
            <a:r>
              <a:rPr lang="ru-RU" sz="2800" dirty="0" err="1"/>
              <a:t>карті</a:t>
            </a:r>
            <a:endParaRPr lang="uk-U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84D178-4100-4AA2-9F70-9E00CB0D0C26}"/>
              </a:ext>
            </a:extLst>
          </p:cNvPr>
          <p:cNvSpPr txBox="1"/>
          <p:nvPr/>
        </p:nvSpPr>
        <p:spPr>
          <a:xfrm>
            <a:off x="192088" y="1089844"/>
            <a:ext cx="11807825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Визначте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містами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Каїр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Касама в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кілометрах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1:60 000 000 , 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містами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см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F6495F-8247-4E46-BE47-CAA5711350AC}"/>
              </a:ext>
            </a:extLst>
          </p:cNvPr>
          <p:cNvSpPr txBox="1"/>
          <p:nvPr/>
        </p:nvSpPr>
        <p:spPr>
          <a:xfrm>
            <a:off x="192087" y="2199552"/>
            <a:ext cx="74578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5"/>
                </a:solidFill>
              </a:rPr>
              <a:t>Розв’язання:</a:t>
            </a:r>
          </a:p>
          <a:p>
            <a:pPr algn="ctr"/>
            <a:endParaRPr lang="uk-UA" sz="2400" dirty="0">
              <a:solidFill>
                <a:schemeClr val="accent5"/>
              </a:solidFill>
            </a:endParaRPr>
          </a:p>
          <a:p>
            <a:pPr marL="342900" indent="-342900">
              <a:buAutoNum type="arabicPeriod"/>
            </a:pPr>
            <a:r>
              <a:rPr lang="uk-UA" sz="2400" dirty="0"/>
              <a:t>Переводимо числовий масштаб в іменований:</a:t>
            </a:r>
          </a:p>
          <a:p>
            <a:pPr algn="ctr"/>
            <a:r>
              <a:rPr lang="uk-UA" sz="2400" dirty="0"/>
              <a:t>1 : 60 000 000</a:t>
            </a:r>
          </a:p>
          <a:p>
            <a:pPr algn="ctr"/>
            <a:r>
              <a:rPr lang="uk-UA" sz="2400" dirty="0">
                <a:solidFill>
                  <a:srgbClr val="C00000"/>
                </a:solidFill>
              </a:rPr>
              <a:t>в 1 см – 600 км</a:t>
            </a:r>
          </a:p>
          <a:p>
            <a:r>
              <a:rPr lang="uk-UA" sz="2400" dirty="0"/>
              <a:t>2. Визначаємо відстань:</a:t>
            </a:r>
          </a:p>
          <a:p>
            <a:pPr algn="ctr"/>
            <a:r>
              <a:rPr lang="uk-UA" sz="2400" dirty="0"/>
              <a:t>7 см </a:t>
            </a:r>
            <a:r>
              <a:rPr lang="uk-UA" sz="2000" dirty="0"/>
              <a:t>х</a:t>
            </a:r>
            <a:r>
              <a:rPr lang="uk-UA" sz="2400" dirty="0"/>
              <a:t> 600 км = </a:t>
            </a:r>
            <a:r>
              <a:rPr lang="uk-UA" sz="2400" dirty="0">
                <a:solidFill>
                  <a:srgbClr val="C00000"/>
                </a:solidFill>
              </a:rPr>
              <a:t>4200 км </a:t>
            </a:r>
          </a:p>
          <a:p>
            <a:pPr algn="ctr"/>
            <a:endParaRPr lang="uk-UA" sz="2400" dirty="0">
              <a:solidFill>
                <a:srgbClr val="C00000"/>
              </a:solidFill>
            </a:endParaRPr>
          </a:p>
          <a:p>
            <a:pPr algn="ctr"/>
            <a:r>
              <a:rPr lang="uk-UA" sz="2400" dirty="0">
                <a:solidFill>
                  <a:schemeClr val="accent5"/>
                </a:solidFill>
              </a:rPr>
              <a:t>Відповідь: </a:t>
            </a:r>
            <a:r>
              <a:rPr lang="ru-RU" sz="2400" dirty="0" err="1"/>
              <a:t>відстань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містами</a:t>
            </a:r>
            <a:r>
              <a:rPr lang="ru-RU" sz="2400" dirty="0"/>
              <a:t> </a:t>
            </a:r>
            <a:r>
              <a:rPr lang="ru-RU" sz="2400" dirty="0" err="1"/>
              <a:t>Каїр</a:t>
            </a:r>
            <a:r>
              <a:rPr lang="ru-RU" sz="2400" dirty="0"/>
              <a:t> та Касама – 4200 км</a:t>
            </a:r>
            <a:endParaRPr lang="uk-UA" sz="240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43ECE1F0-61B5-4B75-9DB4-33BF227EE405}"/>
              </a:ext>
            </a:extLst>
          </p:cNvPr>
          <p:cNvGrpSpPr/>
          <p:nvPr/>
        </p:nvGrpSpPr>
        <p:grpSpPr>
          <a:xfrm>
            <a:off x="7714249" y="2031360"/>
            <a:ext cx="4285664" cy="4481059"/>
            <a:chOff x="7714249" y="2031360"/>
            <a:chExt cx="4285664" cy="448105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1613CE03-7FD6-4A0A-800F-9757D228E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14249" y="2031360"/>
              <a:ext cx="4285664" cy="4481059"/>
            </a:xfrm>
            <a:prstGeom prst="rect">
              <a:avLst/>
            </a:prstGeom>
          </p:spPr>
        </p:pic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xmlns="" id="{95AE423E-5C16-429A-B913-EC7544542B1A}"/>
                </a:ext>
              </a:extLst>
            </p:cNvPr>
            <p:cNvCxnSpPr/>
            <p:nvPr/>
          </p:nvCxnSpPr>
          <p:spPr>
            <a:xfrm>
              <a:off x="10474779" y="2996293"/>
              <a:ext cx="0" cy="207372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619554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0BACA1-FCEE-4314-A4E2-AA8AC5BDAB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Практична робота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0839E3-8B0C-4617-B045-B9725E37F8B4}"/>
              </a:ext>
            </a:extLst>
          </p:cNvPr>
          <p:cNvSpPr txBox="1"/>
          <p:nvPr/>
        </p:nvSpPr>
        <p:spPr>
          <a:xfrm>
            <a:off x="192088" y="628261"/>
            <a:ext cx="11807825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Визначення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відстаней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об’єктами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топографічному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плані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географічній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карті</a:t>
            </a:r>
            <a:endParaRPr lang="uk-UA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B7CCBE-7DE9-439B-8E24-BBC0F93BFEC1}"/>
              </a:ext>
            </a:extLst>
          </p:cNvPr>
          <p:cNvSpPr txBox="1"/>
          <p:nvPr/>
        </p:nvSpPr>
        <p:spPr>
          <a:xfrm>
            <a:off x="192088" y="1805967"/>
            <a:ext cx="47556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1. </a:t>
            </a:r>
            <a:r>
              <a:rPr lang="ru-RU" sz="2400" dirty="0" err="1"/>
              <a:t>Визначте</a:t>
            </a:r>
            <a:r>
              <a:rPr lang="ru-RU" sz="2400" dirty="0"/>
              <a:t> </a:t>
            </a:r>
            <a:r>
              <a:rPr lang="ru-RU" sz="2400" dirty="0" err="1"/>
              <a:t>відстань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селами </a:t>
            </a:r>
            <a:r>
              <a:rPr lang="ru-RU" sz="2400" dirty="0" err="1"/>
              <a:t>Миколаївка</a:t>
            </a:r>
            <a:r>
              <a:rPr lang="ru-RU" sz="2400" dirty="0"/>
              <a:t> та </a:t>
            </a:r>
            <a:r>
              <a:rPr lang="ru-RU" sz="2400" dirty="0" err="1"/>
              <a:t>Хуторець</a:t>
            </a:r>
            <a:r>
              <a:rPr lang="ru-RU" sz="2400" dirty="0"/>
              <a:t> в </a:t>
            </a:r>
            <a:r>
              <a:rPr lang="ru-RU" sz="2400" dirty="0" err="1"/>
              <a:t>кілометрах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/>
              <a:t>Масштаб 1 : 10 000, </a:t>
            </a:r>
            <a:r>
              <a:rPr lang="ru-RU" sz="2400" dirty="0" err="1"/>
              <a:t>відстань</a:t>
            </a:r>
            <a:r>
              <a:rPr lang="ru-RU" sz="2400" dirty="0"/>
              <a:t> по </a:t>
            </a:r>
            <a:r>
              <a:rPr lang="ru-RU" sz="2400" dirty="0" err="1"/>
              <a:t>лінії</a:t>
            </a:r>
            <a:r>
              <a:rPr lang="ru-RU" sz="2400" dirty="0"/>
              <a:t> 15 см.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B5F6EFC7-C6D1-4809-8412-580C76F867EE}"/>
              </a:ext>
            </a:extLst>
          </p:cNvPr>
          <p:cNvGrpSpPr/>
          <p:nvPr/>
        </p:nvGrpSpPr>
        <p:grpSpPr>
          <a:xfrm>
            <a:off x="4947707" y="1536824"/>
            <a:ext cx="7052206" cy="5170947"/>
            <a:chOff x="4947707" y="1536824"/>
            <a:chExt cx="7052206" cy="517094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64A192C5-B357-4D55-9AF9-2EAC50D55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47707" y="1536824"/>
              <a:ext cx="7052206" cy="5170947"/>
            </a:xfrm>
            <a:prstGeom prst="rect">
              <a:avLst/>
            </a:prstGeom>
          </p:spPr>
        </p:pic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xmlns="" id="{C3B6EB7F-7D76-4EB6-ABB2-B7CBD2C1746B}"/>
                </a:ext>
              </a:extLst>
            </p:cNvPr>
            <p:cNvCxnSpPr/>
            <p:nvPr/>
          </p:nvCxnSpPr>
          <p:spPr>
            <a:xfrm>
              <a:off x="7276289" y="3429000"/>
              <a:ext cx="3268494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54360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0BACA1-FCEE-4314-A4E2-AA8AC5BDAB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Практична робота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0839E3-8B0C-4617-B045-B9725E37F8B4}"/>
              </a:ext>
            </a:extLst>
          </p:cNvPr>
          <p:cNvSpPr txBox="1"/>
          <p:nvPr/>
        </p:nvSpPr>
        <p:spPr>
          <a:xfrm>
            <a:off x="192088" y="628261"/>
            <a:ext cx="11807825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Визначення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відстаней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об’єктами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топографічному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плані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географічній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карті</a:t>
            </a:r>
            <a:endParaRPr lang="uk-UA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B7CCBE-7DE9-439B-8E24-BBC0F93BFEC1}"/>
              </a:ext>
            </a:extLst>
          </p:cNvPr>
          <p:cNvSpPr txBox="1"/>
          <p:nvPr/>
        </p:nvSpPr>
        <p:spPr>
          <a:xfrm>
            <a:off x="192088" y="2274838"/>
            <a:ext cx="47556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2. </a:t>
            </a:r>
            <a:r>
              <a:rPr lang="ru-RU" sz="2400" dirty="0" err="1"/>
              <a:t>Визначте</a:t>
            </a:r>
            <a:r>
              <a:rPr lang="ru-RU" sz="2400" dirty="0"/>
              <a:t> </a:t>
            </a:r>
            <a:r>
              <a:rPr lang="ru-RU" sz="2400" dirty="0" err="1"/>
              <a:t>відстань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колодязя</a:t>
            </a:r>
            <a:r>
              <a:rPr lang="ru-RU" sz="2400" dirty="0"/>
              <a:t> до мосту в метрах.</a:t>
            </a:r>
          </a:p>
          <a:p>
            <a:endParaRPr lang="ru-RU" sz="2400" dirty="0"/>
          </a:p>
          <a:p>
            <a:r>
              <a:rPr lang="ru-RU" sz="2400" dirty="0"/>
              <a:t>Масштаб 1 : 15 000, </a:t>
            </a:r>
            <a:r>
              <a:rPr lang="ru-RU" sz="2400" dirty="0" err="1"/>
              <a:t>відстань</a:t>
            </a:r>
            <a:r>
              <a:rPr lang="ru-RU" sz="2400" dirty="0"/>
              <a:t> по </a:t>
            </a:r>
            <a:r>
              <a:rPr lang="ru-RU" sz="2400" dirty="0" err="1"/>
              <a:t>лінії</a:t>
            </a:r>
            <a:r>
              <a:rPr lang="ru-RU" sz="2400" dirty="0"/>
              <a:t> 7 см.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27314E14-09D8-4426-A986-393D1F8A2C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159E4B6-D029-42D0-ADF1-A721EAE7A5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7035" y="1805967"/>
            <a:ext cx="7312879" cy="464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6229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0BACA1-FCEE-4314-A4E2-AA8AC5BDAB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Практична робота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0839E3-8B0C-4617-B045-B9725E37F8B4}"/>
              </a:ext>
            </a:extLst>
          </p:cNvPr>
          <p:cNvSpPr txBox="1"/>
          <p:nvPr/>
        </p:nvSpPr>
        <p:spPr>
          <a:xfrm>
            <a:off x="192088" y="628261"/>
            <a:ext cx="11807825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Визначення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відстаней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об’єктами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топографічному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плані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географічній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карті</a:t>
            </a:r>
            <a:endParaRPr lang="uk-UA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B7CCBE-7DE9-439B-8E24-BBC0F93BFEC1}"/>
              </a:ext>
            </a:extLst>
          </p:cNvPr>
          <p:cNvSpPr txBox="1"/>
          <p:nvPr/>
        </p:nvSpPr>
        <p:spPr>
          <a:xfrm>
            <a:off x="192088" y="2611904"/>
            <a:ext cx="56542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3. </a:t>
            </a:r>
            <a:r>
              <a:rPr lang="ru-RU" sz="2400" dirty="0" err="1"/>
              <a:t>Визначте</a:t>
            </a:r>
            <a:r>
              <a:rPr lang="ru-RU" sz="2400" dirty="0"/>
              <a:t> </a:t>
            </a:r>
            <a:r>
              <a:rPr lang="ru-RU" sz="2400" dirty="0" err="1"/>
              <a:t>відстань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точками А та Б в </a:t>
            </a:r>
            <a:r>
              <a:rPr lang="ru-RU" sz="2400" dirty="0" err="1"/>
              <a:t>кілометрах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/>
              <a:t>Масштаб 1 : 220 000 000, </a:t>
            </a:r>
            <a:r>
              <a:rPr lang="ru-RU" sz="2400" dirty="0" err="1"/>
              <a:t>відстань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точками 5 см.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27314E14-09D8-4426-A986-393D1F8A2C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09791155-1ACF-49C5-A0C0-0E1773C0979D}"/>
              </a:ext>
            </a:extLst>
          </p:cNvPr>
          <p:cNvGrpSpPr/>
          <p:nvPr/>
        </p:nvGrpSpPr>
        <p:grpSpPr>
          <a:xfrm>
            <a:off x="5486399" y="1894474"/>
            <a:ext cx="6513513" cy="4550286"/>
            <a:chOff x="5486399" y="1894474"/>
            <a:chExt cx="6513513" cy="455028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C3DBD3F4-4471-4A92-A834-764007868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6399" y="1894474"/>
              <a:ext cx="6513513" cy="4550286"/>
            </a:xfrm>
            <a:prstGeom prst="rect">
              <a:avLst/>
            </a:prstGeom>
          </p:spPr>
        </p:pic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xmlns="" id="{9517B77C-B69F-4188-8DF3-B02B0376B27E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2796702"/>
              <a:ext cx="4221804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336441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0BACA1-FCEE-4314-A4E2-AA8AC5BDAB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Практична робота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0839E3-8B0C-4617-B045-B9725E37F8B4}"/>
              </a:ext>
            </a:extLst>
          </p:cNvPr>
          <p:cNvSpPr txBox="1"/>
          <p:nvPr/>
        </p:nvSpPr>
        <p:spPr>
          <a:xfrm>
            <a:off x="192088" y="628261"/>
            <a:ext cx="11807825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Визначення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відстаней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об’єктами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топографічному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плані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географічній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карті</a:t>
            </a:r>
            <a:endParaRPr lang="uk-UA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B7CCBE-7DE9-439B-8E24-BBC0F93BFEC1}"/>
              </a:ext>
            </a:extLst>
          </p:cNvPr>
          <p:cNvSpPr txBox="1"/>
          <p:nvPr/>
        </p:nvSpPr>
        <p:spPr>
          <a:xfrm>
            <a:off x="192088" y="2611904"/>
            <a:ext cx="565423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4. </a:t>
            </a:r>
            <a:r>
              <a:rPr lang="ru-RU" sz="2400" dirty="0" err="1"/>
              <a:t>Визначте</a:t>
            </a:r>
            <a:r>
              <a:rPr lang="ru-RU" sz="2400" dirty="0"/>
              <a:t> </a:t>
            </a:r>
            <a:r>
              <a:rPr lang="ru-RU" sz="2400" dirty="0" err="1"/>
              <a:t>приблизну</a:t>
            </a:r>
            <a:r>
              <a:rPr lang="ru-RU" sz="2400" dirty="0"/>
              <a:t> ширину протоки Дрейка. </a:t>
            </a:r>
            <a:r>
              <a:rPr lang="ru-RU" sz="2400" dirty="0" err="1"/>
              <a:t>Порівняйте</a:t>
            </a:r>
            <a:r>
              <a:rPr lang="ru-RU" sz="2400" dirty="0"/>
              <a:t> </a:t>
            </a:r>
            <a:r>
              <a:rPr lang="ru-RU" sz="2400" dirty="0" err="1"/>
              <a:t>отримані</a:t>
            </a:r>
            <a:r>
              <a:rPr lang="ru-RU" sz="2400" dirty="0"/>
              <a:t> </a:t>
            </a:r>
            <a:r>
              <a:rPr lang="ru-RU" sz="2400" dirty="0" err="1"/>
              <a:t>результати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дійсною</a:t>
            </a:r>
            <a:r>
              <a:rPr lang="ru-RU" sz="2400" dirty="0"/>
              <a:t> шириною протоки.</a:t>
            </a:r>
          </a:p>
          <a:p>
            <a:endParaRPr lang="ru-RU" sz="2400" dirty="0"/>
          </a:p>
          <a:p>
            <a:r>
              <a:rPr lang="ru-RU" sz="2400" dirty="0"/>
              <a:t>Масштаб 1 : 90 000 000, </a:t>
            </a:r>
            <a:r>
              <a:rPr lang="ru-RU" sz="2400" dirty="0" err="1"/>
              <a:t>відстань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точками 1 см.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27314E14-09D8-4426-A986-393D1F8A2C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7B1B6D1-4EBA-4228-BDF6-97E0141BB8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87"/>
          <a:stretch/>
        </p:blipFill>
        <p:spPr>
          <a:xfrm>
            <a:off x="5943600" y="2058229"/>
            <a:ext cx="6056312" cy="3971748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F0C6D68F-3AC1-4C7E-866F-532340F63636}"/>
              </a:ext>
            </a:extLst>
          </p:cNvPr>
          <p:cNvSpPr/>
          <p:nvPr/>
        </p:nvSpPr>
        <p:spPr>
          <a:xfrm rot="630186">
            <a:off x="9717932" y="4922196"/>
            <a:ext cx="768485" cy="36736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8050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1510" y="2726084"/>
            <a:ext cx="3788980" cy="378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41811" y="848978"/>
            <a:ext cx="11508377" cy="1877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Форма </a:t>
            </a:r>
            <a:r>
              <a:rPr lang="ru-RU" sz="48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Землі</a:t>
            </a:r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 на </a:t>
            </a:r>
            <a:r>
              <a:rPr lang="ru-RU" sz="48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глобусі</a:t>
            </a:r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 та </a:t>
            </a:r>
            <a:r>
              <a:rPr lang="ru-RU" sz="48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карті</a:t>
            </a:r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ru-RU" sz="48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Паперові</a:t>
            </a:r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 та </a:t>
            </a:r>
            <a:r>
              <a:rPr lang="ru-RU" sz="48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електронні</a:t>
            </a:r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8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картографічні</a:t>
            </a:r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4800" b="1" dirty="0" err="1">
                <a:ln/>
                <a:solidFill>
                  <a:schemeClr val="accent5">
                    <a:lumMod val="75000"/>
                  </a:schemeClr>
                </a:solidFill>
              </a:rPr>
              <a:t>зображення</a:t>
            </a:r>
            <a:r>
              <a:rPr lang="ru-RU" sz="4800" b="1" dirty="0">
                <a:ln/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34249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66886"/>
            <a:ext cx="11880850" cy="487994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/>
              <a:t>Нові</a:t>
            </a:r>
            <a:r>
              <a:rPr lang="ru-RU" sz="2800" dirty="0"/>
              <a:t> </a:t>
            </a:r>
            <a:r>
              <a:rPr lang="ru-RU" sz="2800" dirty="0" err="1"/>
              <a:t>терміни</a:t>
            </a:r>
            <a:r>
              <a:rPr lang="ru-RU" sz="2800" dirty="0"/>
              <a:t>, </a:t>
            </a:r>
            <a:r>
              <a:rPr lang="ru-RU" sz="2800" dirty="0" err="1"/>
              <a:t>назви</a:t>
            </a:r>
            <a:r>
              <a:rPr lang="ru-RU" sz="2800" dirty="0"/>
              <a:t> та </a:t>
            </a:r>
            <a:r>
              <a:rPr lang="ru-RU" sz="2800" dirty="0" err="1"/>
              <a:t>імена</a:t>
            </a:r>
            <a:r>
              <a:rPr lang="ru-RU" sz="2800" dirty="0"/>
              <a:t> до </a:t>
            </a:r>
            <a:r>
              <a:rPr lang="ru-RU" sz="2800" dirty="0" err="1"/>
              <a:t>скарбнички</a:t>
            </a:r>
            <a:r>
              <a:rPr lang="ru-RU" sz="2800" dirty="0"/>
              <a:t> </a:t>
            </a:r>
            <a:r>
              <a:rPr lang="ru-RU" sz="2800" dirty="0" err="1"/>
              <a:t>знань</a:t>
            </a:r>
            <a:endParaRPr lang="ru-RU" sz="280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EAB4058D-F99E-4CAD-AAF5-C7CA011894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8598901"/>
              </p:ext>
            </p:extLst>
          </p:nvPr>
        </p:nvGraphicFramePr>
        <p:xfrm>
          <a:off x="1053193" y="1045029"/>
          <a:ext cx="10099221" cy="5559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570C0E-3D35-4495-ADBF-28FD32C2632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4736" y="4069089"/>
            <a:ext cx="2815318" cy="18892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19A8AE-E281-4C23-9FF4-4EC04FBBB5C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8294" y="1259329"/>
            <a:ext cx="3348202" cy="33482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96B23B-AD87-4EA0-9956-C9AB6150255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8530" y="4069089"/>
            <a:ext cx="2815318" cy="18892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990B0F-253A-44F1-9DB5-BE0449221A3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2088" y="1259329"/>
            <a:ext cx="3348202" cy="334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796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FE6C75-F944-4AB4-8A4B-BF5A6176B2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BEFE6C75-F944-4AB4-8A4B-BF5A6176B2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14E41D-E5DB-4747-8717-DC0E5DE17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9014E41D-E5DB-4747-8717-DC0E5DE17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B30F13-A59D-4044-BF0E-D44B19A76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21B30F13-A59D-4044-BF0E-D44B19A76A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2BCA08-571E-4061-93BE-CF532124C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Якими</a:t>
            </a:r>
            <a:r>
              <a:rPr lang="ru-RU" dirty="0"/>
              <a:t> є </a:t>
            </a:r>
            <a:r>
              <a:rPr lang="ru-RU" dirty="0" err="1"/>
              <a:t>справжні</a:t>
            </a:r>
            <a:r>
              <a:rPr lang="ru-RU" dirty="0"/>
              <a:t> форма та </a:t>
            </a:r>
            <a:r>
              <a:rPr lang="ru-RU" dirty="0" err="1"/>
              <a:t>розміри</a:t>
            </a:r>
            <a:r>
              <a:rPr lang="ru-RU" dirty="0"/>
              <a:t> </a:t>
            </a:r>
            <a:r>
              <a:rPr lang="ru-RU" dirty="0" err="1"/>
              <a:t>Землі</a:t>
            </a:r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6D3AB0-E336-42D3-83E9-D4D019168E72}"/>
              </a:ext>
            </a:extLst>
          </p:cNvPr>
          <p:cNvSpPr txBox="1"/>
          <p:nvPr/>
        </p:nvSpPr>
        <p:spPr>
          <a:xfrm>
            <a:off x="192089" y="715738"/>
            <a:ext cx="11807824" cy="15696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 – не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ідеальна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куля → </a:t>
            </a:r>
            <a:r>
              <a:rPr lang="uk-U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21 км сплющена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біля полюсів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Учені визначають форму Землі як </a:t>
            </a:r>
            <a:r>
              <a:rPr lang="uk-U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геоїд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Геоїд має дуже складну форму, що більше нагадує сфероїд, ніж кулю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B3021067-D030-490E-A454-D9E558AF8288}"/>
              </a:ext>
            </a:extLst>
          </p:cNvPr>
          <p:cNvGrpSpPr/>
          <p:nvPr/>
        </p:nvGrpSpPr>
        <p:grpSpPr>
          <a:xfrm>
            <a:off x="122040" y="3012285"/>
            <a:ext cx="11877873" cy="3418739"/>
            <a:chOff x="122040" y="3012285"/>
            <a:chExt cx="11877873" cy="341873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EF72D77A-C87F-4C36-B7AD-1CD77C59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040" y="3012285"/>
              <a:ext cx="11877873" cy="28131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24E4FBD-2996-4B94-BA5C-35126F72C5E9}"/>
                </a:ext>
              </a:extLst>
            </p:cNvPr>
            <p:cNvSpPr txBox="1"/>
            <p:nvPr/>
          </p:nvSpPr>
          <p:spPr>
            <a:xfrm>
              <a:off x="2754475" y="6061692"/>
              <a:ext cx="66830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 err="1"/>
                <a:t>Справжня</a:t>
              </a:r>
              <a:r>
                <a:rPr lang="ru-RU" dirty="0"/>
                <a:t> форма </a:t>
              </a:r>
              <a:r>
                <a:rPr lang="ru-RU" dirty="0" err="1"/>
                <a:t>Землі</a:t>
              </a:r>
              <a:r>
                <a:rPr lang="ru-RU" dirty="0"/>
                <a:t> (а), </a:t>
              </a:r>
              <a:r>
                <a:rPr lang="ru-RU" dirty="0" err="1"/>
                <a:t>сфероїд</a:t>
              </a:r>
              <a:r>
                <a:rPr lang="ru-RU" dirty="0"/>
                <a:t> (б), </a:t>
              </a:r>
              <a:r>
                <a:rPr lang="ru-RU" dirty="0" err="1"/>
                <a:t>геоїд</a:t>
              </a:r>
              <a:r>
                <a:rPr lang="ru-RU" dirty="0"/>
                <a:t> (в)</a:t>
              </a:r>
              <a:endParaRPr lang="uk-UA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56764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858B99-A42F-4C62-A82D-4D65DA69A88E}"/>
              </a:ext>
            </a:extLst>
          </p:cNvPr>
          <p:cNvSpPr txBox="1"/>
          <p:nvPr/>
        </p:nvSpPr>
        <p:spPr>
          <a:xfrm>
            <a:off x="192088" y="4127498"/>
            <a:ext cx="6246034" cy="23083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Довжина її обводу по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еквактору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≈ 40 000 км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Пішки таку відстань людина могла б подолати за рік, якби рухалася цілодобово без відпочинку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9F5ECF8-A418-4FD8-BAF2-A39B19A74C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8122" y="927576"/>
            <a:ext cx="5985528" cy="5705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9F4EA9-A1FC-440C-83A1-51ACE7314D7E}"/>
              </a:ext>
            </a:extLst>
          </p:cNvPr>
          <p:cNvSpPr txBox="1"/>
          <p:nvPr/>
        </p:nvSpPr>
        <p:spPr>
          <a:xfrm>
            <a:off x="192088" y="927576"/>
            <a:ext cx="6385995" cy="15696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Середній діаметр Землі становить </a:t>
            </a:r>
            <a:r>
              <a:rPr lang="uk-U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12 750 км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Полярний радіус — </a:t>
            </a:r>
            <a:r>
              <a:rPr lang="uk-U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6357 км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Екваторіальний радіус — </a:t>
            </a:r>
            <a:r>
              <a:rPr lang="uk-UA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6357 км  </a:t>
            </a:r>
          </a:p>
        </p:txBody>
      </p:sp>
    </p:spTree>
    <p:extLst>
      <p:ext uri="{BB962C8B-B14F-4D97-AF65-F5344CB8AC3E}">
        <p14:creationId xmlns:p14="http://schemas.microsoft.com/office/powerpoint/2010/main" xmlns="" val="1408042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7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638" y="0"/>
            <a:ext cx="10515600" cy="58036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Глобус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5414" y="1375996"/>
            <a:ext cx="4753182" cy="548200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6972533" y="1124183"/>
            <a:ext cx="2128366" cy="4858606"/>
          </a:xfrm>
          <a:prstGeom prst="line">
            <a:avLst/>
          </a:prstGeom>
          <a:ln w="38100">
            <a:solidFill>
              <a:srgbClr val="080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6046" y="1203819"/>
            <a:ext cx="1429473" cy="1429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7913" y="4573079"/>
            <a:ext cx="1340432" cy="13404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17554" y="1375996"/>
            <a:ext cx="3091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</a:rPr>
              <a:t>Північний полюс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07074" y="5024735"/>
            <a:ext cx="295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</a:rPr>
              <a:t>Південний полюс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 flipV="1">
            <a:off x="6008914" y="2958375"/>
            <a:ext cx="4075612" cy="1783981"/>
          </a:xfrm>
          <a:prstGeom prst="line">
            <a:avLst/>
          </a:prstGeom>
          <a:ln w="381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879358" y="4728885"/>
            <a:ext cx="147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CC00"/>
                </a:solidFill>
              </a:rPr>
              <a:t>Екватор</a:t>
            </a:r>
            <a:endParaRPr lang="ru-RU" sz="2400" b="1" dirty="0">
              <a:solidFill>
                <a:srgbClr val="00CC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92622" y="785629"/>
            <a:ext cx="2097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808F8"/>
                </a:solidFill>
              </a:rPr>
              <a:t>Земна вісь</a:t>
            </a:r>
            <a:endParaRPr lang="ru-RU" sz="2400" b="1" dirty="0">
              <a:solidFill>
                <a:srgbClr val="0808F8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4445" y="3020725"/>
            <a:ext cx="49367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 err="1"/>
              <a:t>Лінія</a:t>
            </a:r>
            <a:r>
              <a:rPr lang="ru-RU" sz="2400" b="1" dirty="0"/>
              <a:t> </a:t>
            </a:r>
            <a:r>
              <a:rPr lang="ru-RU" sz="2400" b="1" dirty="0" err="1"/>
              <a:t>екватора</a:t>
            </a:r>
            <a:r>
              <a:rPr lang="ru-RU" sz="2400" b="1" dirty="0"/>
              <a:t> та точки </a:t>
            </a:r>
            <a:r>
              <a:rPr lang="ru-RU" sz="2400" b="1" dirty="0" err="1"/>
              <a:t>полюсів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уявні</a:t>
            </a:r>
            <a:endParaRPr lang="ru-RU" sz="24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/>
              <a:t>Їх </a:t>
            </a:r>
            <a:r>
              <a:rPr lang="ru-RU" sz="2400" b="1" dirty="0" err="1"/>
              <a:t>позначають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тільки</a:t>
            </a:r>
            <a:r>
              <a:rPr lang="ru-RU" sz="2400" b="1" dirty="0">
                <a:solidFill>
                  <a:srgbClr val="0070C0"/>
                </a:solidFill>
              </a:rPr>
              <a:t> на глобусах і картах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uk-UA" sz="2400" b="1" dirty="0">
              <a:solidFill>
                <a:srgbClr val="0070C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/>
              <a:t>На </a:t>
            </a:r>
            <a:r>
              <a:rPr lang="ru-RU" sz="2400" b="1" dirty="0" err="1"/>
              <a:t>поверхні</a:t>
            </a:r>
            <a:r>
              <a:rPr lang="ru-RU" sz="2400" b="1" dirty="0"/>
              <a:t> глобуса </a:t>
            </a:r>
            <a:r>
              <a:rPr lang="ru-RU" sz="2400" b="1" dirty="0" err="1"/>
              <a:t>зображено</a:t>
            </a:r>
            <a:r>
              <a:rPr lang="ru-RU" sz="2400" b="1" dirty="0"/>
              <a:t> материки, </a:t>
            </a:r>
            <a:r>
              <a:rPr lang="ru-RU" sz="2400" b="1" dirty="0" err="1"/>
              <a:t>острови</a:t>
            </a:r>
            <a:r>
              <a:rPr lang="ru-RU" sz="2400" b="1" dirty="0"/>
              <a:t>, </a:t>
            </a:r>
            <a:r>
              <a:rPr lang="ru-RU" sz="2400" b="1" dirty="0" err="1"/>
              <a:t>півострови</a:t>
            </a:r>
            <a:r>
              <a:rPr lang="ru-RU" sz="2400" b="1" dirty="0"/>
              <a:t>, океани й моря.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590B51A-163A-43C2-8966-6A6B55386E69}"/>
              </a:ext>
            </a:extLst>
          </p:cNvPr>
          <p:cNvSpPr txBox="1"/>
          <p:nvPr/>
        </p:nvSpPr>
        <p:spPr>
          <a:xfrm>
            <a:off x="216537" y="580365"/>
            <a:ext cx="4971387" cy="23083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Глобус 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зменшена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куляста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модель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дає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уявлення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зовнішній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вигляд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0255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1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088" y="366623"/>
            <a:ext cx="5620460" cy="61247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Глобус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найточніше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відтворює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Землі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тільки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ньому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обриси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географічних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об'єктів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відображають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їхню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справжню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подобу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→ на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глобусі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спотворюється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відстань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окремими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точками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позначення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різних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географічних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об’єктів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глобусі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застосовується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умовних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знаків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A083076-1731-4649-9167-6015CD311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6717" y="188912"/>
            <a:ext cx="4063196" cy="28584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6B7B706-F44E-41D4-9258-44658F5F5E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3194" y="1208314"/>
            <a:ext cx="3326365" cy="33263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2A83EAF-EB9A-48B3-AB2B-2DB411770CC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3440" y="4534679"/>
            <a:ext cx="5696473" cy="213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9966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E6E64A-10DC-46B0-84BF-1FD089AD6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Незручності глобуса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0DB63E2E-C331-49C1-AFE2-2737355B2A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557699463"/>
              </p:ext>
            </p:extLst>
          </p:nvPr>
        </p:nvGraphicFramePr>
        <p:xfrm>
          <a:off x="2408043" y="642581"/>
          <a:ext cx="9591870" cy="6026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C5D3037-C508-46C9-8676-F20E7B7E0F9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934616" y="576943"/>
            <a:ext cx="5982477" cy="59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3020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5A11AF-095E-4FA2-BF86-60ED5013FF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375A11AF-095E-4FA2-BF86-60ED5013FF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BF3E08-1D66-49F4-8C0F-4E9D09B405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2EBF3E08-1D66-49F4-8C0F-4E9D09B405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D9AE42-F9B8-4C7C-94FE-B04FE10D4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5CD9AE42-F9B8-4C7C-94FE-B04FE10D49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440021-46F6-440D-B81C-0C1840D806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7A440021-46F6-440D-B81C-0C1840D806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BB5E81-8441-48A1-9144-3FEEBB416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Географічна карта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3DE8EBF-4612-4713-9E51-43983457263F}"/>
              </a:ext>
            </a:extLst>
          </p:cNvPr>
          <p:cNvSpPr txBox="1"/>
          <p:nvPr/>
        </p:nvSpPr>
        <p:spPr>
          <a:xfrm>
            <a:off x="192088" y="754520"/>
            <a:ext cx="11807824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відміну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глобуса, на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плоским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3E53F6F-5EBE-490C-8325-6F77A81AA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8390" y="1328124"/>
            <a:ext cx="7975220" cy="534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5119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План та карта">
  <a:themeElements>
    <a:clrScheme name="Другая 6">
      <a:dk1>
        <a:srgbClr val="02376C"/>
      </a:dk1>
      <a:lt1>
        <a:sysClr val="window" lastClr="FFFFFF"/>
      </a:lt1>
      <a:dk2>
        <a:srgbClr val="2992F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ветящийся край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лан та карта" id="{C566145C-441A-440F-BA87-9A3B4654629E}" vid="{2095AC04-1C34-4C08-8452-8A558DE3D44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План та карта</Template>
  <TotalTime>535</TotalTime>
  <Words>1013</Words>
  <Application>Microsoft Office PowerPoint</Application>
  <PresentationFormat>Произвольный</PresentationFormat>
  <Paragraphs>131</Paragraphs>
  <Slides>25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План та карта</vt:lpstr>
      <vt:lpstr>Слайд 1</vt:lpstr>
      <vt:lpstr>Пригадайте</vt:lpstr>
      <vt:lpstr>Нові терміни, назви та імена до скарбнички знань</vt:lpstr>
      <vt:lpstr>Якими є справжні форма та розміри Землі</vt:lpstr>
      <vt:lpstr>Слайд 5</vt:lpstr>
      <vt:lpstr>Глобус</vt:lpstr>
      <vt:lpstr>Слайд 7</vt:lpstr>
      <vt:lpstr>Незручності глобуса</vt:lpstr>
      <vt:lpstr>Географічна карта</vt:lpstr>
      <vt:lpstr>Географічна карта</vt:lpstr>
      <vt:lpstr>Слайд 11</vt:lpstr>
      <vt:lpstr>Електронні глобуси та карти</vt:lpstr>
      <vt:lpstr>Віртуальний глобус</vt:lpstr>
      <vt:lpstr>Слайд 14</vt:lpstr>
      <vt:lpstr>Переваги електронних карт над паперовими </vt:lpstr>
      <vt:lpstr>Сучасні навігаційні системи</vt:lpstr>
      <vt:lpstr>«Вірю – не вірю»: перевіряємо інформацію</vt:lpstr>
      <vt:lpstr>«Вірю – не вірю»: перевіряємо інформацію</vt:lpstr>
      <vt:lpstr>Визначення відстаней між об’єктами  на топографічному плані та географічній карті</vt:lpstr>
      <vt:lpstr>Визначення відстаней між об’єктами  на топографічному плані та географічній карті</vt:lpstr>
      <vt:lpstr>Практична робота</vt:lpstr>
      <vt:lpstr>Практична робота</vt:lpstr>
      <vt:lpstr>Практична робота</vt:lpstr>
      <vt:lpstr>Практична робота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Способи зображення Землі. Особливості та відмінності зображення земної поверхні на глобусі, аерофотознімках, космічних знімках, планах, картах.</dc:title>
  <dc:creator>Lenovo</dc:creator>
  <cp:lastModifiedBy>user</cp:lastModifiedBy>
  <cp:revision>25</cp:revision>
  <dcterms:created xsi:type="dcterms:W3CDTF">2022-10-02T08:23:59Z</dcterms:created>
  <dcterms:modified xsi:type="dcterms:W3CDTF">2023-10-02T12:39:48Z</dcterms:modified>
</cp:coreProperties>
</file>