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1449" r:id="rId3"/>
    <p:sldId id="1401" r:id="rId4"/>
    <p:sldId id="1455" r:id="rId5"/>
    <p:sldId id="1456" r:id="rId6"/>
    <p:sldId id="1451" r:id="rId7"/>
    <p:sldId id="1452" r:id="rId8"/>
    <p:sldId id="1453" r:id="rId9"/>
    <p:sldId id="1440" r:id="rId10"/>
    <p:sldId id="1446" r:id="rId11"/>
    <p:sldId id="1447" r:id="rId12"/>
    <p:sldId id="1454" r:id="rId13"/>
    <p:sldId id="393" r:id="rId14"/>
    <p:sldId id="1459" r:id="rId15"/>
    <p:sldId id="1450" r:id="rId16"/>
    <p:sldId id="1460" r:id="rId17"/>
    <p:sldId id="1458" r:id="rId18"/>
    <p:sldId id="1461" r:id="rId19"/>
    <p:sldId id="1462" r:id="rId20"/>
    <p:sldId id="1457" r:id="rId2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26B"/>
    <a:srgbClr val="008000"/>
    <a:srgbClr val="09806D"/>
    <a:srgbClr val="2497FF"/>
    <a:srgbClr val="996600"/>
    <a:srgbClr val="13B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із теми 2 –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0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7F1693-88B3-48D2-839A-3ABD9F34B888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7894F7D-489A-491A-A4D9-7E2A96161BB1}">
      <dgm:prSet phldrT="[Текст]"/>
      <dgm:spPr>
        <a:solidFill>
          <a:srgbClr val="FFFF00"/>
        </a:solidFill>
      </dgm:spPr>
      <dgm:t>
        <a:bodyPr/>
        <a:lstStyle/>
        <a:p>
          <a:pPr>
            <a:buClr>
              <a:srgbClr val="FF0000"/>
            </a:buClr>
            <a:buFont typeface="Wingdings" panose="05000000000000000000" pitchFamily="2" charset="2"/>
            <a:buChar char="Ø"/>
          </a:pPr>
          <a:r>
            <a:rPr lang="uk-UA" i="1" noProof="0" dirty="0" smtClean="0"/>
            <a:t>що таке символ,</a:t>
          </a:r>
          <a:endParaRPr lang="uk-UA" i="1" noProof="0" dirty="0"/>
        </a:p>
      </dgm:t>
    </dgm:pt>
    <dgm:pt modelId="{0E3331D7-917F-4415-A66A-5116B9A030C1}" type="parTrans" cxnId="{0B464557-2226-40BC-9039-20ECBA5EE4B3}">
      <dgm:prSet/>
      <dgm:spPr/>
      <dgm:t>
        <a:bodyPr/>
        <a:lstStyle/>
        <a:p>
          <a:endParaRPr lang="uk-UA"/>
        </a:p>
      </dgm:t>
    </dgm:pt>
    <dgm:pt modelId="{85FE0179-AAAE-4640-BA50-F7E8D5A88857}" type="sibTrans" cxnId="{0B464557-2226-40BC-9039-20ECBA5EE4B3}">
      <dgm:prSet/>
      <dgm:spPr/>
      <dgm:t>
        <a:bodyPr/>
        <a:lstStyle/>
        <a:p>
          <a:endParaRPr lang="uk-UA"/>
        </a:p>
      </dgm:t>
    </dgm:pt>
    <dgm:pt modelId="{03BE68DC-2A40-40DE-8DA8-DFADED8E1DB4}">
      <dgm:prSet phldrT="[Текст]"/>
      <dgm:spPr>
        <a:solidFill>
          <a:srgbClr val="008000"/>
        </a:solidFill>
      </dgm:spPr>
      <dgm:t>
        <a:bodyPr/>
        <a:lstStyle/>
        <a:p>
          <a:r>
            <a:rPr lang="uk-UA" b="1" i="1" noProof="0" dirty="0">
              <a:solidFill>
                <a:schemeClr val="bg1"/>
              </a:solidFill>
            </a:rPr>
            <a:t>Дотримуйся правил</a:t>
          </a:r>
          <a:endParaRPr lang="uk-UA" b="1" i="1" noProof="0" dirty="0"/>
        </a:p>
      </dgm:t>
    </dgm:pt>
    <dgm:pt modelId="{AB4FEA9B-B264-464F-8D41-18A7A6A6A845}" type="parTrans" cxnId="{155760B5-9C14-408E-B21D-DF1A32DEFB7E}">
      <dgm:prSet/>
      <dgm:spPr/>
      <dgm:t>
        <a:bodyPr/>
        <a:lstStyle/>
        <a:p>
          <a:endParaRPr lang="uk-UA"/>
        </a:p>
      </dgm:t>
    </dgm:pt>
    <dgm:pt modelId="{5F40C798-F8B4-488E-8022-DE0E6F6377DE}" type="sibTrans" cxnId="{155760B5-9C14-408E-B21D-DF1A32DEFB7E}">
      <dgm:prSet/>
      <dgm:spPr/>
      <dgm:t>
        <a:bodyPr/>
        <a:lstStyle/>
        <a:p>
          <a:endParaRPr lang="uk-UA"/>
        </a:p>
      </dgm:t>
    </dgm:pt>
    <dgm:pt modelId="{4FD549B4-63BE-48ED-B6C4-B260DFA83C84}">
      <dgm:prSet phldrT="[Текст]"/>
      <dgm:spPr>
        <a:solidFill>
          <a:srgbClr val="7030A0"/>
        </a:solidFill>
      </dgm:spPr>
      <dgm:t>
        <a:bodyPr/>
        <a:lstStyle/>
        <a:p>
          <a:pPr>
            <a:buClr>
              <a:schemeClr val="bg1"/>
            </a:buClr>
            <a:buFont typeface="Wingdings" panose="05000000000000000000" pitchFamily="2" charset="2"/>
            <a:buChar char="Ø"/>
          </a:pPr>
          <a:r>
            <a:rPr lang="uk-UA" i="1" noProof="0" dirty="0">
              <a:solidFill>
                <a:schemeClr val="bg1"/>
              </a:solidFill>
            </a:rPr>
            <a:t>безпеки під час роботи з комп’ютером.</a:t>
          </a:r>
        </a:p>
      </dgm:t>
    </dgm:pt>
    <dgm:pt modelId="{B016E491-BAB2-4450-88EC-83719AE108E5}" type="parTrans" cxnId="{22FA991D-5525-4940-8698-7804562BE1D6}">
      <dgm:prSet/>
      <dgm:spPr/>
      <dgm:t>
        <a:bodyPr/>
        <a:lstStyle/>
        <a:p>
          <a:endParaRPr lang="uk-UA"/>
        </a:p>
      </dgm:t>
    </dgm:pt>
    <dgm:pt modelId="{F47800CE-A14F-48D9-9555-AF97E3B26CD6}" type="sibTrans" cxnId="{22FA991D-5525-4940-8698-7804562BE1D6}">
      <dgm:prSet/>
      <dgm:spPr/>
      <dgm:t>
        <a:bodyPr/>
        <a:lstStyle/>
        <a:p>
          <a:endParaRPr lang="uk-UA"/>
        </a:p>
      </dgm:t>
    </dgm:pt>
    <dgm:pt modelId="{60CDE318-31FA-4F04-9607-291D96EE6197}">
      <dgm:prSet phldrT="[Текст]"/>
      <dgm:spPr>
        <a:solidFill>
          <a:srgbClr val="0070C0"/>
        </a:solidFill>
      </dgm:spPr>
      <dgm:t>
        <a:bodyPr/>
        <a:lstStyle/>
        <a:p>
          <a:r>
            <a:rPr lang="uk-UA" b="1" i="1" noProof="0" dirty="0"/>
            <a:t>Ти </a:t>
          </a:r>
          <a:r>
            <a:rPr lang="uk-UA" b="1" i="1" noProof="0" dirty="0" smtClean="0"/>
            <a:t>дізнаєшся:</a:t>
          </a:r>
          <a:endParaRPr lang="uk-UA" b="1" i="1" noProof="0" dirty="0"/>
        </a:p>
      </dgm:t>
    </dgm:pt>
    <dgm:pt modelId="{D740E33A-5E5D-4AC8-BAA7-1A64676A5275}" type="sibTrans" cxnId="{01568588-BF96-4A5E-A193-60DFE26CE4E5}">
      <dgm:prSet/>
      <dgm:spPr/>
      <dgm:t>
        <a:bodyPr/>
        <a:lstStyle/>
        <a:p>
          <a:endParaRPr lang="uk-UA"/>
        </a:p>
      </dgm:t>
    </dgm:pt>
    <dgm:pt modelId="{3DB9B9DF-C1CE-4D8D-B32C-C3B42C7D6483}" type="parTrans" cxnId="{01568588-BF96-4A5E-A193-60DFE26CE4E5}">
      <dgm:prSet/>
      <dgm:spPr/>
      <dgm:t>
        <a:bodyPr/>
        <a:lstStyle/>
        <a:p>
          <a:endParaRPr lang="uk-UA"/>
        </a:p>
      </dgm:t>
    </dgm:pt>
    <dgm:pt modelId="{24DC15D1-FDC5-4E74-8D34-E76C041099C5}">
      <dgm:prSet/>
      <dgm:spPr/>
      <dgm:t>
        <a:bodyPr/>
        <a:lstStyle/>
        <a:p>
          <a:pPr>
            <a:buClr>
              <a:srgbClr val="FF0000"/>
            </a:buClr>
            <a:buFont typeface="Wingdings" panose="05000000000000000000" pitchFamily="2" charset="2"/>
            <a:buChar char="Ø"/>
          </a:pPr>
          <a:r>
            <a:rPr lang="uk-UA" i="1" noProof="0" dirty="0"/>
            <a:t>яку інформацію можна передати за допомогою народних символів.</a:t>
          </a:r>
        </a:p>
      </dgm:t>
    </dgm:pt>
    <dgm:pt modelId="{23EA0CCC-647A-41E8-B51D-515D472B3E25}" type="parTrans" cxnId="{E5BA9BFE-E7D6-4338-88B4-23EA184E7511}">
      <dgm:prSet/>
      <dgm:spPr/>
      <dgm:t>
        <a:bodyPr/>
        <a:lstStyle/>
        <a:p>
          <a:endParaRPr lang="uk-UA"/>
        </a:p>
      </dgm:t>
    </dgm:pt>
    <dgm:pt modelId="{8F83FBD5-C799-48ED-B434-5171C777A69E}" type="sibTrans" cxnId="{E5BA9BFE-E7D6-4338-88B4-23EA184E7511}">
      <dgm:prSet/>
      <dgm:spPr/>
      <dgm:t>
        <a:bodyPr/>
        <a:lstStyle/>
        <a:p>
          <a:endParaRPr lang="uk-UA"/>
        </a:p>
      </dgm:t>
    </dgm:pt>
    <dgm:pt modelId="{AB93E71C-524C-4C12-95D1-307F94E1DED3}" type="pres">
      <dgm:prSet presAssocID="{037F1693-88B3-48D2-839A-3ABD9F34B8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DAEBB61-C5ED-4133-A2F7-DAB9B333103F}" type="pres">
      <dgm:prSet presAssocID="{60CDE318-31FA-4F04-9607-291D96EE6197}" presName="parentText" presStyleLbl="node1" presStyleIdx="0" presStyleCnt="2" custLinFactNeighborY="-184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25CB6B8-CA2B-431B-8414-06FEB88A9357}" type="pres">
      <dgm:prSet presAssocID="{60CDE318-31FA-4F04-9607-291D96EE619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A6FD81-FCF4-4CE0-8871-588E983C05B5}" type="pres">
      <dgm:prSet presAssocID="{03BE68DC-2A40-40DE-8DA8-DFADED8E1DB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B089FA-E62B-4CA2-81E6-4269C82BD344}" type="pres">
      <dgm:prSet presAssocID="{03BE68DC-2A40-40DE-8DA8-DFADED8E1DB4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F122F10-1003-4E22-A270-1E5BEAC23D52}" type="presOf" srcId="{27894F7D-489A-491A-A4D9-7E2A96161BB1}" destId="{025CB6B8-CA2B-431B-8414-06FEB88A9357}" srcOrd="0" destOrd="0" presId="urn:microsoft.com/office/officeart/2005/8/layout/vList2"/>
    <dgm:cxn modelId="{F143882D-7FD8-457E-BC06-286916A62A48}" type="presOf" srcId="{03BE68DC-2A40-40DE-8DA8-DFADED8E1DB4}" destId="{79A6FD81-FCF4-4CE0-8871-588E983C05B5}" srcOrd="0" destOrd="0" presId="urn:microsoft.com/office/officeart/2005/8/layout/vList2"/>
    <dgm:cxn modelId="{0B464557-2226-40BC-9039-20ECBA5EE4B3}" srcId="{60CDE318-31FA-4F04-9607-291D96EE6197}" destId="{27894F7D-489A-491A-A4D9-7E2A96161BB1}" srcOrd="0" destOrd="0" parTransId="{0E3331D7-917F-4415-A66A-5116B9A030C1}" sibTransId="{85FE0179-AAAE-4640-BA50-F7E8D5A88857}"/>
    <dgm:cxn modelId="{E5BA9BFE-E7D6-4338-88B4-23EA184E7511}" srcId="{60CDE318-31FA-4F04-9607-291D96EE6197}" destId="{24DC15D1-FDC5-4E74-8D34-E76C041099C5}" srcOrd="1" destOrd="0" parTransId="{23EA0CCC-647A-41E8-B51D-515D472B3E25}" sibTransId="{8F83FBD5-C799-48ED-B434-5171C777A69E}"/>
    <dgm:cxn modelId="{D1147E3A-1A43-4551-8ECB-1EAE2C41CE51}" type="presOf" srcId="{24DC15D1-FDC5-4E74-8D34-E76C041099C5}" destId="{025CB6B8-CA2B-431B-8414-06FEB88A9357}" srcOrd="0" destOrd="1" presId="urn:microsoft.com/office/officeart/2005/8/layout/vList2"/>
    <dgm:cxn modelId="{22FA991D-5525-4940-8698-7804562BE1D6}" srcId="{03BE68DC-2A40-40DE-8DA8-DFADED8E1DB4}" destId="{4FD549B4-63BE-48ED-B6C4-B260DFA83C84}" srcOrd="0" destOrd="0" parTransId="{B016E491-BAB2-4450-88EC-83719AE108E5}" sibTransId="{F47800CE-A14F-48D9-9555-AF97E3B26CD6}"/>
    <dgm:cxn modelId="{01568588-BF96-4A5E-A193-60DFE26CE4E5}" srcId="{037F1693-88B3-48D2-839A-3ABD9F34B888}" destId="{60CDE318-31FA-4F04-9607-291D96EE6197}" srcOrd="0" destOrd="0" parTransId="{3DB9B9DF-C1CE-4D8D-B32C-C3B42C7D6483}" sibTransId="{D740E33A-5E5D-4AC8-BAA7-1A64676A5275}"/>
    <dgm:cxn modelId="{75EA0FEC-069D-4C56-824F-D2BEC24580E4}" type="presOf" srcId="{60CDE318-31FA-4F04-9607-291D96EE6197}" destId="{FDAEBB61-C5ED-4133-A2F7-DAB9B333103F}" srcOrd="0" destOrd="0" presId="urn:microsoft.com/office/officeart/2005/8/layout/vList2"/>
    <dgm:cxn modelId="{F40390F5-D18F-415C-A38F-1B010A66899D}" type="presOf" srcId="{4FD549B4-63BE-48ED-B6C4-B260DFA83C84}" destId="{FAB089FA-E62B-4CA2-81E6-4269C82BD344}" srcOrd="0" destOrd="0" presId="urn:microsoft.com/office/officeart/2005/8/layout/vList2"/>
    <dgm:cxn modelId="{155760B5-9C14-408E-B21D-DF1A32DEFB7E}" srcId="{037F1693-88B3-48D2-839A-3ABD9F34B888}" destId="{03BE68DC-2A40-40DE-8DA8-DFADED8E1DB4}" srcOrd="1" destOrd="0" parTransId="{AB4FEA9B-B264-464F-8D41-18A7A6A6A845}" sibTransId="{5F40C798-F8B4-488E-8022-DE0E6F6377DE}"/>
    <dgm:cxn modelId="{0163C78A-98D2-47BE-A6BE-8C2759E5CF32}" type="presOf" srcId="{037F1693-88B3-48D2-839A-3ABD9F34B888}" destId="{AB93E71C-524C-4C12-95D1-307F94E1DED3}" srcOrd="0" destOrd="0" presId="urn:microsoft.com/office/officeart/2005/8/layout/vList2"/>
    <dgm:cxn modelId="{346B0C16-B6A6-4B18-A8F0-863C020A5BE5}" type="presParOf" srcId="{AB93E71C-524C-4C12-95D1-307F94E1DED3}" destId="{FDAEBB61-C5ED-4133-A2F7-DAB9B333103F}" srcOrd="0" destOrd="0" presId="urn:microsoft.com/office/officeart/2005/8/layout/vList2"/>
    <dgm:cxn modelId="{BE89B20A-7E12-4306-AE6F-9FDC70CFD75F}" type="presParOf" srcId="{AB93E71C-524C-4C12-95D1-307F94E1DED3}" destId="{025CB6B8-CA2B-431B-8414-06FEB88A9357}" srcOrd="1" destOrd="0" presId="urn:microsoft.com/office/officeart/2005/8/layout/vList2"/>
    <dgm:cxn modelId="{5131D80B-B8AD-4C5D-9A10-8D44A90E9B64}" type="presParOf" srcId="{AB93E71C-524C-4C12-95D1-307F94E1DED3}" destId="{79A6FD81-FCF4-4CE0-8871-588E983C05B5}" srcOrd="2" destOrd="0" presId="urn:microsoft.com/office/officeart/2005/8/layout/vList2"/>
    <dgm:cxn modelId="{251775F1-3025-403F-867F-8AA451509BB5}" type="presParOf" srcId="{AB93E71C-524C-4C12-95D1-307F94E1DED3}" destId="{FAB089FA-E62B-4CA2-81E6-4269C82BD344}" srcOrd="3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EBB61-C5ED-4133-A2F7-DAB9B333103F}">
      <dsp:nvSpPr>
        <dsp:cNvPr id="0" name=""/>
        <dsp:cNvSpPr/>
      </dsp:nvSpPr>
      <dsp:spPr>
        <a:xfrm>
          <a:off x="0" y="0"/>
          <a:ext cx="12050141" cy="1223235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100" b="1" i="1" kern="1200" noProof="0" dirty="0"/>
            <a:t>Ти </a:t>
          </a:r>
          <a:r>
            <a:rPr lang="uk-UA" sz="5100" b="1" i="1" kern="1200" noProof="0" dirty="0" smtClean="0"/>
            <a:t>дізнаєшся:</a:t>
          </a:r>
          <a:endParaRPr lang="uk-UA" sz="5100" b="1" i="1" kern="1200" noProof="0" dirty="0"/>
        </a:p>
      </dsp:txBody>
      <dsp:txXfrm>
        <a:off x="59713" y="59713"/>
        <a:ext cx="11930715" cy="1103809"/>
      </dsp:txXfrm>
    </dsp:sp>
    <dsp:sp modelId="{025CB6B8-CA2B-431B-8414-06FEB88A9357}">
      <dsp:nvSpPr>
        <dsp:cNvPr id="0" name=""/>
        <dsp:cNvSpPr/>
      </dsp:nvSpPr>
      <dsp:spPr>
        <a:xfrm>
          <a:off x="0" y="1249975"/>
          <a:ext cx="12050141" cy="1953044"/>
        </a:xfrm>
        <a:prstGeom prst="rect">
          <a:avLst/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2592" tIns="64770" rIns="362712" bIns="6477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FF0000"/>
            </a:buClr>
            <a:buFont typeface="Wingdings" panose="05000000000000000000" pitchFamily="2" charset="2"/>
            <a:buChar char="••"/>
          </a:pPr>
          <a:r>
            <a:rPr lang="uk-UA" sz="4000" i="1" kern="1200" noProof="0" dirty="0" smtClean="0"/>
            <a:t>що таке символ,</a:t>
          </a:r>
          <a:endParaRPr lang="uk-UA" sz="4000" i="1" kern="1200" noProof="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FF0000"/>
            </a:buClr>
            <a:buFont typeface="Wingdings" panose="05000000000000000000" pitchFamily="2" charset="2"/>
            <a:buChar char="••"/>
          </a:pPr>
          <a:r>
            <a:rPr lang="uk-UA" sz="4000" i="1" kern="1200" noProof="0" dirty="0"/>
            <a:t>яку інформацію можна передати за допомогою народних символів.</a:t>
          </a:r>
        </a:p>
      </dsp:txBody>
      <dsp:txXfrm>
        <a:off x="0" y="1249975"/>
        <a:ext cx="12050141" cy="1953044"/>
      </dsp:txXfrm>
    </dsp:sp>
    <dsp:sp modelId="{79A6FD81-FCF4-4CE0-8871-588E983C05B5}">
      <dsp:nvSpPr>
        <dsp:cNvPr id="0" name=""/>
        <dsp:cNvSpPr/>
      </dsp:nvSpPr>
      <dsp:spPr>
        <a:xfrm>
          <a:off x="0" y="3203020"/>
          <a:ext cx="12050141" cy="1223235"/>
        </a:xfrm>
        <a:prstGeom prst="roundRect">
          <a:avLst/>
        </a:prstGeom>
        <a:solidFill>
          <a:srgbClr val="008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100" b="1" i="1" kern="1200" noProof="0" dirty="0">
              <a:solidFill>
                <a:schemeClr val="bg1"/>
              </a:solidFill>
            </a:rPr>
            <a:t>Дотримуйся правил</a:t>
          </a:r>
          <a:endParaRPr lang="uk-UA" sz="5100" b="1" i="1" kern="1200" noProof="0" dirty="0"/>
        </a:p>
      </dsp:txBody>
      <dsp:txXfrm>
        <a:off x="59713" y="3262733"/>
        <a:ext cx="11930715" cy="1103809"/>
      </dsp:txXfrm>
    </dsp:sp>
    <dsp:sp modelId="{FAB089FA-E62B-4CA2-81E6-4269C82BD344}">
      <dsp:nvSpPr>
        <dsp:cNvPr id="0" name=""/>
        <dsp:cNvSpPr/>
      </dsp:nvSpPr>
      <dsp:spPr>
        <a:xfrm>
          <a:off x="0" y="4426255"/>
          <a:ext cx="12050141" cy="844560"/>
        </a:xfrm>
        <a:prstGeom prst="rect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2592" tIns="64770" rIns="362712" bIns="6477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bg1"/>
            </a:buClr>
            <a:buFont typeface="Wingdings" panose="05000000000000000000" pitchFamily="2" charset="2"/>
            <a:buChar char="••"/>
          </a:pPr>
          <a:r>
            <a:rPr lang="uk-UA" sz="4000" i="1" kern="1200" noProof="0" dirty="0">
              <a:solidFill>
                <a:schemeClr val="bg1"/>
              </a:solidFill>
            </a:rPr>
            <a:t>безпеки під час роботи з комп’ютером.</a:t>
          </a:r>
        </a:p>
      </dsp:txBody>
      <dsp:txXfrm>
        <a:off x="0" y="4426255"/>
        <a:ext cx="12050141" cy="844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://teach-inf.at.ua/" TargetMode="Externa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890F28-18AC-428A-AC36-95008B18A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3"/>
          <a:stretch/>
        </p:blipFill>
        <p:spPr>
          <a:xfrm>
            <a:off x="0" y="0"/>
            <a:ext cx="4709204" cy="5923292"/>
          </a:xfrm>
          <a:prstGeom prst="rect">
            <a:avLst/>
          </a:prstGeom>
        </p:spPr>
      </p:pic>
      <p:sp>
        <p:nvSpPr>
          <p:cNvPr id="6" name="Rectangle 24">
            <a:extLst>
              <a:ext uri="{FF2B5EF4-FFF2-40B4-BE49-F238E27FC236}">
                <a16:creationId xmlns:a16="http://schemas.microsoft.com/office/drawing/2014/main" id="{36DD4E8F-7AFE-4B20-8199-CD50FEF3C5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527436"/>
            <a:ext cx="12192000" cy="335756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8BCB60-3CD3-42A6-BAE7-C9A3EA487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84" y="6021300"/>
            <a:ext cx="5699686" cy="991249"/>
          </a:xfrm>
          <a:prstGeom prst="rect">
            <a:avLst/>
          </a:prstGeom>
        </p:spPr>
      </p:pic>
      <p:sp>
        <p:nvSpPr>
          <p:cNvPr id="8" name="Rectangle 17">
            <a:extLst>
              <a:ext uri="{FF2B5EF4-FFF2-40B4-BE49-F238E27FC236}">
                <a16:creationId xmlns:a16="http://schemas.microsoft.com/office/drawing/2014/main" id="{27379365-6BE4-45D7-84F6-049B9DC85844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3141663"/>
            <a:ext cx="12192000" cy="431800"/>
          </a:xfrm>
          <a:prstGeom prst="rect">
            <a:avLst/>
          </a:prstGeom>
          <a:solidFill>
            <a:srgbClr val="19426B"/>
          </a:solidFill>
          <a:ln w="9525">
            <a:solidFill>
              <a:srgbClr val="19426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Oval 25">
            <a:extLst>
              <a:ext uri="{FF2B5EF4-FFF2-40B4-BE49-F238E27FC236}">
                <a16:creationId xmlns:a16="http://schemas.microsoft.com/office/drawing/2014/main" id="{E7EF410E-0AB3-4124-8DBA-D3207C4EDC17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258888" y="4508512"/>
            <a:ext cx="4248150" cy="1800225"/>
          </a:xfrm>
          <a:prstGeom prst="ellipse">
            <a:avLst/>
          </a:prstGeom>
          <a:gradFill rotWithShape="1">
            <a:gsLst>
              <a:gs pos="0">
                <a:srgbClr val="398AC7"/>
              </a:gs>
              <a:gs pos="100000">
                <a:srgbClr val="398AC7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BE153C2-9176-411C-A7E5-3906CA88B4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6486536"/>
            <a:ext cx="2133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938C7BF3-85C4-4CD5-A4F3-A73E03288FA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3124200" y="6486536"/>
            <a:ext cx="2895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id="{F785A720-DB7F-47E5-AF80-193CA074A432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276225" y="1255713"/>
            <a:ext cx="4656138" cy="483711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172739" dir="3238358" algn="ctr" rotWithShape="0">
              <a:srgbClr val="19426B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Freeform 21" descr="2">
            <a:extLst>
              <a:ext uri="{FF2B5EF4-FFF2-40B4-BE49-F238E27FC236}">
                <a16:creationId xmlns:a16="http://schemas.microsoft.com/office/drawing/2014/main" id="{AF4C6B19-8327-48F6-B153-248564F8358F}"/>
              </a:ext>
            </a:extLst>
          </p:cNvPr>
          <p:cNvSpPr>
            <a:spLocks/>
          </p:cNvSpPr>
          <p:nvPr userDrawn="1"/>
        </p:nvSpPr>
        <p:spPr bwMode="gray">
          <a:xfrm>
            <a:off x="376245" y="2147896"/>
            <a:ext cx="2103437" cy="3032125"/>
          </a:xfrm>
          <a:custGeom>
            <a:avLst/>
            <a:gdLst>
              <a:gd name="T0" fmla="*/ 1325 w 1325"/>
              <a:gd name="T1" fmla="*/ 960 h 1910"/>
              <a:gd name="T2" fmla="*/ 414 w 1325"/>
              <a:gd name="T3" fmla="*/ 0 h 1910"/>
              <a:gd name="T4" fmla="*/ 27 w 1325"/>
              <a:gd name="T5" fmla="*/ 1014 h 1910"/>
              <a:gd name="T6" fmla="*/ 402 w 1325"/>
              <a:gd name="T7" fmla="*/ 1910 h 1910"/>
              <a:gd name="T8" fmla="*/ 1325 w 1325"/>
              <a:gd name="T9" fmla="*/ 960 h 1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5" h="1910">
                <a:moveTo>
                  <a:pt x="1325" y="960"/>
                </a:moveTo>
                <a:lnTo>
                  <a:pt x="414" y="0"/>
                </a:lnTo>
                <a:cubicBezTo>
                  <a:pt x="238" y="162"/>
                  <a:pt x="0" y="570"/>
                  <a:pt x="27" y="1014"/>
                </a:cubicBezTo>
                <a:cubicBezTo>
                  <a:pt x="53" y="1458"/>
                  <a:pt x="233" y="1748"/>
                  <a:pt x="402" y="1910"/>
                </a:cubicBezTo>
                <a:lnTo>
                  <a:pt x="1325" y="9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9" descr="4">
            <a:extLst>
              <a:ext uri="{FF2B5EF4-FFF2-40B4-BE49-F238E27FC236}">
                <a16:creationId xmlns:a16="http://schemas.microsoft.com/office/drawing/2014/main" id="{6ECE3C05-D9C4-41A0-A432-DBD2EF775C5D}"/>
              </a:ext>
            </a:extLst>
          </p:cNvPr>
          <p:cNvSpPr>
            <a:spLocks/>
          </p:cNvSpPr>
          <p:nvPr userDrawn="1"/>
        </p:nvSpPr>
        <p:spPr bwMode="gray">
          <a:xfrm>
            <a:off x="2625727" y="2119317"/>
            <a:ext cx="2139950" cy="3116263"/>
          </a:xfrm>
          <a:custGeom>
            <a:avLst/>
            <a:gdLst>
              <a:gd name="T0" fmla="*/ 951 w 1348"/>
              <a:gd name="T1" fmla="*/ 1963 h 1963"/>
              <a:gd name="T2" fmla="*/ 1338 w 1348"/>
              <a:gd name="T3" fmla="*/ 977 h 1963"/>
              <a:gd name="T4" fmla="*/ 905 w 1348"/>
              <a:gd name="T5" fmla="*/ 0 h 1963"/>
              <a:gd name="T6" fmla="*/ 0 w 1348"/>
              <a:gd name="T7" fmla="*/ 987 h 1963"/>
              <a:gd name="T8" fmla="*/ 951 w 1348"/>
              <a:gd name="T9" fmla="*/ 1963 h 1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8" h="1963">
                <a:moveTo>
                  <a:pt x="951" y="1963"/>
                </a:moveTo>
                <a:cubicBezTo>
                  <a:pt x="1244" y="1689"/>
                  <a:pt x="1348" y="1323"/>
                  <a:pt x="1338" y="977"/>
                </a:cubicBezTo>
                <a:cubicBezTo>
                  <a:pt x="1329" y="629"/>
                  <a:pt x="1132" y="226"/>
                  <a:pt x="905" y="0"/>
                </a:cubicBezTo>
                <a:lnTo>
                  <a:pt x="0" y="987"/>
                </a:lnTo>
                <a:lnTo>
                  <a:pt x="951" y="1963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20" descr="1">
            <a:extLst>
              <a:ext uri="{FF2B5EF4-FFF2-40B4-BE49-F238E27FC236}">
                <a16:creationId xmlns:a16="http://schemas.microsoft.com/office/drawing/2014/main" id="{E3E4BADD-6D17-4D74-A381-6D560B9B69AE}"/>
              </a:ext>
            </a:extLst>
          </p:cNvPr>
          <p:cNvSpPr>
            <a:spLocks/>
          </p:cNvSpPr>
          <p:nvPr userDrawn="1"/>
        </p:nvSpPr>
        <p:spPr bwMode="gray">
          <a:xfrm>
            <a:off x="1130307" y="1416060"/>
            <a:ext cx="2873375" cy="2182813"/>
          </a:xfrm>
          <a:custGeom>
            <a:avLst/>
            <a:gdLst>
              <a:gd name="T0" fmla="*/ 905 w 1810"/>
              <a:gd name="T1" fmla="*/ 1375 h 1375"/>
              <a:gd name="T2" fmla="*/ 1810 w 1810"/>
              <a:gd name="T3" fmla="*/ 395 h 1375"/>
              <a:gd name="T4" fmla="*/ 876 w 1810"/>
              <a:gd name="T5" fmla="*/ 24 h 1375"/>
              <a:gd name="T6" fmla="*/ 0 w 1810"/>
              <a:gd name="T7" fmla="*/ 396 h 1375"/>
              <a:gd name="T8" fmla="*/ 905 w 1810"/>
              <a:gd name="T9" fmla="*/ 1375 h 1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1375">
                <a:moveTo>
                  <a:pt x="905" y="1375"/>
                </a:moveTo>
                <a:lnTo>
                  <a:pt x="1810" y="395"/>
                </a:lnTo>
                <a:cubicBezTo>
                  <a:pt x="1612" y="176"/>
                  <a:pt x="1300" y="0"/>
                  <a:pt x="876" y="24"/>
                </a:cubicBezTo>
                <a:cubicBezTo>
                  <a:pt x="452" y="48"/>
                  <a:pt x="252" y="149"/>
                  <a:pt x="0" y="396"/>
                </a:cubicBezTo>
                <a:lnTo>
                  <a:pt x="905" y="1375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22" descr="55282">
            <a:extLst>
              <a:ext uri="{FF2B5EF4-FFF2-40B4-BE49-F238E27FC236}">
                <a16:creationId xmlns:a16="http://schemas.microsoft.com/office/drawing/2014/main" id="{B4BCDAFE-EC09-4432-8FB4-61A4E23E87C2}"/>
              </a:ext>
            </a:extLst>
          </p:cNvPr>
          <p:cNvSpPr>
            <a:spLocks/>
          </p:cNvSpPr>
          <p:nvPr userDrawn="1"/>
        </p:nvSpPr>
        <p:spPr bwMode="gray">
          <a:xfrm>
            <a:off x="1085855" y="3730636"/>
            <a:ext cx="2962275" cy="2219325"/>
          </a:xfrm>
          <a:custGeom>
            <a:avLst/>
            <a:gdLst>
              <a:gd name="T0" fmla="*/ 927 w 1866"/>
              <a:gd name="T1" fmla="*/ 0 h 1398"/>
              <a:gd name="T2" fmla="*/ 0 w 1866"/>
              <a:gd name="T3" fmla="*/ 975 h 1398"/>
              <a:gd name="T4" fmla="*/ 996 w 1866"/>
              <a:gd name="T5" fmla="*/ 1387 h 1398"/>
              <a:gd name="T6" fmla="*/ 1866 w 1866"/>
              <a:gd name="T7" fmla="*/ 996 h 1398"/>
              <a:gd name="T8" fmla="*/ 927 w 1866"/>
              <a:gd name="T9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1398">
                <a:moveTo>
                  <a:pt x="927" y="0"/>
                </a:moveTo>
                <a:lnTo>
                  <a:pt x="0" y="975"/>
                </a:lnTo>
                <a:cubicBezTo>
                  <a:pt x="203" y="1204"/>
                  <a:pt x="607" y="1398"/>
                  <a:pt x="996" y="1387"/>
                </a:cubicBezTo>
                <a:cubicBezTo>
                  <a:pt x="1385" y="1375"/>
                  <a:pt x="1707" y="1159"/>
                  <a:pt x="1866" y="996"/>
                </a:cubicBezTo>
                <a:lnTo>
                  <a:pt x="927" y="0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7" name="Oval 23">
            <a:extLst>
              <a:ext uri="{FF2B5EF4-FFF2-40B4-BE49-F238E27FC236}">
                <a16:creationId xmlns:a16="http://schemas.microsoft.com/office/drawing/2014/main" id="{4FE8C664-C910-46F9-BB6C-0CD71C804B6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806578" y="2954337"/>
            <a:ext cx="1655763" cy="165576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DCE515-A64B-432E-B6E9-041371DB099F}"/>
              </a:ext>
            </a:extLst>
          </p:cNvPr>
          <p:cNvSpPr txBox="1"/>
          <p:nvPr userDrawn="1"/>
        </p:nvSpPr>
        <p:spPr>
          <a:xfrm>
            <a:off x="1416466" y="3045082"/>
            <a:ext cx="2441027" cy="196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+mj-lt"/>
              <a:buNone/>
            </a:pPr>
            <a:r>
              <a:rPr lang="uk-UA" sz="15000" b="1" i="0" dirty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D2A9EDB9-D229-4B61-8938-4456B7212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7770" y="584394"/>
            <a:ext cx="7151587" cy="1801607"/>
          </a:xfrm>
        </p:spPr>
        <p:txBody>
          <a:bodyPr anchor="ctr">
            <a:normAutofit/>
          </a:bodyPr>
          <a:lstStyle>
            <a:lvl1pPr algn="r">
              <a:defRPr kumimoji="0" lang="uk-UA" sz="4400" b="1" i="0" u="none" strike="noStrike" kern="1200" cap="none" spc="0" normalizeH="0" baseline="0" dirty="0">
                <a:ln>
                  <a:noFill/>
                </a:ln>
                <a:solidFill>
                  <a:srgbClr val="19426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  <p:sp>
        <p:nvSpPr>
          <p:cNvPr id="20" name="Підзаголовок 2">
            <a:extLst>
              <a:ext uri="{FF2B5EF4-FFF2-40B4-BE49-F238E27FC236}">
                <a16:creationId xmlns:a16="http://schemas.microsoft.com/office/drawing/2014/main" id="{A17CD5B7-6510-4D04-97AA-09F1B306B5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32382" y="3184362"/>
            <a:ext cx="7138989" cy="4034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lang="uk-UA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marR="0" lvl="0" indent="0" algn="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BBC00"/>
              </a:buClr>
              <a:buSzTx/>
              <a:buFont typeface="Wingdings" panose="05000000000000000000" pitchFamily="2" charset="2"/>
              <a:buNone/>
              <a:tabLst/>
            </a:pPr>
            <a:r>
              <a:rPr lang="uk-UA" dirty="0"/>
              <a:t>Зразок підзаголовка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450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96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33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7"/>
          <a:stretch/>
        </p:blipFill>
        <p:spPr>
          <a:xfrm>
            <a:off x="0" y="0"/>
            <a:ext cx="4475018" cy="4730111"/>
          </a:xfrm>
          <a:prstGeom prst="rect">
            <a:avLst/>
          </a:prstGeom>
        </p:spPr>
      </p:pic>
      <p:sp>
        <p:nvSpPr>
          <p:cNvPr id="9" name="Rectangle 24"/>
          <p:cNvSpPr>
            <a:spLocks noChangeArrowheads="1"/>
          </p:cNvSpPr>
          <p:nvPr userDrawn="1"/>
        </p:nvSpPr>
        <p:spPr bwMode="auto">
          <a:xfrm>
            <a:off x="0" y="3527436"/>
            <a:ext cx="12192000" cy="335756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84" y="6021300"/>
            <a:ext cx="5699686" cy="991249"/>
          </a:xfrm>
          <a:prstGeom prst="rect">
            <a:avLst/>
          </a:prstGeom>
        </p:spPr>
      </p:pic>
      <p:sp>
        <p:nvSpPr>
          <p:cNvPr id="11" name="Rectangle 17"/>
          <p:cNvSpPr>
            <a:spLocks noChangeArrowheads="1"/>
          </p:cNvSpPr>
          <p:nvPr userDrawn="1"/>
        </p:nvSpPr>
        <p:spPr bwMode="gray">
          <a:xfrm>
            <a:off x="0" y="3141663"/>
            <a:ext cx="12192000" cy="431800"/>
          </a:xfrm>
          <a:prstGeom prst="rect">
            <a:avLst/>
          </a:prstGeom>
          <a:solidFill>
            <a:srgbClr val="19426B"/>
          </a:solidFill>
          <a:ln w="9525">
            <a:solidFill>
              <a:srgbClr val="19426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Oval 25"/>
          <p:cNvSpPr>
            <a:spLocks noChangeArrowheads="1"/>
          </p:cNvSpPr>
          <p:nvPr userDrawn="1"/>
        </p:nvSpPr>
        <p:spPr bwMode="ltGray">
          <a:xfrm>
            <a:off x="1258888" y="4508512"/>
            <a:ext cx="4248150" cy="1800225"/>
          </a:xfrm>
          <a:prstGeom prst="ellipse">
            <a:avLst/>
          </a:prstGeom>
          <a:gradFill rotWithShape="1">
            <a:gsLst>
              <a:gs pos="0">
                <a:srgbClr val="398AC7"/>
              </a:gs>
              <a:gs pos="100000">
                <a:srgbClr val="398AC7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 userDrawn="1"/>
        </p:nvSpPr>
        <p:spPr bwMode="auto">
          <a:xfrm>
            <a:off x="457200" y="6486536"/>
            <a:ext cx="2133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 userDrawn="1"/>
        </p:nvSpPr>
        <p:spPr>
          <a:xfrm>
            <a:off x="3124200" y="6486536"/>
            <a:ext cx="2895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8"/>
          <p:cNvSpPr>
            <a:spLocks noChangeArrowheads="1"/>
          </p:cNvSpPr>
          <p:nvPr userDrawn="1"/>
        </p:nvSpPr>
        <p:spPr bwMode="gray">
          <a:xfrm>
            <a:off x="276225" y="1255713"/>
            <a:ext cx="4656138" cy="483711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172739" dir="3238358" algn="ctr" rotWithShape="0">
              <a:srgbClr val="19426B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Freeform 21" descr="2"/>
          <p:cNvSpPr>
            <a:spLocks/>
          </p:cNvSpPr>
          <p:nvPr userDrawn="1"/>
        </p:nvSpPr>
        <p:spPr bwMode="gray">
          <a:xfrm>
            <a:off x="376245" y="2147896"/>
            <a:ext cx="2103437" cy="3032125"/>
          </a:xfrm>
          <a:custGeom>
            <a:avLst/>
            <a:gdLst>
              <a:gd name="T0" fmla="*/ 1325 w 1325"/>
              <a:gd name="T1" fmla="*/ 960 h 1910"/>
              <a:gd name="T2" fmla="*/ 414 w 1325"/>
              <a:gd name="T3" fmla="*/ 0 h 1910"/>
              <a:gd name="T4" fmla="*/ 27 w 1325"/>
              <a:gd name="T5" fmla="*/ 1014 h 1910"/>
              <a:gd name="T6" fmla="*/ 402 w 1325"/>
              <a:gd name="T7" fmla="*/ 1910 h 1910"/>
              <a:gd name="T8" fmla="*/ 1325 w 1325"/>
              <a:gd name="T9" fmla="*/ 960 h 1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5" h="1910">
                <a:moveTo>
                  <a:pt x="1325" y="960"/>
                </a:moveTo>
                <a:lnTo>
                  <a:pt x="414" y="0"/>
                </a:lnTo>
                <a:cubicBezTo>
                  <a:pt x="238" y="162"/>
                  <a:pt x="0" y="570"/>
                  <a:pt x="27" y="1014"/>
                </a:cubicBezTo>
                <a:cubicBezTo>
                  <a:pt x="53" y="1458"/>
                  <a:pt x="233" y="1748"/>
                  <a:pt x="402" y="1910"/>
                </a:cubicBezTo>
                <a:lnTo>
                  <a:pt x="1325" y="9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9" descr="4"/>
          <p:cNvSpPr>
            <a:spLocks/>
          </p:cNvSpPr>
          <p:nvPr userDrawn="1"/>
        </p:nvSpPr>
        <p:spPr bwMode="gray">
          <a:xfrm>
            <a:off x="2625727" y="2119317"/>
            <a:ext cx="2139950" cy="3116263"/>
          </a:xfrm>
          <a:custGeom>
            <a:avLst/>
            <a:gdLst>
              <a:gd name="T0" fmla="*/ 951 w 1348"/>
              <a:gd name="T1" fmla="*/ 1963 h 1963"/>
              <a:gd name="T2" fmla="*/ 1338 w 1348"/>
              <a:gd name="T3" fmla="*/ 977 h 1963"/>
              <a:gd name="T4" fmla="*/ 905 w 1348"/>
              <a:gd name="T5" fmla="*/ 0 h 1963"/>
              <a:gd name="T6" fmla="*/ 0 w 1348"/>
              <a:gd name="T7" fmla="*/ 987 h 1963"/>
              <a:gd name="T8" fmla="*/ 951 w 1348"/>
              <a:gd name="T9" fmla="*/ 1963 h 1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8" h="1963">
                <a:moveTo>
                  <a:pt x="951" y="1963"/>
                </a:moveTo>
                <a:cubicBezTo>
                  <a:pt x="1244" y="1689"/>
                  <a:pt x="1348" y="1323"/>
                  <a:pt x="1338" y="977"/>
                </a:cubicBezTo>
                <a:cubicBezTo>
                  <a:pt x="1329" y="629"/>
                  <a:pt x="1132" y="226"/>
                  <a:pt x="905" y="0"/>
                </a:cubicBezTo>
                <a:lnTo>
                  <a:pt x="0" y="987"/>
                </a:lnTo>
                <a:lnTo>
                  <a:pt x="951" y="1963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20" descr="1"/>
          <p:cNvSpPr>
            <a:spLocks/>
          </p:cNvSpPr>
          <p:nvPr userDrawn="1"/>
        </p:nvSpPr>
        <p:spPr bwMode="gray">
          <a:xfrm>
            <a:off x="1130307" y="1416060"/>
            <a:ext cx="2873375" cy="2182813"/>
          </a:xfrm>
          <a:custGeom>
            <a:avLst/>
            <a:gdLst>
              <a:gd name="T0" fmla="*/ 905 w 1810"/>
              <a:gd name="T1" fmla="*/ 1375 h 1375"/>
              <a:gd name="T2" fmla="*/ 1810 w 1810"/>
              <a:gd name="T3" fmla="*/ 395 h 1375"/>
              <a:gd name="T4" fmla="*/ 876 w 1810"/>
              <a:gd name="T5" fmla="*/ 24 h 1375"/>
              <a:gd name="T6" fmla="*/ 0 w 1810"/>
              <a:gd name="T7" fmla="*/ 396 h 1375"/>
              <a:gd name="T8" fmla="*/ 905 w 1810"/>
              <a:gd name="T9" fmla="*/ 1375 h 1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1375">
                <a:moveTo>
                  <a:pt x="905" y="1375"/>
                </a:moveTo>
                <a:lnTo>
                  <a:pt x="1810" y="395"/>
                </a:lnTo>
                <a:cubicBezTo>
                  <a:pt x="1612" y="176"/>
                  <a:pt x="1300" y="0"/>
                  <a:pt x="876" y="24"/>
                </a:cubicBezTo>
                <a:cubicBezTo>
                  <a:pt x="452" y="48"/>
                  <a:pt x="252" y="149"/>
                  <a:pt x="0" y="396"/>
                </a:cubicBezTo>
                <a:lnTo>
                  <a:pt x="905" y="1375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2" descr="55282"/>
          <p:cNvSpPr>
            <a:spLocks/>
          </p:cNvSpPr>
          <p:nvPr userDrawn="1"/>
        </p:nvSpPr>
        <p:spPr bwMode="gray">
          <a:xfrm>
            <a:off x="1085855" y="3730636"/>
            <a:ext cx="2962275" cy="2219325"/>
          </a:xfrm>
          <a:custGeom>
            <a:avLst/>
            <a:gdLst>
              <a:gd name="T0" fmla="*/ 927 w 1866"/>
              <a:gd name="T1" fmla="*/ 0 h 1398"/>
              <a:gd name="T2" fmla="*/ 0 w 1866"/>
              <a:gd name="T3" fmla="*/ 975 h 1398"/>
              <a:gd name="T4" fmla="*/ 996 w 1866"/>
              <a:gd name="T5" fmla="*/ 1387 h 1398"/>
              <a:gd name="T6" fmla="*/ 1866 w 1866"/>
              <a:gd name="T7" fmla="*/ 996 h 1398"/>
              <a:gd name="T8" fmla="*/ 927 w 1866"/>
              <a:gd name="T9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1398">
                <a:moveTo>
                  <a:pt x="927" y="0"/>
                </a:moveTo>
                <a:lnTo>
                  <a:pt x="0" y="975"/>
                </a:lnTo>
                <a:cubicBezTo>
                  <a:pt x="203" y="1204"/>
                  <a:pt x="607" y="1398"/>
                  <a:pt x="996" y="1387"/>
                </a:cubicBezTo>
                <a:cubicBezTo>
                  <a:pt x="1385" y="1375"/>
                  <a:pt x="1707" y="1159"/>
                  <a:pt x="1866" y="996"/>
                </a:cubicBezTo>
                <a:lnTo>
                  <a:pt x="927" y="0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1" name="Oval 23"/>
          <p:cNvSpPr>
            <a:spLocks noChangeArrowheads="1"/>
          </p:cNvSpPr>
          <p:nvPr userDrawn="1"/>
        </p:nvSpPr>
        <p:spPr bwMode="gray">
          <a:xfrm>
            <a:off x="1806578" y="2954337"/>
            <a:ext cx="1655763" cy="165576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920416" y="2505343"/>
            <a:ext cx="1410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0" b="1" i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lang="uk-UA" sz="15000" b="1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4847770" y="584394"/>
            <a:ext cx="7151587" cy="1801607"/>
          </a:xfrm>
        </p:spPr>
        <p:txBody>
          <a:bodyPr anchor="ctr">
            <a:normAutofit/>
          </a:bodyPr>
          <a:lstStyle>
            <a:lvl1pPr algn="r">
              <a:defRPr kumimoji="0" lang="uk-UA" sz="4400" b="1" i="0" u="none" strike="noStrike" kern="1200" cap="none" spc="0" normalizeH="0" baseline="0" dirty="0">
                <a:ln>
                  <a:noFill/>
                </a:ln>
                <a:solidFill>
                  <a:srgbClr val="19426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  <p:sp>
        <p:nvSpPr>
          <p:cNvPr id="26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032382" y="3184362"/>
            <a:ext cx="7138989" cy="4034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lang="uk-UA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marR="0" lvl="0" indent="0" algn="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BBC00"/>
              </a:buClr>
              <a:buSzTx/>
              <a:buFont typeface="Wingdings" panose="05000000000000000000" pitchFamily="2" charset="2"/>
              <a:buNone/>
              <a:tabLst/>
            </a:pPr>
            <a:r>
              <a:rPr lang="uk-UA" dirty="0"/>
              <a:t>Зразок підзаголовка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884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 userDrawn="1"/>
        </p:nvSpPr>
        <p:spPr bwMode="gray">
          <a:xfrm>
            <a:off x="0" y="798521"/>
            <a:ext cx="12192000" cy="312737"/>
          </a:xfrm>
          <a:prstGeom prst="rect">
            <a:avLst/>
          </a:prstGeom>
          <a:solidFill>
            <a:srgbClr val="19426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white">
          <a:xfrm>
            <a:off x="0" y="11"/>
            <a:ext cx="12192000" cy="83661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10287570" y="188919"/>
            <a:ext cx="1665288" cy="1512887"/>
            <a:chOff x="4604" y="119"/>
            <a:chExt cx="1049" cy="953"/>
          </a:xfrm>
        </p:grpSpPr>
        <p:sp>
          <p:nvSpPr>
            <p:cNvPr id="10" name="Oval 18"/>
            <p:cNvSpPr>
              <a:spLocks noChangeArrowheads="1"/>
            </p:cNvSpPr>
            <p:nvPr userDrawn="1"/>
          </p:nvSpPr>
          <p:spPr bwMode="gray">
            <a:xfrm>
              <a:off x="4921" y="845"/>
              <a:ext cx="732" cy="227"/>
            </a:xfrm>
            <a:prstGeom prst="ellipse">
              <a:avLst/>
            </a:prstGeom>
            <a:gradFill rotWithShape="1">
              <a:gsLst>
                <a:gs pos="0">
                  <a:srgbClr val="19426B"/>
                </a:gs>
                <a:gs pos="100000">
                  <a:srgbClr val="19426B">
                    <a:gamma/>
                    <a:tint val="0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Oval 19"/>
            <p:cNvSpPr>
              <a:spLocks noChangeArrowheads="1"/>
            </p:cNvSpPr>
            <p:nvPr userDrawn="1"/>
          </p:nvSpPr>
          <p:spPr bwMode="gray">
            <a:xfrm>
              <a:off x="4604" y="119"/>
              <a:ext cx="932" cy="9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dist="63500" dir="2212194" algn="ctr" rotWithShape="0">
                <a:srgbClr val="19426B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Freeform 20" descr="4"/>
            <p:cNvSpPr>
              <a:spLocks/>
            </p:cNvSpPr>
            <p:nvPr userDrawn="1"/>
          </p:nvSpPr>
          <p:spPr bwMode="gray">
            <a:xfrm>
              <a:off x="5077" y="281"/>
              <a:ext cx="426" cy="588"/>
            </a:xfrm>
            <a:custGeom>
              <a:avLst/>
              <a:gdLst>
                <a:gd name="T0" fmla="*/ 951 w 1348"/>
                <a:gd name="T1" fmla="*/ 1963 h 1963"/>
                <a:gd name="T2" fmla="*/ 1338 w 1348"/>
                <a:gd name="T3" fmla="*/ 977 h 1963"/>
                <a:gd name="T4" fmla="*/ 905 w 1348"/>
                <a:gd name="T5" fmla="*/ 0 h 1963"/>
                <a:gd name="T6" fmla="*/ 0 w 1348"/>
                <a:gd name="T7" fmla="*/ 987 h 1963"/>
                <a:gd name="T8" fmla="*/ 951 w 1348"/>
                <a:gd name="T9" fmla="*/ 1963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8" h="1963">
                  <a:moveTo>
                    <a:pt x="951" y="1963"/>
                  </a:moveTo>
                  <a:cubicBezTo>
                    <a:pt x="1244" y="1689"/>
                    <a:pt x="1348" y="1323"/>
                    <a:pt x="1338" y="977"/>
                  </a:cubicBezTo>
                  <a:cubicBezTo>
                    <a:pt x="1329" y="629"/>
                    <a:pt x="1132" y="226"/>
                    <a:pt x="905" y="0"/>
                  </a:cubicBezTo>
                  <a:lnTo>
                    <a:pt x="0" y="987"/>
                  </a:lnTo>
                  <a:lnTo>
                    <a:pt x="951" y="1963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" name="Freeform 21" descr="1"/>
            <p:cNvSpPr>
              <a:spLocks/>
            </p:cNvSpPr>
            <p:nvPr userDrawn="1"/>
          </p:nvSpPr>
          <p:spPr bwMode="gray">
            <a:xfrm>
              <a:off x="4779" y="144"/>
              <a:ext cx="572" cy="416"/>
            </a:xfrm>
            <a:custGeom>
              <a:avLst/>
              <a:gdLst>
                <a:gd name="T0" fmla="*/ 905 w 1810"/>
                <a:gd name="T1" fmla="*/ 1388 h 1388"/>
                <a:gd name="T2" fmla="*/ 1810 w 1810"/>
                <a:gd name="T3" fmla="*/ 408 h 1388"/>
                <a:gd name="T4" fmla="*/ 874 w 1810"/>
                <a:gd name="T5" fmla="*/ 40 h 1388"/>
                <a:gd name="T6" fmla="*/ 0 w 1810"/>
                <a:gd name="T7" fmla="*/ 409 h 1388"/>
                <a:gd name="T8" fmla="*/ 905 w 1810"/>
                <a:gd name="T9" fmla="*/ 1388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0" h="1388">
                  <a:moveTo>
                    <a:pt x="905" y="1388"/>
                  </a:moveTo>
                  <a:lnTo>
                    <a:pt x="1810" y="408"/>
                  </a:lnTo>
                  <a:cubicBezTo>
                    <a:pt x="1612" y="189"/>
                    <a:pt x="1272" y="0"/>
                    <a:pt x="874" y="40"/>
                  </a:cubicBezTo>
                  <a:cubicBezTo>
                    <a:pt x="541" y="52"/>
                    <a:pt x="252" y="162"/>
                    <a:pt x="0" y="409"/>
                  </a:cubicBezTo>
                  <a:lnTo>
                    <a:pt x="905" y="1388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Freeform 22" descr="2"/>
            <p:cNvSpPr>
              <a:spLocks/>
            </p:cNvSpPr>
            <p:nvPr userDrawn="1"/>
          </p:nvSpPr>
          <p:spPr bwMode="gray">
            <a:xfrm>
              <a:off x="4629" y="286"/>
              <a:ext cx="419" cy="572"/>
            </a:xfrm>
            <a:custGeom>
              <a:avLst/>
              <a:gdLst>
                <a:gd name="T0" fmla="*/ 1325 w 1325"/>
                <a:gd name="T1" fmla="*/ 960 h 1910"/>
                <a:gd name="T2" fmla="*/ 414 w 1325"/>
                <a:gd name="T3" fmla="*/ 0 h 1910"/>
                <a:gd name="T4" fmla="*/ 27 w 1325"/>
                <a:gd name="T5" fmla="*/ 1014 h 1910"/>
                <a:gd name="T6" fmla="*/ 402 w 1325"/>
                <a:gd name="T7" fmla="*/ 1910 h 1910"/>
                <a:gd name="T8" fmla="*/ 1325 w 1325"/>
                <a:gd name="T9" fmla="*/ 960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5" h="1910">
                  <a:moveTo>
                    <a:pt x="1325" y="960"/>
                  </a:moveTo>
                  <a:lnTo>
                    <a:pt x="414" y="0"/>
                  </a:lnTo>
                  <a:cubicBezTo>
                    <a:pt x="238" y="162"/>
                    <a:pt x="0" y="570"/>
                    <a:pt x="27" y="1014"/>
                  </a:cubicBezTo>
                  <a:cubicBezTo>
                    <a:pt x="53" y="1458"/>
                    <a:pt x="233" y="1748"/>
                    <a:pt x="402" y="1910"/>
                  </a:cubicBezTo>
                  <a:lnTo>
                    <a:pt x="1325" y="96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Freeform 23" descr="55282"/>
            <p:cNvSpPr>
              <a:spLocks/>
            </p:cNvSpPr>
            <p:nvPr userDrawn="1"/>
          </p:nvSpPr>
          <p:spPr bwMode="gray">
            <a:xfrm>
              <a:off x="4770" y="585"/>
              <a:ext cx="590" cy="418"/>
            </a:xfrm>
            <a:custGeom>
              <a:avLst/>
              <a:gdLst>
                <a:gd name="T0" fmla="*/ 927 w 1866"/>
                <a:gd name="T1" fmla="*/ 0 h 1398"/>
                <a:gd name="T2" fmla="*/ 0 w 1866"/>
                <a:gd name="T3" fmla="*/ 975 h 1398"/>
                <a:gd name="T4" fmla="*/ 996 w 1866"/>
                <a:gd name="T5" fmla="*/ 1387 h 1398"/>
                <a:gd name="T6" fmla="*/ 1866 w 1866"/>
                <a:gd name="T7" fmla="*/ 996 h 1398"/>
                <a:gd name="T8" fmla="*/ 927 w 1866"/>
                <a:gd name="T9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1398">
                  <a:moveTo>
                    <a:pt x="927" y="0"/>
                  </a:moveTo>
                  <a:lnTo>
                    <a:pt x="0" y="975"/>
                  </a:lnTo>
                  <a:cubicBezTo>
                    <a:pt x="203" y="1204"/>
                    <a:pt x="607" y="1398"/>
                    <a:pt x="996" y="1387"/>
                  </a:cubicBezTo>
                  <a:cubicBezTo>
                    <a:pt x="1385" y="1375"/>
                    <a:pt x="1707" y="1159"/>
                    <a:pt x="1866" y="996"/>
                  </a:cubicBezTo>
                  <a:lnTo>
                    <a:pt x="927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Oval 24"/>
            <p:cNvSpPr>
              <a:spLocks noChangeArrowheads="1"/>
            </p:cNvSpPr>
            <p:nvPr userDrawn="1"/>
          </p:nvSpPr>
          <p:spPr bwMode="gray">
            <a:xfrm>
              <a:off x="4914" y="438"/>
              <a:ext cx="329" cy="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10777240" y="566632"/>
            <a:ext cx="756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4400" b="1" i="1" dirty="0">
                <a:solidFill>
                  <a:srgbClr val="19426B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19" name="Групувати 18"/>
          <p:cNvGrpSpPr/>
          <p:nvPr userDrawn="1"/>
        </p:nvGrpSpPr>
        <p:grpSpPr>
          <a:xfrm>
            <a:off x="-15225" y="6529734"/>
            <a:ext cx="4680520" cy="328282"/>
            <a:chOff x="467544" y="6485698"/>
            <a:chExt cx="4680520" cy="328281"/>
          </a:xfrm>
        </p:grpSpPr>
        <p:pic>
          <p:nvPicPr>
            <p:cNvPr id="20" name="Picture 3" descr="E:\Робота\Вчитель Інформатики\~~~Сайт~~~\teach-inf.at.ua\FTP\krfb_6465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296" y="6485698"/>
              <a:ext cx="321568" cy="3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67544" y="6506203"/>
              <a:ext cx="468052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dirty="0">
                  <a:solidFill>
                    <a:srgbClr val="19426B"/>
                  </a:solidFill>
                  <a:latin typeface="Verdana"/>
                </a:rPr>
                <a:t>© </a:t>
              </a:r>
              <a:r>
                <a:rPr lang="uk-UA" sz="1400" i="1" dirty="0">
                  <a:solidFill>
                    <a:srgbClr val="19426B"/>
                  </a:solidFill>
                  <a:latin typeface="Verdana"/>
                </a:rPr>
                <a:t>Вивчаємо інформатику        </a:t>
              </a:r>
              <a:r>
                <a:rPr lang="en-US" sz="1400" b="1" i="1" dirty="0">
                  <a:solidFill>
                    <a:srgbClr val="19426B"/>
                  </a:solidFill>
                  <a:latin typeface="Verdana"/>
                  <a:hlinkClick r:id="rId7" tooltip="Перейти на сайт"/>
                </a:rPr>
                <a:t>teach-inf.at.ua</a:t>
              </a:r>
              <a:endParaRPr lang="ru-RU" sz="1400" b="1" i="1" dirty="0">
                <a:solidFill>
                  <a:srgbClr val="19426B"/>
                </a:solidFill>
                <a:latin typeface="Verdana"/>
              </a:endParaRPr>
            </a:p>
          </p:txBody>
        </p:sp>
      </p:grp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>
              <a:defRPr kumimoji="0" lang="uk-UA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lvl="0" fontAlgn="base">
              <a:lnSpc>
                <a:spcPct val="100000"/>
              </a:lnSpc>
              <a:spcAft>
                <a:spcPct val="0"/>
              </a:spcAft>
            </a:pPr>
            <a:r>
              <a:rPr lang="uk-UA" dirty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939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07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і області з в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84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894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44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01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 userDrawn="1"/>
        </p:nvSpPr>
        <p:spPr bwMode="gray">
          <a:xfrm>
            <a:off x="0" y="798521"/>
            <a:ext cx="12192000" cy="312737"/>
          </a:xfrm>
          <a:prstGeom prst="rect">
            <a:avLst/>
          </a:prstGeom>
          <a:solidFill>
            <a:srgbClr val="19426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white">
          <a:xfrm>
            <a:off x="0" y="11"/>
            <a:ext cx="12192000" cy="83661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10287570" y="188919"/>
            <a:ext cx="1665288" cy="1512887"/>
            <a:chOff x="4604" y="119"/>
            <a:chExt cx="1049" cy="953"/>
          </a:xfrm>
        </p:grpSpPr>
        <p:sp>
          <p:nvSpPr>
            <p:cNvPr id="10" name="Oval 18"/>
            <p:cNvSpPr>
              <a:spLocks noChangeArrowheads="1"/>
            </p:cNvSpPr>
            <p:nvPr userDrawn="1"/>
          </p:nvSpPr>
          <p:spPr bwMode="gray">
            <a:xfrm>
              <a:off x="4921" y="845"/>
              <a:ext cx="732" cy="227"/>
            </a:xfrm>
            <a:prstGeom prst="ellipse">
              <a:avLst/>
            </a:prstGeom>
            <a:gradFill rotWithShape="1">
              <a:gsLst>
                <a:gs pos="0">
                  <a:srgbClr val="19426B"/>
                </a:gs>
                <a:gs pos="100000">
                  <a:srgbClr val="19426B">
                    <a:gamma/>
                    <a:tint val="0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Oval 19"/>
            <p:cNvSpPr>
              <a:spLocks noChangeArrowheads="1"/>
            </p:cNvSpPr>
            <p:nvPr userDrawn="1"/>
          </p:nvSpPr>
          <p:spPr bwMode="gray">
            <a:xfrm>
              <a:off x="4604" y="119"/>
              <a:ext cx="932" cy="9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dist="63500" dir="2212194" algn="ctr" rotWithShape="0">
                <a:srgbClr val="19426B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Freeform 20" descr="4"/>
            <p:cNvSpPr>
              <a:spLocks/>
            </p:cNvSpPr>
            <p:nvPr userDrawn="1"/>
          </p:nvSpPr>
          <p:spPr bwMode="gray">
            <a:xfrm>
              <a:off x="5077" y="281"/>
              <a:ext cx="426" cy="588"/>
            </a:xfrm>
            <a:custGeom>
              <a:avLst/>
              <a:gdLst>
                <a:gd name="T0" fmla="*/ 951 w 1348"/>
                <a:gd name="T1" fmla="*/ 1963 h 1963"/>
                <a:gd name="T2" fmla="*/ 1338 w 1348"/>
                <a:gd name="T3" fmla="*/ 977 h 1963"/>
                <a:gd name="T4" fmla="*/ 905 w 1348"/>
                <a:gd name="T5" fmla="*/ 0 h 1963"/>
                <a:gd name="T6" fmla="*/ 0 w 1348"/>
                <a:gd name="T7" fmla="*/ 987 h 1963"/>
                <a:gd name="T8" fmla="*/ 951 w 1348"/>
                <a:gd name="T9" fmla="*/ 1963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8" h="1963">
                  <a:moveTo>
                    <a:pt x="951" y="1963"/>
                  </a:moveTo>
                  <a:cubicBezTo>
                    <a:pt x="1244" y="1689"/>
                    <a:pt x="1348" y="1323"/>
                    <a:pt x="1338" y="977"/>
                  </a:cubicBezTo>
                  <a:cubicBezTo>
                    <a:pt x="1329" y="629"/>
                    <a:pt x="1132" y="226"/>
                    <a:pt x="905" y="0"/>
                  </a:cubicBezTo>
                  <a:lnTo>
                    <a:pt x="0" y="987"/>
                  </a:lnTo>
                  <a:lnTo>
                    <a:pt x="951" y="1963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" name="Freeform 21" descr="1"/>
            <p:cNvSpPr>
              <a:spLocks/>
            </p:cNvSpPr>
            <p:nvPr userDrawn="1"/>
          </p:nvSpPr>
          <p:spPr bwMode="gray">
            <a:xfrm>
              <a:off x="4779" y="144"/>
              <a:ext cx="572" cy="416"/>
            </a:xfrm>
            <a:custGeom>
              <a:avLst/>
              <a:gdLst>
                <a:gd name="T0" fmla="*/ 905 w 1810"/>
                <a:gd name="T1" fmla="*/ 1388 h 1388"/>
                <a:gd name="T2" fmla="*/ 1810 w 1810"/>
                <a:gd name="T3" fmla="*/ 408 h 1388"/>
                <a:gd name="T4" fmla="*/ 874 w 1810"/>
                <a:gd name="T5" fmla="*/ 40 h 1388"/>
                <a:gd name="T6" fmla="*/ 0 w 1810"/>
                <a:gd name="T7" fmla="*/ 409 h 1388"/>
                <a:gd name="T8" fmla="*/ 905 w 1810"/>
                <a:gd name="T9" fmla="*/ 1388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0" h="1388">
                  <a:moveTo>
                    <a:pt x="905" y="1388"/>
                  </a:moveTo>
                  <a:lnTo>
                    <a:pt x="1810" y="408"/>
                  </a:lnTo>
                  <a:cubicBezTo>
                    <a:pt x="1612" y="189"/>
                    <a:pt x="1272" y="0"/>
                    <a:pt x="874" y="40"/>
                  </a:cubicBezTo>
                  <a:cubicBezTo>
                    <a:pt x="541" y="52"/>
                    <a:pt x="252" y="162"/>
                    <a:pt x="0" y="409"/>
                  </a:cubicBezTo>
                  <a:lnTo>
                    <a:pt x="905" y="1388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Freeform 22" descr="2"/>
            <p:cNvSpPr>
              <a:spLocks/>
            </p:cNvSpPr>
            <p:nvPr userDrawn="1"/>
          </p:nvSpPr>
          <p:spPr bwMode="gray">
            <a:xfrm>
              <a:off x="4629" y="286"/>
              <a:ext cx="419" cy="572"/>
            </a:xfrm>
            <a:custGeom>
              <a:avLst/>
              <a:gdLst>
                <a:gd name="T0" fmla="*/ 1325 w 1325"/>
                <a:gd name="T1" fmla="*/ 960 h 1910"/>
                <a:gd name="T2" fmla="*/ 414 w 1325"/>
                <a:gd name="T3" fmla="*/ 0 h 1910"/>
                <a:gd name="T4" fmla="*/ 27 w 1325"/>
                <a:gd name="T5" fmla="*/ 1014 h 1910"/>
                <a:gd name="T6" fmla="*/ 402 w 1325"/>
                <a:gd name="T7" fmla="*/ 1910 h 1910"/>
                <a:gd name="T8" fmla="*/ 1325 w 1325"/>
                <a:gd name="T9" fmla="*/ 960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5" h="1910">
                  <a:moveTo>
                    <a:pt x="1325" y="960"/>
                  </a:moveTo>
                  <a:lnTo>
                    <a:pt x="414" y="0"/>
                  </a:lnTo>
                  <a:cubicBezTo>
                    <a:pt x="238" y="162"/>
                    <a:pt x="0" y="570"/>
                    <a:pt x="27" y="1014"/>
                  </a:cubicBezTo>
                  <a:cubicBezTo>
                    <a:pt x="53" y="1458"/>
                    <a:pt x="233" y="1748"/>
                    <a:pt x="402" y="1910"/>
                  </a:cubicBezTo>
                  <a:lnTo>
                    <a:pt x="1325" y="96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Freeform 23" descr="55282"/>
            <p:cNvSpPr>
              <a:spLocks/>
            </p:cNvSpPr>
            <p:nvPr userDrawn="1"/>
          </p:nvSpPr>
          <p:spPr bwMode="gray">
            <a:xfrm>
              <a:off x="4770" y="585"/>
              <a:ext cx="590" cy="418"/>
            </a:xfrm>
            <a:custGeom>
              <a:avLst/>
              <a:gdLst>
                <a:gd name="T0" fmla="*/ 927 w 1866"/>
                <a:gd name="T1" fmla="*/ 0 h 1398"/>
                <a:gd name="T2" fmla="*/ 0 w 1866"/>
                <a:gd name="T3" fmla="*/ 975 h 1398"/>
                <a:gd name="T4" fmla="*/ 996 w 1866"/>
                <a:gd name="T5" fmla="*/ 1387 h 1398"/>
                <a:gd name="T6" fmla="*/ 1866 w 1866"/>
                <a:gd name="T7" fmla="*/ 996 h 1398"/>
                <a:gd name="T8" fmla="*/ 927 w 1866"/>
                <a:gd name="T9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1398">
                  <a:moveTo>
                    <a:pt x="927" y="0"/>
                  </a:moveTo>
                  <a:lnTo>
                    <a:pt x="0" y="975"/>
                  </a:lnTo>
                  <a:cubicBezTo>
                    <a:pt x="203" y="1204"/>
                    <a:pt x="607" y="1398"/>
                    <a:pt x="996" y="1387"/>
                  </a:cubicBezTo>
                  <a:cubicBezTo>
                    <a:pt x="1385" y="1375"/>
                    <a:pt x="1707" y="1159"/>
                    <a:pt x="1866" y="996"/>
                  </a:cubicBezTo>
                  <a:lnTo>
                    <a:pt x="927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Oval 24"/>
            <p:cNvSpPr>
              <a:spLocks noChangeArrowheads="1"/>
            </p:cNvSpPr>
            <p:nvPr userDrawn="1"/>
          </p:nvSpPr>
          <p:spPr bwMode="gray">
            <a:xfrm>
              <a:off x="4914" y="438"/>
              <a:ext cx="329" cy="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10777240" y="566632"/>
            <a:ext cx="756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0" dirty="0">
                <a:solidFill>
                  <a:srgbClr val="19426B"/>
                </a:solidFill>
                <a:latin typeface="Comic Sans MS" panose="030F0702030302020204" pitchFamily="66" charset="0"/>
              </a:rPr>
              <a:t>2</a:t>
            </a:r>
            <a:endParaRPr lang="uk-UA" sz="4400" b="1" i="0" dirty="0">
              <a:solidFill>
                <a:srgbClr val="19426B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9" name="Групувати 18"/>
          <p:cNvGrpSpPr/>
          <p:nvPr userDrawn="1"/>
        </p:nvGrpSpPr>
        <p:grpSpPr>
          <a:xfrm>
            <a:off x="-15225" y="6529734"/>
            <a:ext cx="4680520" cy="328282"/>
            <a:chOff x="467544" y="6485698"/>
            <a:chExt cx="4680520" cy="328281"/>
          </a:xfrm>
        </p:grpSpPr>
        <p:pic>
          <p:nvPicPr>
            <p:cNvPr id="20" name="Picture 3" descr="E:\Робота\Вчитель Інформатики\~~~Сайт~~~\teach-inf.at.ua\FTP\krfb_6465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296" y="6485698"/>
              <a:ext cx="321568" cy="3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67544" y="6506203"/>
              <a:ext cx="468052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dirty="0">
                  <a:solidFill>
                    <a:srgbClr val="19426B"/>
                  </a:solidFill>
                  <a:latin typeface="Verdana"/>
                </a:rPr>
                <a:t> </a:t>
              </a:r>
              <a:r>
                <a:rPr lang="uk-UA" sz="1400" i="1" dirty="0">
                  <a:solidFill>
                    <a:srgbClr val="19426B"/>
                  </a:solidFill>
                  <a:latin typeface="Verdana"/>
                </a:rPr>
                <a:t>        </a:t>
              </a:r>
              <a:endParaRPr lang="ru-RU" sz="1400" b="1" i="1" dirty="0">
                <a:solidFill>
                  <a:srgbClr val="19426B"/>
                </a:solidFill>
                <a:latin typeface="Verdana"/>
              </a:endParaRPr>
            </a:p>
          </p:txBody>
        </p:sp>
      </p:grp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>
              <a:defRPr kumimoji="0" lang="uk-UA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lvl="0" fontAlgn="base">
              <a:lnSpc>
                <a:spcPct val="100000"/>
              </a:lnSpc>
              <a:spcAft>
                <a:spcPct val="0"/>
              </a:spcAft>
            </a:pPr>
            <a:r>
              <a:rPr lang="uk-UA" dirty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739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59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208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19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39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і області з в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40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99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5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03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3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8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280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E9269-1560-433C-88F4-3A78CD881B3D}" type="datetimeFigureOut">
              <a:rPr lang="uk-UA" smtClean="0"/>
              <a:t>05.10.2020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655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062;&#1077;%20&#1085;&#1072;&#1096;&#1077;%20&#1110;%20&#1094;&#1077;%20&#1090;&#1074;&#1086;&#1108;.%20&#1059;&#1085;&#1110;&#1082;&#1072;&#1083;&#1100;&#1085;&#1080;&#1081;%20&#1087;&#1077;&#1090;&#1088;&#1080;&#1082;&#1110;&#1074;&#1089;&#1100;&#1082;&#1080;&#1081;%20&#1088;&#1086;&#1079;&#1087;&#1080;&#1089;%20-%20&#1085;&#1072;&#1096;.mp4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&#1060;&#1110;&#1079;&#1082;&#1091;&#1083;&#1100;&#1090;&#1093;&#1074;&#1080;&#1083;&#1080;&#1085;&#1082;&#1072;.%20&#1044;&#1088;&#1091;&#1078;&#1085;&#1080;&#1081;%20&#1082;&#1083;&#1072;&#1089;.mp4" TargetMode="Externa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14" y="5986130"/>
            <a:ext cx="6036586" cy="87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03834" y="682870"/>
            <a:ext cx="7581003" cy="1801607"/>
          </a:xfrm>
        </p:spPr>
        <p:txBody>
          <a:bodyPr>
            <a:noAutofit/>
          </a:bodyPr>
          <a:lstStyle/>
          <a:p>
            <a:r>
              <a:rPr lang="uk-UA" sz="6000" dirty="0"/>
              <a:t>Як розпізнавати інформацію. Символ. </a:t>
            </a:r>
          </a:p>
        </p:txBody>
      </p:sp>
      <p:sp>
        <p:nvSpPr>
          <p:cNvPr id="6" name="Округлена прямокутна виноска 5"/>
          <p:cNvSpPr/>
          <p:nvPr/>
        </p:nvSpPr>
        <p:spPr>
          <a:xfrm>
            <a:off x="3605536" y="6238527"/>
            <a:ext cx="2448272" cy="619472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Урок </a:t>
            </a:r>
            <a:r>
              <a:rPr kumimoji="0" lang="uk-UA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</a:t>
            </a:r>
            <a:endParaRPr kumimoji="0" lang="uk-UA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4" descr="computer, hardware, pc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00" y="3470475"/>
            <a:ext cx="2801888" cy="28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ll, contact, phone, smartphon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407" y="3671435"/>
            <a:ext cx="2399967" cy="239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5032382" y="3184362"/>
            <a:ext cx="7138989" cy="403410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uk-UA" sz="1600" b="1" dirty="0">
                <a:solidFill>
                  <a:srgbClr val="FFFFFF"/>
                </a:solidFill>
                <a:latin typeface="Verdana"/>
              </a:rPr>
              <a:t>За новою програмою</a:t>
            </a:r>
          </a:p>
        </p:txBody>
      </p:sp>
    </p:spTree>
    <p:extLst>
      <p:ext uri="{BB962C8B-B14F-4D97-AF65-F5344CB8AC3E}">
        <p14:creationId xmlns:p14="http://schemas.microsoft.com/office/powerpoint/2010/main" val="338019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Дізнаємося, що таке символ</a:t>
            </a:r>
          </a:p>
        </p:txBody>
      </p:sp>
      <p:pic>
        <p:nvPicPr>
          <p:cNvPr id="7" name="Picture 2" descr="question, sign icon">
            <a:extLst>
              <a:ext uri="{FF2B5EF4-FFF2-40B4-BE49-F238E27FC236}">
                <a16:creationId xmlns:a16="http://schemas.microsoft.com/office/drawing/2014/main" id="{E3E4B634-7D0E-493C-8B7E-1D26F42F0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" y="1174570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E09451-54BE-4FF6-B586-5D5B3D3FE0B9}"/>
              </a:ext>
            </a:extLst>
          </p:cNvPr>
          <p:cNvSpPr txBox="1"/>
          <p:nvPr/>
        </p:nvSpPr>
        <p:spPr>
          <a:xfrm>
            <a:off x="1401490" y="1199586"/>
            <a:ext cx="10718502" cy="1323439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Розглянь відео про петриківський розпис.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Які фрагменти петриківського розпису передають інформацію про реальні рослини, а які є вигаданими?</a:t>
            </a:r>
            <a:endParaRPr kumimoji="0" lang="uk-UA" sz="2600" b="1" i="1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3" name="Рисунок 2">
            <a:hlinkClick r:id="rId3" action="ppaction://hlinkfile"/>
            <a:extLst>
              <a:ext uri="{FF2B5EF4-FFF2-40B4-BE49-F238E27FC236}">
                <a16:creationId xmlns:a16="http://schemas.microsoft.com/office/drawing/2014/main" id="{21716DE9-BD48-440F-AA79-E90EFA0B8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26" y="2793944"/>
            <a:ext cx="6722347" cy="3776726"/>
          </a:xfrm>
          <a:prstGeom prst="rect">
            <a:avLst/>
          </a:prstGeom>
        </p:spPr>
      </p:pic>
      <p:pic>
        <p:nvPicPr>
          <p:cNvPr id="11" name="Picture 4" descr="click, interface, pointer icon">
            <a:hlinkClick r:id="rId5" action="ppaction://hlinkfile"/>
            <a:extLst>
              <a:ext uri="{FF2B5EF4-FFF2-40B4-BE49-F238E27FC236}">
                <a16:creationId xmlns:a16="http://schemas.microsoft.com/office/drawing/2014/main" id="{8AC969C1-04CD-4DCD-BAAE-45F6A64E9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27" y="4798793"/>
            <a:ext cx="1492546" cy="161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4363" y="2872077"/>
            <a:ext cx="5277637" cy="362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2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pic>
        <p:nvPicPr>
          <p:cNvPr id="3" name="Це наше і це твоє. Унікальний петриківський розпис - наш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9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 err="1"/>
              <a:t>Цікавинки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56722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>
              <a:defRPr/>
            </a:pPr>
            <a:r>
              <a:rPr lang="uk-UA" sz="2800" b="1" i="1" kern="0" dirty="0" smtClean="0">
                <a:solidFill>
                  <a:schemeClr val="bg1"/>
                </a:solidFill>
              </a:rPr>
              <a:t>Нині люди продовжують використовувати у своїй діяльності спеціальні знаки та символи. 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pic>
        <p:nvPicPr>
          <p:cNvPr id="13316" name="Picture 4" descr="http://nlp.trenings.ru/images/Mimika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0829"/>
            <a:ext cx="10885188" cy="289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818007"/>
            <a:ext cx="2398816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>
              <a:defRPr/>
            </a:pPr>
            <a:r>
              <a:rPr lang="uk-UA" sz="2800" b="1" i="1" kern="0" dirty="0" smtClean="0">
                <a:solidFill>
                  <a:schemeClr val="bg1"/>
                </a:solidFill>
              </a:rPr>
              <a:t>Що це?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476187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uk-UA" sz="2800" b="1" i="1" kern="0" dirty="0" smtClean="0">
                <a:solidFill>
                  <a:srgbClr val="FFFFFF"/>
                </a:solidFill>
              </a:rPr>
              <a:t>З </a:t>
            </a:r>
            <a:r>
              <a:rPr lang="uk-UA" sz="2800" b="1" i="1" kern="0" dirty="0">
                <a:solidFill>
                  <a:srgbClr val="FFFFFF"/>
                </a:solidFill>
              </a:rPr>
              <a:t>їх допомогою, наприклад, можна легко показати, радісно тобі чи сумно. </a:t>
            </a:r>
            <a:endParaRPr lang="en-US" sz="2800" b="1" i="1" kern="0" dirty="0">
              <a:solidFill>
                <a:srgbClr val="FFFFFF"/>
              </a:solidFill>
            </a:endParaRPr>
          </a:p>
          <a:p>
            <a:pPr algn="just"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19 вересня </a:t>
            </a:r>
            <a:r>
              <a:rPr lang="uk-UA" sz="2800" b="1" i="1" kern="0" dirty="0" err="1">
                <a:solidFill>
                  <a:srgbClr val="FFFFFF"/>
                </a:solidFill>
              </a:rPr>
              <a:t>Смайлик</a:t>
            </a:r>
            <a:r>
              <a:rPr lang="uk-UA" sz="2800" b="1" i="1" kern="0" dirty="0">
                <a:solidFill>
                  <a:srgbClr val="FFFFFF"/>
                </a:solidFill>
              </a:rPr>
              <a:t> святкує свій День народження.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5190" y="4818007"/>
            <a:ext cx="2924981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>
              <a:defRPr/>
            </a:pPr>
            <a:r>
              <a:rPr lang="uk-UA" sz="2800" b="1" i="1" kern="0" dirty="0" err="1" smtClean="0">
                <a:solidFill>
                  <a:srgbClr val="FFFF00"/>
                </a:solidFill>
              </a:rPr>
              <a:t>Смайлики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 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16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FF0F9C-76FC-4CC9-A7BF-82C6A65306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 r="66221"/>
          <a:stretch/>
        </p:blipFill>
        <p:spPr>
          <a:xfrm>
            <a:off x="4139525" y="400111"/>
            <a:ext cx="3517051" cy="6506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05.10.2020</a:t>
            </a:fld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2">
            <a:hlinkClick r:id="" action="ppaction://media"/>
            <a:extLst>
              <a:ext uri="{FF2B5EF4-FFF2-40B4-BE49-F238E27FC236}">
                <a16:creationId xmlns:a16="http://schemas.microsoft.com/office/drawing/2014/main" id="{BA5EAE03-9590-4779-AEA7-0EB5E45345B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467" y="0"/>
            <a:ext cx="12250467" cy="6890888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50874" y="0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515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2290" y="122563"/>
            <a:ext cx="7041931" cy="532820"/>
          </a:xfrm>
        </p:spPr>
        <p:txBody>
          <a:bodyPr>
            <a:noAutofit/>
          </a:bodyPr>
          <a:lstStyle/>
          <a:p>
            <a:r>
              <a:rPr lang="uk-UA" sz="3600" dirty="0" smtClean="0"/>
              <a:t>Працюємо з підручником</a:t>
            </a:r>
            <a:endParaRPr lang="uk-UA" sz="3600" dirty="0"/>
          </a:p>
        </p:txBody>
      </p:sp>
      <p:sp>
        <p:nvSpPr>
          <p:cNvPr id="4" name="Прямокутник 3"/>
          <p:cNvSpPr/>
          <p:nvPr/>
        </p:nvSpPr>
        <p:spPr>
          <a:xfrm>
            <a:off x="4088525" y="5559972"/>
            <a:ext cx="4529959" cy="331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145" y="655383"/>
            <a:ext cx="4190957" cy="6202617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54946" y="1996966"/>
            <a:ext cx="4214268" cy="1940957"/>
          </a:xfrm>
          <a:prstGeom prst="wedgeRoundRectCallout">
            <a:avLst>
              <a:gd name="adj1" fmla="val -78900"/>
              <a:gd name="adj2" fmla="val 120962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uk-UA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1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</a:defRPr>
            </a:lvl1pPr>
          </a:lstStyle>
          <a:p>
            <a:pPr lvl="0">
              <a:defRPr/>
            </a:pPr>
            <a:r>
              <a:rPr lang="uk-UA" sz="5400" dirty="0" smtClean="0"/>
              <a:t>Сторінки</a:t>
            </a:r>
            <a:endParaRPr lang="uk-UA" sz="5400" dirty="0"/>
          </a:p>
          <a:p>
            <a:pPr lvl="0">
              <a:defRPr/>
            </a:pPr>
            <a:r>
              <a:rPr lang="uk-UA" sz="5400" dirty="0" smtClean="0"/>
              <a:t>45-46</a:t>
            </a:r>
          </a:p>
        </p:txBody>
      </p:sp>
    </p:spTree>
    <p:extLst>
      <p:ext uri="{BB962C8B-B14F-4D97-AF65-F5344CB8AC3E}">
        <p14:creationId xmlns:p14="http://schemas.microsoft.com/office/powerpoint/2010/main" val="395544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Працюємо за комп’ютером</a:t>
            </a:r>
            <a:endParaRPr lang="uk-UA" sz="3600" dirty="0"/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499753-8159-4B4C-AB9C-E1DCF77518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82" r="9530"/>
          <a:stretch/>
        </p:blipFill>
        <p:spPr>
          <a:xfrm>
            <a:off x="7228115" y="1177376"/>
            <a:ext cx="4839154" cy="56400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98209">
            <a:off x="757558" y="1291789"/>
            <a:ext cx="3425739" cy="5049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10540" y="1409548"/>
            <a:ext cx="3233804" cy="1191816"/>
          </a:xfrm>
          <a:prstGeom prst="wedgeRoundRectCallout">
            <a:avLst>
              <a:gd name="adj1" fmla="val -46054"/>
              <a:gd name="adj2" fmla="val 188193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uk-UA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1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</a:defRPr>
            </a:lvl1pPr>
          </a:lstStyle>
          <a:p>
            <a:pPr lvl="0">
              <a:defRPr/>
            </a:pPr>
            <a:r>
              <a:rPr lang="uk-UA" dirty="0"/>
              <a:t>Сторінка</a:t>
            </a:r>
          </a:p>
          <a:p>
            <a:pPr lvl="0">
              <a:defRPr/>
            </a:pPr>
            <a:r>
              <a:rPr lang="ru-RU" dirty="0" smtClean="0"/>
              <a:t>46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0746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9451" y="174388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 smtClean="0"/>
              <a:t>Гімнастика для очей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696360" y="1112090"/>
            <a:ext cx="9708139" cy="5650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346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pic>
        <p:nvPicPr>
          <p:cNvPr id="3" name="Гімнастика для очей - Gymnastics for the ey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251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5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 11"/>
          <p:cNvSpPr/>
          <p:nvPr/>
        </p:nvSpPr>
        <p:spPr>
          <a:xfrm>
            <a:off x="-3633" y="6411310"/>
            <a:ext cx="4659716" cy="446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Запитання і завдання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0315" y="1171763"/>
            <a:ext cx="12050142" cy="523220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>
              <a:buFont typeface="+mj-lt"/>
              <a:buAutoNum type="arabicPeriod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Щ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о </a:t>
            </a:r>
            <a:r>
              <a:rPr lang="uk-UA" sz="2800" b="1" i="1" kern="0" dirty="0">
                <a:solidFill>
                  <a:srgbClr val="FFFFFF"/>
                </a:solidFill>
              </a:rPr>
              <a:t>таке 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символ? 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pic>
        <p:nvPicPr>
          <p:cNvPr id="8" name="Picture 2" descr="http://nvip.com.ua/sites/default/files/imagecache/original_watermark/pictures/news/q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774" y="4780449"/>
            <a:ext cx="1663554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7643" y="1792904"/>
            <a:ext cx="12050142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defRPr/>
            </a:pPr>
            <a:r>
              <a:rPr lang="uk-UA" sz="2800" b="1" i="1" kern="0" dirty="0" smtClean="0">
                <a:solidFill>
                  <a:srgbClr val="002060"/>
                </a:solidFill>
              </a:rPr>
              <a:t>Які символи ви знаєте?</a:t>
            </a:r>
            <a:endParaRPr lang="uk-UA" sz="2800" b="1" i="1" kern="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643" y="2403925"/>
            <a:ext cx="11935193" cy="523220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>
              <a:buFont typeface="+mj-lt"/>
              <a:buAutoNum type="arabicPeriod" startAt="3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Назвіть 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державні символи України.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008" y="3169725"/>
            <a:ext cx="12050142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smtClean="0">
                <a:solidFill>
                  <a:srgbClr val="002060"/>
                </a:solidFill>
              </a:rPr>
              <a:t>4. Які  ви знаєте народні символи України?</a:t>
            </a:r>
            <a:endParaRPr lang="uk-UA" sz="2800" b="1" i="1" kern="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688" y="3711635"/>
            <a:ext cx="8920319" cy="3069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77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14" y="5986130"/>
            <a:ext cx="6036586" cy="87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круглена прямокутна виноска 5"/>
          <p:cNvSpPr/>
          <p:nvPr/>
        </p:nvSpPr>
        <p:spPr>
          <a:xfrm>
            <a:off x="3605536" y="6238527"/>
            <a:ext cx="2448272" cy="619472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Урок </a:t>
            </a:r>
            <a:r>
              <a:rPr kumimoji="0" lang="uk-UA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</a:t>
            </a:r>
            <a:endParaRPr kumimoji="0" lang="uk-UA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4" descr="computer, hardware, pc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00" y="3470475"/>
            <a:ext cx="2801888" cy="28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ll, contact, phone, smartphon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407" y="3671435"/>
            <a:ext cx="2399967" cy="239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5032382" y="3184362"/>
            <a:ext cx="7138989" cy="403410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uk-UA" sz="1600" b="1" dirty="0">
                <a:solidFill>
                  <a:srgbClr val="FFFFFF"/>
                </a:solidFill>
                <a:latin typeface="Verdana"/>
              </a:rPr>
              <a:t>За новою програмою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5400" dirty="0"/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284154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sz="4000" dirty="0"/>
              <a:t>Як розпізнавати інформацію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2F6DCD98-BE37-48F5-8F92-D06DF31587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4352338"/>
              </p:ext>
            </p:extLst>
          </p:nvPr>
        </p:nvGraphicFramePr>
        <p:xfrm>
          <a:off x="72008" y="1242392"/>
          <a:ext cx="12050142" cy="529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07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DAEBB61-C5ED-4133-A2F7-DAB9B3331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FDAEBB61-C5ED-4133-A2F7-DAB9B3331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5CB6B8-CA2B-431B-8414-06FEB88A9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graphicEl>
                                              <a:dgm id="{025CB6B8-CA2B-431B-8414-06FEB88A93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A6FD81-FCF4-4CE0-8871-588E983C05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graphicEl>
                                              <a:dgm id="{79A6FD81-FCF4-4CE0-8871-588E983C05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AB089FA-E62B-4CA2-81E6-4269C82BD3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FAB089FA-E62B-4CA2-81E6-4269C82BD3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Способи подання інформації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Здавна люди намагалися зафіксувати події свого життя, здобуті знання, свій досвід. До нас ця інформація дійшла завдяки: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C340D124-434E-4E5A-9D5B-CE6C229E72F5}"/>
              </a:ext>
            </a:extLst>
          </p:cNvPr>
          <p:cNvSpPr/>
          <p:nvPr/>
        </p:nvSpPr>
        <p:spPr>
          <a:xfrm>
            <a:off x="72008" y="2704399"/>
            <a:ext cx="2887061" cy="13882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kern="0" dirty="0" err="1">
                <a:solidFill>
                  <a:srgbClr val="FFFFFF"/>
                </a:solidFill>
              </a:rPr>
              <a:t>наскельним</a:t>
            </a:r>
            <a:r>
              <a:rPr lang="uk-UA" sz="2800" b="1" i="1" kern="0" dirty="0">
                <a:solidFill>
                  <a:srgbClr val="FFFFFF"/>
                </a:solidFill>
              </a:rPr>
              <a:t> малюнкам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0B891CB-2E81-4687-B4E0-29FB1842C8B3}"/>
              </a:ext>
            </a:extLst>
          </p:cNvPr>
          <p:cNvSpPr/>
          <p:nvPr/>
        </p:nvSpPr>
        <p:spPr>
          <a:xfrm>
            <a:off x="3125138" y="2704399"/>
            <a:ext cx="2887061" cy="13882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папірусам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5793A482-9FA9-4632-BC96-8B30A4B30D95}"/>
              </a:ext>
            </a:extLst>
          </p:cNvPr>
          <p:cNvSpPr/>
          <p:nvPr/>
        </p:nvSpPr>
        <p:spPr>
          <a:xfrm>
            <a:off x="6178267" y="2704399"/>
            <a:ext cx="2887061" cy="13882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книгам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B88B69FC-9182-4F2B-85D2-17CA5C943481}"/>
              </a:ext>
            </a:extLst>
          </p:cNvPr>
          <p:cNvSpPr/>
          <p:nvPr/>
        </p:nvSpPr>
        <p:spPr>
          <a:xfrm>
            <a:off x="9229550" y="2706317"/>
            <a:ext cx="2887061" cy="13882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витворам мистецтва й побуту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0BFD1A-EBCC-4FC0-BB9F-E3406399A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9" y="4198777"/>
            <a:ext cx="2391043" cy="226229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054FC6-BCF2-441B-B0F0-D6C564F9F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680" y="4197351"/>
            <a:ext cx="1574800" cy="23943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1C78452-5333-47F1-ADFC-C5DE1DEB3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685" y="4198777"/>
            <a:ext cx="2041583" cy="237265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F0BDC1-36CE-4F67-9832-572D197DA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267" y="4226365"/>
            <a:ext cx="2887060" cy="210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8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2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Як розпізнавати інформацію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>
              <a:defRPr/>
            </a:pPr>
            <a:r>
              <a:rPr lang="uk-UA" sz="2800" b="1" i="1" kern="0" dirty="0" smtClean="0">
                <a:solidFill>
                  <a:srgbClr val="FFFFFF"/>
                </a:solidFill>
              </a:rPr>
              <a:t>Знаки допомагають зображувати будь-які об’єкти та явища. Коли знак несе певну інформацію, він перетворюється на </a:t>
            </a:r>
            <a:r>
              <a:rPr lang="uk-UA" sz="2800" b="1" i="1" kern="0" dirty="0" smtClean="0">
                <a:solidFill>
                  <a:srgbClr val="FFFF00"/>
                </a:solidFill>
              </a:rPr>
              <a:t>символ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. 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2656795"/>
            <a:ext cx="5865654" cy="41181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7822" t="12106" r="10660" b="10969"/>
          <a:stretch/>
        </p:blipFill>
        <p:spPr>
          <a:xfrm>
            <a:off x="5937662" y="2592750"/>
            <a:ext cx="6184487" cy="4326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882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Дізнаємося, що таке символ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455D1-CDCB-4DDA-94F4-B9EDCA9D9AFF}"/>
              </a:ext>
            </a:extLst>
          </p:cNvPr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Люди часто використовують символи. А  що таке символ? У  перекладі з  грецької символ — знак, зрозумілий певній групі осіб.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F9C324-DA0E-4E44-A3E3-B2C2E3C70EEE}"/>
              </a:ext>
            </a:extLst>
          </p:cNvPr>
          <p:cNvSpPr txBox="1"/>
          <p:nvPr/>
        </p:nvSpPr>
        <p:spPr>
          <a:xfrm>
            <a:off x="1403648" y="2693043"/>
            <a:ext cx="5672561" cy="206210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00"/>
                </a:solidFill>
              </a:rPr>
              <a:t>Символ</a:t>
            </a:r>
            <a:r>
              <a:rPr lang="uk-UA" sz="3200" b="1" i="1" kern="0" dirty="0">
                <a:solidFill>
                  <a:srgbClr val="FFFFFF"/>
                </a:solidFill>
              </a:rPr>
              <a:t> — це умовне позначення якого-небудь предмета, поняття, явища. </a:t>
            </a:r>
            <a:endParaRPr kumimoji="0" lang="uk-UA" sz="3200" b="1" i="1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75CB962-3487-4A19-9618-4021787E4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1040" y="2693043"/>
            <a:ext cx="1434688" cy="143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Світанок - Національне патріотичне виховання - Народні символи України">
            <a:extLst>
              <a:ext uri="{FF2B5EF4-FFF2-40B4-BE49-F238E27FC236}">
                <a16:creationId xmlns:a16="http://schemas.microsoft.com/office/drawing/2014/main" id="{E8AAF13F-794B-4B38-A4B5-EE0B6C6D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693043"/>
            <a:ext cx="48768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Бульбашка прямої мови: прямокутна 18">
            <a:extLst>
              <a:ext uri="{FF2B5EF4-FFF2-40B4-BE49-F238E27FC236}">
                <a16:creationId xmlns:a16="http://schemas.microsoft.com/office/drawing/2014/main" id="{B44C409E-02AF-438C-A1B0-FE3D98892653}"/>
              </a:ext>
            </a:extLst>
          </p:cNvPr>
          <p:cNvSpPr/>
          <p:nvPr/>
        </p:nvSpPr>
        <p:spPr>
          <a:xfrm>
            <a:off x="69850" y="4866431"/>
            <a:ext cx="7006359" cy="1112737"/>
          </a:xfrm>
          <a:prstGeom prst="wedgeRectCallout">
            <a:avLst>
              <a:gd name="adj1" fmla="val 54507"/>
              <a:gd name="adj2" fmla="val -39286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Символи України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5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Дізнаємося, що таке символ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BAF8E0D7-A01D-4657-A9E1-C93F2A6478BE}"/>
              </a:ext>
            </a:extLst>
          </p:cNvPr>
          <p:cNvSpPr/>
          <p:nvPr/>
        </p:nvSpPr>
        <p:spPr>
          <a:xfrm>
            <a:off x="75389" y="1193518"/>
            <a:ext cx="2887061" cy="92431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kern="0" dirty="0">
                <a:solidFill>
                  <a:srgbClr val="FFFFFF"/>
                </a:solidFill>
              </a:rPr>
              <a:t>Голуб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41CB8428-E245-4BA1-9120-9F2441BCD4AA}"/>
              </a:ext>
            </a:extLst>
          </p:cNvPr>
          <p:cNvSpPr/>
          <p:nvPr/>
        </p:nvSpPr>
        <p:spPr>
          <a:xfrm>
            <a:off x="3128519" y="1193518"/>
            <a:ext cx="2887061" cy="92431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Лев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70B458CC-9E94-4192-851A-D34A4E999B6D}"/>
              </a:ext>
            </a:extLst>
          </p:cNvPr>
          <p:cNvSpPr/>
          <p:nvPr/>
        </p:nvSpPr>
        <p:spPr>
          <a:xfrm>
            <a:off x="6181648" y="1193518"/>
            <a:ext cx="2887061" cy="92431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Собака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9D82FB40-DF57-4D86-A6A8-62321CF17763}"/>
              </a:ext>
            </a:extLst>
          </p:cNvPr>
          <p:cNvSpPr/>
          <p:nvPr/>
        </p:nvSpPr>
        <p:spPr>
          <a:xfrm>
            <a:off x="9232931" y="1195436"/>
            <a:ext cx="2887061" cy="92431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Троянда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75948ADE-DE75-476C-9633-D83F453D8B71}"/>
              </a:ext>
            </a:extLst>
          </p:cNvPr>
          <p:cNvSpPr/>
          <p:nvPr/>
        </p:nvSpPr>
        <p:spPr>
          <a:xfrm>
            <a:off x="75388" y="5014290"/>
            <a:ext cx="2887061" cy="13882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kern="0" dirty="0">
                <a:solidFill>
                  <a:srgbClr val="FFFFFF"/>
                </a:solidFill>
              </a:rPr>
              <a:t>символ миру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70290CDB-9C79-46DB-9CFB-1750A4453BD3}"/>
              </a:ext>
            </a:extLst>
          </p:cNvPr>
          <p:cNvSpPr/>
          <p:nvPr/>
        </p:nvSpPr>
        <p:spPr>
          <a:xfrm>
            <a:off x="3128518" y="5014290"/>
            <a:ext cx="2887061" cy="13882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>
                <a:solidFill>
                  <a:srgbClr val="FFFFFF"/>
                </a:solidFill>
              </a:rPr>
              <a:t>символ сили й</a:t>
            </a:r>
            <a:r>
              <a:rPr lang="en-US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>
                <a:solidFill>
                  <a:srgbClr val="FFFFFF"/>
                </a:solidFill>
              </a:rPr>
              <a:t>сміливості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ED3B8C83-43B1-4D1D-9674-AD501C826211}"/>
              </a:ext>
            </a:extLst>
          </p:cNvPr>
          <p:cNvSpPr/>
          <p:nvPr/>
        </p:nvSpPr>
        <p:spPr>
          <a:xfrm>
            <a:off x="6181647" y="5014290"/>
            <a:ext cx="2887061" cy="13882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символ відданості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D516B638-73AF-4752-B914-3D219679DFD4}"/>
              </a:ext>
            </a:extLst>
          </p:cNvPr>
          <p:cNvSpPr/>
          <p:nvPr/>
        </p:nvSpPr>
        <p:spPr>
          <a:xfrm>
            <a:off x="9232930" y="5016208"/>
            <a:ext cx="2887061" cy="13882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символ краси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pic>
        <p:nvPicPr>
          <p:cNvPr id="2050" name="Picture 2" descr="Dove | Free Vectors, Stock Photos &amp; PSD">
            <a:extLst>
              <a:ext uri="{FF2B5EF4-FFF2-40B4-BE49-F238E27FC236}">
                <a16:creationId xmlns:a16="http://schemas.microsoft.com/office/drawing/2014/main" id="{35168ECB-9768-487E-BBA8-D2C507F25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60"/>
          <a:stretch/>
        </p:blipFill>
        <p:spPr bwMode="auto">
          <a:xfrm flipH="1">
            <a:off x="75388" y="2290343"/>
            <a:ext cx="2887061" cy="237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91EDE9D-576B-45A2-8680-0E9C82708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39"/>
          <a:stretch/>
        </p:blipFill>
        <p:spPr>
          <a:xfrm>
            <a:off x="3126671" y="2321035"/>
            <a:ext cx="2887061" cy="24712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AA6A5C7-751E-4F4E-9771-9ECB3F7ABA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18" t="8534" r="13000" b="8534"/>
          <a:stretch/>
        </p:blipFill>
        <p:spPr>
          <a:xfrm>
            <a:off x="6177954" y="2255709"/>
            <a:ext cx="2887061" cy="2660031"/>
          </a:xfrm>
          <a:prstGeom prst="rect">
            <a:avLst/>
          </a:prstGeom>
        </p:spPr>
      </p:pic>
      <p:pic>
        <p:nvPicPr>
          <p:cNvPr id="2058" name="Picture 10" descr="Single red rose Royalty Free Vector Image - VectorStock">
            <a:extLst>
              <a:ext uri="{FF2B5EF4-FFF2-40B4-BE49-F238E27FC236}">
                <a16:creationId xmlns:a16="http://schemas.microsoft.com/office/drawing/2014/main" id="{CA01471B-965F-411D-976B-E84B2C2BA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 b="10606"/>
          <a:stretch/>
        </p:blipFill>
        <p:spPr bwMode="auto">
          <a:xfrm>
            <a:off x="9511079" y="2255709"/>
            <a:ext cx="2330762" cy="266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74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Дізнаємося, що таке символ</a:t>
            </a:r>
          </a:p>
        </p:txBody>
      </p:sp>
      <p:pic>
        <p:nvPicPr>
          <p:cNvPr id="6" name="Picture 2" descr="question, sign icon">
            <a:extLst>
              <a:ext uri="{FF2B5EF4-FFF2-40B4-BE49-F238E27FC236}">
                <a16:creationId xmlns:a16="http://schemas.microsoft.com/office/drawing/2014/main" id="{7481005B-9087-47EC-B7A8-E62B25115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" y="1174570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76B5EF-88B8-4C12-86C7-102F177AFD21}"/>
              </a:ext>
            </a:extLst>
          </p:cNvPr>
          <p:cNvSpPr txBox="1"/>
          <p:nvPr/>
        </p:nvSpPr>
        <p:spPr>
          <a:xfrm>
            <a:off x="1401490" y="1199586"/>
            <a:ext cx="10718502" cy="1384995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Розглянь зображення. Що ти знаєш про зображені на них об’єкти? Чи можна їх назвати символами?</a:t>
            </a:r>
            <a:endParaRPr kumimoji="0" lang="uk-UA" sz="2800" b="1" i="1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7A6B60-5A42-48AB-A7FD-C39741C30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552" y="3088835"/>
            <a:ext cx="3973050" cy="2467136"/>
          </a:xfrm>
          <a:prstGeom prst="rect">
            <a:avLst/>
          </a:prstGeom>
        </p:spPr>
      </p:pic>
      <p:pic>
        <p:nvPicPr>
          <p:cNvPr id="4100" name="Picture 4" descr="Калина: опыт выращивания разных сортов и фото на Supersadovnik.ru">
            <a:extLst>
              <a:ext uri="{FF2B5EF4-FFF2-40B4-BE49-F238E27FC236}">
                <a16:creationId xmlns:a16="http://schemas.microsoft.com/office/drawing/2014/main" id="{1CCBC4B3-A2B7-422C-92E8-4D6561945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1"/>
          <a:stretch/>
        </p:blipFill>
        <p:spPr bwMode="auto">
          <a:xfrm>
            <a:off x="8146942" y="3088835"/>
            <a:ext cx="3973050" cy="24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Вбивство лелек">
            <a:extLst>
              <a:ext uri="{FF2B5EF4-FFF2-40B4-BE49-F238E27FC236}">
                <a16:creationId xmlns:a16="http://schemas.microsoft.com/office/drawing/2014/main" id="{36E0037C-53A3-4A04-A7FC-FAB98006B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/>
          <a:stretch/>
        </p:blipFill>
        <p:spPr bwMode="auto">
          <a:xfrm>
            <a:off x="72008" y="3088835"/>
            <a:ext cx="3973050" cy="24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77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Дізнаємося, що таке символ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 давні часи люди передавали інформацію мовою символів. Кожний з них мав своє значення: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FC714E7-CB89-476C-BB77-0B6DF18750C2}"/>
              </a:ext>
            </a:extLst>
          </p:cNvPr>
          <p:cNvSpPr/>
          <p:nvPr/>
        </p:nvSpPr>
        <p:spPr>
          <a:xfrm>
            <a:off x="72007" y="3729454"/>
            <a:ext cx="3973050" cy="129266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символ домашнього вогнища й тепла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CC0C28A0-E97C-4F5F-A6CF-A00F279C3E59}"/>
              </a:ext>
            </a:extLst>
          </p:cNvPr>
          <p:cNvSpPr/>
          <p:nvPr/>
        </p:nvSpPr>
        <p:spPr>
          <a:xfrm>
            <a:off x="4110552" y="3729454"/>
            <a:ext cx="3973050" cy="129266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символ любові до рідного дому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CCA10324-39F8-46E4-B7B4-A0EAEAD8864E}"/>
              </a:ext>
            </a:extLst>
          </p:cNvPr>
          <p:cNvSpPr/>
          <p:nvPr/>
        </p:nvSpPr>
        <p:spPr>
          <a:xfrm>
            <a:off x="8149100" y="3729454"/>
            <a:ext cx="3973050" cy="129266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уособлення витонченої краси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5C4973-3AC7-46C7-BF8A-8AAB937E5EE7}"/>
              </a:ext>
            </a:extLst>
          </p:cNvPr>
          <p:cNvSpPr txBox="1"/>
          <p:nvPr/>
        </p:nvSpPr>
        <p:spPr>
          <a:xfrm>
            <a:off x="70929" y="5116467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Такі символи використовували для оздоблення осель або предметів побуту, прикрашаючи їх </a:t>
            </a:r>
            <a:r>
              <a:rPr lang="uk-UA" sz="2800" b="1" i="1" kern="0" dirty="0">
                <a:solidFill>
                  <a:srgbClr val="FFFF00"/>
                </a:solidFill>
              </a:rPr>
              <a:t>сфантазованими</a:t>
            </a:r>
            <a:r>
              <a:rPr lang="uk-UA" sz="2800" b="1" i="1" kern="0" dirty="0">
                <a:solidFill>
                  <a:srgbClr val="FFFFFF"/>
                </a:solidFill>
              </a:rPr>
              <a:t> квітами та тваринами.</a:t>
            </a:r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87AC57AB-4075-44C8-847B-78A9EA6CE2C8}"/>
              </a:ext>
            </a:extLst>
          </p:cNvPr>
          <p:cNvGrpSpPr/>
          <p:nvPr/>
        </p:nvGrpSpPr>
        <p:grpSpPr>
          <a:xfrm>
            <a:off x="72007" y="2246962"/>
            <a:ext cx="3973050" cy="1388140"/>
            <a:chOff x="72007" y="2246962"/>
            <a:chExt cx="3973050" cy="1388140"/>
          </a:xfrm>
        </p:grpSpPr>
        <p:sp>
          <p:nvSpPr>
            <p:cNvPr id="7" name="Прямокутник 6">
              <a:extLst>
                <a:ext uri="{FF2B5EF4-FFF2-40B4-BE49-F238E27FC236}">
                  <a16:creationId xmlns:a16="http://schemas.microsoft.com/office/drawing/2014/main" id="{885A8BA6-F68F-4356-B3A5-5D15327FAA3F}"/>
                </a:ext>
              </a:extLst>
            </p:cNvPr>
            <p:cNvSpPr/>
            <p:nvPr/>
          </p:nvSpPr>
          <p:spPr>
            <a:xfrm>
              <a:off x="72007" y="2246962"/>
              <a:ext cx="3973050" cy="138814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sz="2800" b="1" i="1" kern="0" dirty="0">
                  <a:solidFill>
                    <a:srgbClr val="FFFFFF"/>
                  </a:solidFill>
                </a:rPr>
                <a:t>цибулина</a:t>
              </a:r>
            </a:p>
          </p:txBody>
        </p:sp>
        <p:pic>
          <p:nvPicPr>
            <p:cNvPr id="9218" name="Picture 2" descr="food, onion, vegetable icon">
              <a:extLst>
                <a:ext uri="{FF2B5EF4-FFF2-40B4-BE49-F238E27FC236}">
                  <a16:creationId xmlns:a16="http://schemas.microsoft.com/office/drawing/2014/main" id="{E620FA5E-6117-4488-A995-4B00DD6AE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793" y="2257512"/>
              <a:ext cx="1374724" cy="1374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399F5B04-1861-42C7-B1F5-EAEBF276A34E}"/>
              </a:ext>
            </a:extLst>
          </p:cNvPr>
          <p:cNvGrpSpPr/>
          <p:nvPr/>
        </p:nvGrpSpPr>
        <p:grpSpPr>
          <a:xfrm>
            <a:off x="4110552" y="2246962"/>
            <a:ext cx="3973050" cy="1388140"/>
            <a:chOff x="4110552" y="2246962"/>
            <a:chExt cx="3973050" cy="1388140"/>
          </a:xfrm>
        </p:grpSpPr>
        <p:sp>
          <p:nvSpPr>
            <p:cNvPr id="8" name="Прямокутник 7">
              <a:extLst>
                <a:ext uri="{FF2B5EF4-FFF2-40B4-BE49-F238E27FC236}">
                  <a16:creationId xmlns:a16="http://schemas.microsoft.com/office/drawing/2014/main" id="{99CFDFDF-B139-4C43-B398-66C0D45B4D04}"/>
                </a:ext>
              </a:extLst>
            </p:cNvPr>
            <p:cNvSpPr/>
            <p:nvPr/>
          </p:nvSpPr>
          <p:spPr>
            <a:xfrm>
              <a:off x="4110552" y="2246962"/>
              <a:ext cx="3973050" cy="138814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sz="2800" b="1" i="1" kern="0" dirty="0">
                  <a:solidFill>
                    <a:srgbClr val="FFFFFF"/>
                  </a:solidFill>
                </a:rPr>
                <a:t>журавель</a:t>
              </a:r>
            </a:p>
          </p:txBody>
        </p:sp>
        <p:pic>
          <p:nvPicPr>
            <p:cNvPr id="9220" name="Picture 4" descr="Ð ÐµÐ·ÑÐ»ÑÑÐ°Ñ Ð¿Ð¾ÑÑÐºÑ Ð·Ð¾Ð±ÑÐ°Ð¶ÐµÐ½Ñ Ð·Ð° Ð·Ð°Ð¿Ð¸ÑÐ¾Ð¼ &quot;Ð¶ÑÑÐ°Ð²ÐµÐ»Ñ icon&quot;">
              <a:extLst>
                <a:ext uri="{FF2B5EF4-FFF2-40B4-BE49-F238E27FC236}">
                  <a16:creationId xmlns:a16="http://schemas.microsoft.com/office/drawing/2014/main" id="{C8387B2E-30FB-43C3-B397-4C4018F017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20"/>
            <a:stretch/>
          </p:blipFill>
          <p:spPr bwMode="auto">
            <a:xfrm>
              <a:off x="6630144" y="2257512"/>
              <a:ext cx="1383122" cy="137472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696ED2C3-10F4-46AB-94AF-4AD01AF45774}"/>
              </a:ext>
            </a:extLst>
          </p:cNvPr>
          <p:cNvGrpSpPr/>
          <p:nvPr/>
        </p:nvGrpSpPr>
        <p:grpSpPr>
          <a:xfrm>
            <a:off x="8149100" y="2236082"/>
            <a:ext cx="3973050" cy="1402463"/>
            <a:chOff x="8149100" y="2236082"/>
            <a:chExt cx="3973050" cy="1402463"/>
          </a:xfrm>
        </p:grpSpPr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D95164C9-D2C4-40D4-9776-2162EDBFBE20}"/>
                </a:ext>
              </a:extLst>
            </p:cNvPr>
            <p:cNvSpPr/>
            <p:nvPr/>
          </p:nvSpPr>
          <p:spPr>
            <a:xfrm>
              <a:off x="8149100" y="2246962"/>
              <a:ext cx="3973050" cy="138814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sz="2800" b="1" i="1" kern="0" dirty="0">
                  <a:solidFill>
                    <a:srgbClr val="FFFFFF"/>
                  </a:solidFill>
                </a:rPr>
                <a:t>лілея</a:t>
              </a:r>
            </a:p>
          </p:txBody>
        </p:sp>
        <p:pic>
          <p:nvPicPr>
            <p:cNvPr id="9222" name="Picture 6" descr="beauty, flower, lily, lotus, spa, water, wellness icon">
              <a:extLst>
                <a:ext uri="{FF2B5EF4-FFF2-40B4-BE49-F238E27FC236}">
                  <a16:creationId xmlns:a16="http://schemas.microsoft.com/office/drawing/2014/main" id="{8C69ADDC-A7C2-4DFB-84AF-6D2D16377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0380" y="2236082"/>
              <a:ext cx="1402463" cy="140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4238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Дізнаємося, що таке символ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Такі зображення використовують і дотепер, наприклад, у </a:t>
            </a:r>
            <a:r>
              <a:rPr lang="uk-UA" sz="2800" b="1" i="1" kern="0" dirty="0">
                <a:solidFill>
                  <a:srgbClr val="FFFF00"/>
                </a:solidFill>
              </a:rPr>
              <a:t>петриківському розписі</a:t>
            </a:r>
            <a:r>
              <a:rPr lang="uk-UA" sz="2800" b="1" i="1" kern="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F43D0A-2384-4A9D-AA80-893E81DB8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795" y="2264647"/>
            <a:ext cx="7566410" cy="42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3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9.8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7.1|6.4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5.2|6.9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строювані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строювані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190472</TotalTime>
  <Words>339</Words>
  <Application>Microsoft Office PowerPoint</Application>
  <PresentationFormat>Широкий екран</PresentationFormat>
  <Paragraphs>70</Paragraphs>
  <Slides>19</Slides>
  <Notes>0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19</vt:i4>
      </vt:variant>
    </vt:vector>
  </HeadingPairs>
  <TitlesOfParts>
    <vt:vector size="25" baseType="lpstr">
      <vt:lpstr>Arial</vt:lpstr>
      <vt:lpstr>Comic Sans MS</vt:lpstr>
      <vt:lpstr>Verdana</vt:lpstr>
      <vt:lpstr>Wingdings</vt:lpstr>
      <vt:lpstr>Тема Office</vt:lpstr>
      <vt:lpstr>1_Тема Office</vt:lpstr>
      <vt:lpstr>Як розпізнавати інформацію. Символ. </vt:lpstr>
      <vt:lpstr>Як розпізнавати інформацію</vt:lpstr>
      <vt:lpstr>Способи подання інформації</vt:lpstr>
      <vt:lpstr>Як розпізнавати інформацію</vt:lpstr>
      <vt:lpstr>Дізнаємося, що таке символ</vt:lpstr>
      <vt:lpstr>Дізнаємося, що таке символ</vt:lpstr>
      <vt:lpstr>Дізнаємося, що таке символ</vt:lpstr>
      <vt:lpstr>Дізнаємося, що таке символ</vt:lpstr>
      <vt:lpstr>Дізнаємося, що таке символ</vt:lpstr>
      <vt:lpstr>Дізнаємося, що таке символ</vt:lpstr>
      <vt:lpstr>Презентація PowerPoint</vt:lpstr>
      <vt:lpstr>Цікавинки</vt:lpstr>
      <vt:lpstr>Презентація PowerPoint</vt:lpstr>
      <vt:lpstr>Працюємо з підручником</vt:lpstr>
      <vt:lpstr>Працюємо за комп’ютером</vt:lpstr>
      <vt:lpstr>Гімнастика для очей</vt:lpstr>
      <vt:lpstr>Презентація PowerPoint</vt:lpstr>
      <vt:lpstr>Запитання і завдання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Григоренко Сергій</dc:creator>
  <cp:lastModifiedBy>Інна</cp:lastModifiedBy>
  <cp:revision>455</cp:revision>
  <dcterms:created xsi:type="dcterms:W3CDTF">2016-06-06T19:48:43Z</dcterms:created>
  <dcterms:modified xsi:type="dcterms:W3CDTF">2020-10-05T16:28:56Z</dcterms:modified>
</cp:coreProperties>
</file>