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9144000" cy="5143500"/>
  <p:embeddedFontLst>
    <p:embeddedFont>
      <p:font typeface="Arial" panose="020B0604020202020204" pitchFamily="34" charset="0"/>
      <p:regular r:id="rId40"/>
      <p:bold r:id="rId41"/>
    </p:embeddedFont>
    <p:embeddedFont>
      <p:font typeface="Calibri" panose="020F0502020204030204" pitchFamily="34" charset="0"/>
      <p:regular r:id="rId42"/>
    </p:embeddedFont>
    <p:embeddedFont>
      <p:font typeface="Century Gothic" panose="020B0502020202020204" pitchFamily="34" charset="0"/>
      <p:regular r:id="rId43"/>
    </p:embeddedFont>
    <p:embeddedFont>
      <p:font typeface="Times New Roman" panose="02020603050405020304" pitchFamily="18" charset="0"/>
      <p:regular r:id="rId44"/>
      <p:italic r:id="rId4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font" Target="fonts/font3.fntdata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2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font" Target="fonts/font1.fntdata" /><Relationship Id="rId45" Type="http://schemas.openxmlformats.org/officeDocument/2006/relationships/font" Target="fonts/font6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font" Target="fonts/font5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font" Target="fonts/font4.fntdata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57099" y="2309399"/>
            <a:ext cx="4387215" cy="2834640"/>
          </a:xfrm>
          <a:custGeom>
            <a:avLst/>
            <a:gdLst/>
            <a:ahLst/>
            <a:cxnLst/>
            <a:rect l="l" t="t" r="r" b="b"/>
            <a:pathLst>
              <a:path w="4387215" h="2834640">
                <a:moveTo>
                  <a:pt x="4386899" y="2834099"/>
                </a:moveTo>
                <a:lnTo>
                  <a:pt x="0" y="2834099"/>
                </a:lnTo>
                <a:lnTo>
                  <a:pt x="4386899" y="0"/>
                </a:lnTo>
                <a:lnTo>
                  <a:pt x="4386899" y="2834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0574" y="3961114"/>
            <a:ext cx="1964055" cy="1182370"/>
          </a:xfrm>
          <a:custGeom>
            <a:avLst/>
            <a:gdLst/>
            <a:ahLst/>
            <a:cxnLst/>
            <a:rect l="l" t="t" r="r" b="b"/>
            <a:pathLst>
              <a:path w="1964054" h="1182370">
                <a:moveTo>
                  <a:pt x="95380" y="1182339"/>
                </a:moveTo>
                <a:lnTo>
                  <a:pt x="0" y="1182339"/>
                </a:lnTo>
                <a:lnTo>
                  <a:pt x="1868380" y="0"/>
                </a:lnTo>
                <a:lnTo>
                  <a:pt x="1963760" y="0"/>
                </a:lnTo>
                <a:lnTo>
                  <a:pt x="95380" y="118233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67382" y="3961114"/>
            <a:ext cx="1964055" cy="1182370"/>
          </a:xfrm>
          <a:custGeom>
            <a:avLst/>
            <a:gdLst/>
            <a:ahLst/>
            <a:cxnLst/>
            <a:rect l="l" t="t" r="r" b="b"/>
            <a:pathLst>
              <a:path w="1964054" h="1182370">
                <a:moveTo>
                  <a:pt x="95380" y="1182339"/>
                </a:moveTo>
                <a:lnTo>
                  <a:pt x="0" y="1182339"/>
                </a:lnTo>
                <a:lnTo>
                  <a:pt x="1868381" y="0"/>
                </a:lnTo>
                <a:lnTo>
                  <a:pt x="1963760" y="0"/>
                </a:lnTo>
                <a:lnTo>
                  <a:pt x="95380" y="118233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594191" y="3961114"/>
            <a:ext cx="1964055" cy="1182370"/>
          </a:xfrm>
          <a:custGeom>
            <a:avLst/>
            <a:gdLst/>
            <a:ahLst/>
            <a:cxnLst/>
            <a:rect l="l" t="t" r="r" b="b"/>
            <a:pathLst>
              <a:path w="1964054" h="1182370">
                <a:moveTo>
                  <a:pt x="95379" y="1182339"/>
                </a:moveTo>
                <a:lnTo>
                  <a:pt x="0" y="1182339"/>
                </a:lnTo>
                <a:lnTo>
                  <a:pt x="1868380" y="0"/>
                </a:lnTo>
                <a:lnTo>
                  <a:pt x="1963760" y="0"/>
                </a:lnTo>
                <a:lnTo>
                  <a:pt x="95379" y="118233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8222" y="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53685" y="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9148" y="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4700" y="1111526"/>
            <a:ext cx="7494599" cy="2482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AE7A5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AE7A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AE7A5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58070" y="1519539"/>
            <a:ext cx="3097529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E7A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AE7A5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7448" y="82520"/>
            <a:ext cx="5029102" cy="1185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AE7A5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130" y="1065048"/>
            <a:ext cx="6813550" cy="322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AE7A5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9.jp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jpg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3370" y="796766"/>
            <a:ext cx="522612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70" dirty="0">
                <a:latin typeface="Arial"/>
                <a:cs typeface="Arial"/>
              </a:rPr>
              <a:t>Український</a:t>
            </a:r>
            <a:r>
              <a:rPr sz="3800" b="1" spc="-105" dirty="0">
                <a:latin typeface="Arial"/>
                <a:cs typeface="Arial"/>
              </a:rPr>
              <a:t> </a:t>
            </a:r>
            <a:r>
              <a:rPr sz="3800" b="1" spc="-135" dirty="0">
                <a:latin typeface="Arial"/>
                <a:cs typeface="Arial"/>
              </a:rPr>
              <a:t>танець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1" y="1394365"/>
            <a:ext cx="3183818" cy="3373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0827" y="499009"/>
            <a:ext cx="7366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80" dirty="0"/>
              <a:t>Танці </a:t>
            </a:r>
            <a:r>
              <a:rPr sz="3000" spc="-55" dirty="0"/>
              <a:t>розрізняються </a:t>
            </a:r>
            <a:r>
              <a:rPr sz="3000" spc="-155" dirty="0"/>
              <a:t>за </a:t>
            </a:r>
            <a:r>
              <a:rPr sz="3000" spc="-200" dirty="0"/>
              <a:t>такими</a:t>
            </a:r>
            <a:r>
              <a:rPr sz="3000" spc="15" dirty="0"/>
              <a:t> </a:t>
            </a:r>
            <a:r>
              <a:rPr sz="3000" spc="-225" dirty="0"/>
              <a:t>регіонами: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651207" y="1576461"/>
            <a:ext cx="760603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222885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Центрально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східний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регіон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Центральна</a:t>
            </a:r>
            <a:r>
              <a:rPr sz="2400" spc="-26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AE7A51"/>
                </a:solidFill>
                <a:latin typeface="Arial"/>
                <a:cs typeface="Arial"/>
              </a:rPr>
              <a:t>Україна</a:t>
            </a:r>
            <a:r>
              <a:rPr sz="2400" spc="-2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Слобожанщина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Північний регіон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Полісся</a:t>
            </a:r>
            <a:r>
              <a:rPr sz="24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400" spc="-1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Волинь</a:t>
            </a:r>
            <a:r>
              <a:rPr sz="24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Західний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регіон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Закарпаття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400" spc="-25" dirty="0">
                <a:solidFill>
                  <a:srgbClr val="AE7A51"/>
                </a:solidFill>
                <a:latin typeface="Arial"/>
                <a:cs typeface="Arial"/>
              </a:rPr>
              <a:t>Гуцульщина</a:t>
            </a:r>
            <a:r>
              <a:rPr sz="2400" spc="-2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400" spc="-13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Поділля</a:t>
            </a:r>
            <a:r>
              <a:rPr sz="24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Буковина</a:t>
            </a:r>
            <a:r>
              <a:rPr sz="24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Південна</a:t>
            </a:r>
            <a:r>
              <a:rPr sz="24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AE7A51"/>
                </a:solidFill>
                <a:latin typeface="Arial"/>
                <a:cs typeface="Arial"/>
              </a:rPr>
              <a:t>Україна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077" rIns="0" bIns="0" rtlCol="0">
            <a:spAutoFit/>
          </a:bodyPr>
          <a:lstStyle/>
          <a:p>
            <a:pPr marL="876935" marR="5080" indent="433705">
              <a:lnSpc>
                <a:spcPts val="3450"/>
              </a:lnSpc>
              <a:spcBef>
                <a:spcPts val="240"/>
              </a:spcBef>
            </a:pPr>
            <a:r>
              <a:rPr sz="2900" b="1" spc="-60" dirty="0">
                <a:latin typeface="Arial"/>
                <a:cs typeface="Arial"/>
              </a:rPr>
              <a:t>Українські </a:t>
            </a:r>
            <a:r>
              <a:rPr sz="2900" b="1" spc="-50" dirty="0">
                <a:latin typeface="Arial"/>
                <a:cs typeface="Arial"/>
              </a:rPr>
              <a:t>танці  </a:t>
            </a:r>
            <a:r>
              <a:rPr sz="2900" b="1" spc="-80" dirty="0">
                <a:latin typeface="Arial"/>
                <a:cs typeface="Arial"/>
              </a:rPr>
              <a:t>Центральної</a:t>
            </a:r>
            <a:r>
              <a:rPr sz="2900" b="1" spc="-75" dirty="0">
                <a:latin typeface="Arial"/>
                <a:cs typeface="Arial"/>
              </a:rPr>
              <a:t> </a:t>
            </a:r>
            <a:r>
              <a:rPr sz="2900" b="1" spc="-20" dirty="0">
                <a:latin typeface="Arial"/>
                <a:cs typeface="Arial"/>
              </a:rPr>
              <a:t>України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809" y="1272949"/>
            <a:ext cx="8305165" cy="269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100"/>
              </a:spcBef>
            </a:pP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Основною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слід</a:t>
            </a:r>
            <a:r>
              <a:rPr sz="22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вважати</a:t>
            </a:r>
            <a:r>
              <a:rPr sz="22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територію</a:t>
            </a:r>
            <a:r>
              <a:rPr sz="22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Центральної</a:t>
            </a:r>
            <a:r>
              <a:rPr sz="22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частини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AE7A51"/>
                </a:solidFill>
                <a:latin typeface="Arial"/>
                <a:cs typeface="Arial"/>
              </a:rPr>
              <a:t>України</a:t>
            </a:r>
            <a:endParaRPr sz="2200">
              <a:latin typeface="Arial"/>
              <a:cs typeface="Arial"/>
            </a:endParaRPr>
          </a:p>
          <a:p>
            <a:pPr marL="153035" marR="145415" algn="ctr">
              <a:lnSpc>
                <a:spcPts val="2630"/>
              </a:lnSpc>
              <a:spcBef>
                <a:spcPts val="85"/>
              </a:spcBef>
            </a:pPr>
            <a:r>
              <a:rPr sz="2200" dirty="0">
                <a:solidFill>
                  <a:srgbClr val="AE7A51"/>
                </a:solidFill>
                <a:latin typeface="Calibri"/>
                <a:cs typeface="Calibri"/>
              </a:rPr>
              <a:t>–</a:t>
            </a:r>
            <a:r>
              <a:rPr sz="2200" spc="-7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до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якої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входять</a:t>
            </a:r>
            <a:r>
              <a:rPr sz="2200" spc="-1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Київська 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окрім північних районів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),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Сумська</a:t>
            </a:r>
            <a:r>
              <a:rPr sz="220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Полтавська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Чернігівська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2200" spc="5" dirty="0">
                <a:solidFill>
                  <a:srgbClr val="AE7A51"/>
                </a:solidFill>
                <a:latin typeface="Arial"/>
                <a:cs typeface="Arial"/>
              </a:rPr>
              <a:t>Черкаська </a:t>
            </a:r>
            <a:r>
              <a:rPr sz="2200" spc="-20" dirty="0">
                <a:solidFill>
                  <a:srgbClr val="AE7A51"/>
                </a:solidFill>
                <a:latin typeface="Arial"/>
                <a:cs typeface="Arial"/>
              </a:rPr>
              <a:t>області</a:t>
            </a:r>
            <a:r>
              <a:rPr sz="2200" spc="-2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степова 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частина </a:t>
            </a:r>
            <a:r>
              <a:rPr sz="2200" spc="-20" dirty="0">
                <a:solidFill>
                  <a:srgbClr val="AE7A51"/>
                </a:solidFill>
                <a:latin typeface="Arial"/>
                <a:cs typeface="Arial"/>
              </a:rPr>
              <a:t>України 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Кіровоградська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Дніпропетровська</a:t>
            </a:r>
            <a:r>
              <a:rPr sz="2200" spc="-3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область</a:t>
            </a:r>
            <a:r>
              <a:rPr sz="2200" spc="-15" dirty="0">
                <a:solidFill>
                  <a:srgbClr val="AE7A51"/>
                </a:solidFill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20"/>
              </a:lnSpc>
            </a:pPr>
            <a:r>
              <a:rPr sz="2200" spc="-45" dirty="0">
                <a:solidFill>
                  <a:srgbClr val="AE7A51"/>
                </a:solidFill>
                <a:latin typeface="Arial"/>
                <a:cs typeface="Arial"/>
              </a:rPr>
              <a:t>Тут</a:t>
            </a:r>
            <a:r>
              <a:rPr sz="22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побутують</a:t>
            </a:r>
            <a:r>
              <a:rPr sz="22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всі</a:t>
            </a:r>
            <a:r>
              <a:rPr sz="22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жанри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української</a:t>
            </a:r>
            <a:r>
              <a:rPr sz="22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народної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хореографії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які</a:t>
            </a:r>
            <a:endParaRPr sz="2200">
              <a:latin typeface="Arial"/>
              <a:cs typeface="Arial"/>
            </a:endParaRPr>
          </a:p>
          <a:p>
            <a:pPr marL="60325" marR="52069" algn="ctr">
              <a:lnSpc>
                <a:spcPts val="2630"/>
              </a:lnSpc>
              <a:spcBef>
                <a:spcPts val="90"/>
              </a:spcBef>
            </a:pP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відбивають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характерні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національні риси українського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народу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і 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становлять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основу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української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народної</a:t>
            </a:r>
            <a:r>
              <a:rPr sz="22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хореографії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r>
              <a:rPr sz="220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2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систему  рухів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можна </a:t>
            </a:r>
            <a:r>
              <a:rPr sz="2200" spc="-20" dirty="0">
                <a:solidFill>
                  <a:srgbClr val="AE7A51"/>
                </a:solidFill>
                <a:latin typeface="Arial"/>
                <a:cs typeface="Arial"/>
              </a:rPr>
              <a:t>назвати</a:t>
            </a:r>
            <a:r>
              <a:rPr sz="2200" spc="-3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загально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українською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08429" y="188262"/>
            <a:ext cx="5575918" cy="84830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7050" marR="5080" indent="-514984">
              <a:lnSpc>
                <a:spcPts val="3229"/>
              </a:lnSpc>
              <a:spcBef>
                <a:spcPts val="215"/>
              </a:spcBef>
            </a:pPr>
            <a:r>
              <a:rPr sz="2700" spc="-135" dirty="0"/>
              <a:t>Танцювальна </a:t>
            </a:r>
            <a:r>
              <a:rPr sz="2700" spc="-185" dirty="0"/>
              <a:t>лексика </a:t>
            </a:r>
            <a:r>
              <a:rPr sz="2700" spc="-55" dirty="0"/>
              <a:t>танців  </a:t>
            </a:r>
            <a:r>
              <a:rPr sz="2700" spc="-95" dirty="0"/>
              <a:t>Центральної</a:t>
            </a:r>
            <a:r>
              <a:rPr sz="2700" spc="-65" dirty="0"/>
              <a:t> </a:t>
            </a:r>
            <a:r>
              <a:rPr sz="2700" spc="-130" dirty="0"/>
              <a:t>України</a:t>
            </a:r>
            <a:endParaRPr sz="2700"/>
          </a:p>
        </p:txBody>
      </p:sp>
      <p:sp>
        <p:nvSpPr>
          <p:cNvPr id="24" name="object 24"/>
          <p:cNvSpPr txBox="1"/>
          <p:nvPr/>
        </p:nvSpPr>
        <p:spPr>
          <a:xfrm>
            <a:off x="464825" y="974423"/>
            <a:ext cx="8128634" cy="8864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79450" algn="just">
              <a:lnSpc>
                <a:spcPts val="2250"/>
              </a:lnSpc>
              <a:spcBef>
                <a:spcPts val="200"/>
              </a:spcBef>
            </a:pPr>
            <a:r>
              <a:rPr sz="1900" spc="-10" dirty="0">
                <a:solidFill>
                  <a:srgbClr val="AE7A51"/>
                </a:solidFill>
                <a:latin typeface="Arial"/>
                <a:cs typeface="Arial"/>
              </a:rPr>
              <a:t>Найпопулярніші танці центральних </a:t>
            </a:r>
            <a:r>
              <a:rPr sz="1900" spc="-20" dirty="0">
                <a:solidFill>
                  <a:srgbClr val="AE7A51"/>
                </a:solidFill>
                <a:latin typeface="Arial"/>
                <a:cs typeface="Arial"/>
              </a:rPr>
              <a:t>областей України </a:t>
            </a:r>
            <a:r>
              <a:rPr sz="19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900" spc="-20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900" spc="-20" dirty="0">
                <a:solidFill>
                  <a:srgbClr val="AE7A51"/>
                </a:solidFill>
                <a:latin typeface="Arial"/>
                <a:cs typeface="Arial"/>
              </a:rPr>
              <a:t>Гопак</a:t>
            </a:r>
            <a:r>
              <a:rPr sz="1900" spc="-20" dirty="0">
                <a:solidFill>
                  <a:srgbClr val="AE7A51"/>
                </a:solidFill>
                <a:latin typeface="Calibri"/>
                <a:cs typeface="Calibri"/>
              </a:rPr>
              <a:t>”,  </a:t>
            </a:r>
            <a:r>
              <a:rPr sz="1900" spc="-10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900" spc="-10" dirty="0">
                <a:solidFill>
                  <a:srgbClr val="AE7A51"/>
                </a:solidFill>
                <a:latin typeface="Arial"/>
                <a:cs typeface="Arial"/>
              </a:rPr>
              <a:t>Козачок</a:t>
            </a:r>
            <a:r>
              <a:rPr sz="1900" spc="-10" dirty="0">
                <a:solidFill>
                  <a:srgbClr val="AE7A51"/>
                </a:solidFill>
                <a:latin typeface="Calibri"/>
                <a:cs typeface="Calibri"/>
              </a:rPr>
              <a:t>”, </a:t>
            </a:r>
            <a:r>
              <a:rPr sz="1900" spc="-1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900" spc="-15" dirty="0">
                <a:solidFill>
                  <a:srgbClr val="AE7A51"/>
                </a:solidFill>
                <a:latin typeface="Arial"/>
                <a:cs typeface="Arial"/>
              </a:rPr>
              <a:t>Метелиця</a:t>
            </a:r>
            <a:r>
              <a:rPr sz="1900" spc="-15" dirty="0">
                <a:solidFill>
                  <a:srgbClr val="AE7A51"/>
                </a:solidFill>
                <a:latin typeface="Calibri"/>
                <a:cs typeface="Calibri"/>
              </a:rPr>
              <a:t>”, </a:t>
            </a:r>
            <a:r>
              <a:rPr sz="19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Повзунець</a:t>
            </a:r>
            <a:r>
              <a:rPr sz="1900" spc="-5" dirty="0">
                <a:solidFill>
                  <a:srgbClr val="AE7A51"/>
                </a:solidFill>
                <a:latin typeface="Calibri"/>
                <a:cs typeface="Calibri"/>
              </a:rPr>
              <a:t>”, “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Запорожці</a:t>
            </a:r>
            <a:r>
              <a:rPr sz="1900" spc="-5" dirty="0">
                <a:solidFill>
                  <a:srgbClr val="AE7A51"/>
                </a:solidFill>
                <a:latin typeface="Calibri"/>
                <a:cs typeface="Calibri"/>
              </a:rPr>
              <a:t>”,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Ліричний </a:t>
            </a:r>
            <a:r>
              <a:rPr sz="1900" spc="-15" dirty="0">
                <a:solidFill>
                  <a:srgbClr val="AE7A51"/>
                </a:solidFill>
                <a:latin typeface="Arial"/>
                <a:cs typeface="Arial"/>
              </a:rPr>
              <a:t>дівочий  </a:t>
            </a:r>
            <a:r>
              <a:rPr sz="1900" spc="-10" dirty="0">
                <a:solidFill>
                  <a:srgbClr val="AE7A51"/>
                </a:solidFill>
                <a:latin typeface="Arial"/>
                <a:cs typeface="Arial"/>
              </a:rPr>
              <a:t>танець</a:t>
            </a:r>
            <a:r>
              <a:rPr sz="1900" spc="-10" dirty="0">
                <a:solidFill>
                  <a:srgbClr val="AE7A51"/>
                </a:solidFill>
                <a:latin typeface="Calibri"/>
                <a:cs typeface="Calibri"/>
              </a:rPr>
              <a:t>”. </a:t>
            </a:r>
            <a:r>
              <a:rPr sz="1900" spc="-20" dirty="0">
                <a:solidFill>
                  <a:srgbClr val="AE7A51"/>
                </a:solidFill>
                <a:latin typeface="Arial"/>
                <a:cs typeface="Arial"/>
              </a:rPr>
              <a:t>Танець </a:t>
            </a:r>
            <a:r>
              <a:rPr sz="1900" spc="-2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900" spc="-25" dirty="0">
                <a:solidFill>
                  <a:srgbClr val="AE7A51"/>
                </a:solidFill>
                <a:latin typeface="Arial"/>
                <a:cs typeface="Arial"/>
              </a:rPr>
              <a:t>Гопак</a:t>
            </a:r>
            <a:r>
              <a:rPr sz="1900" spc="-25" dirty="0">
                <a:solidFill>
                  <a:srgbClr val="AE7A51"/>
                </a:solidFill>
                <a:latin typeface="Calibri"/>
                <a:cs typeface="Calibri"/>
              </a:rPr>
              <a:t>” </a:t>
            </a:r>
            <a:r>
              <a:rPr sz="1900" spc="-10" dirty="0">
                <a:solidFill>
                  <a:srgbClr val="AE7A51"/>
                </a:solidFill>
                <a:latin typeface="Arial"/>
                <a:cs typeface="Arial"/>
              </a:rPr>
              <a:t>являється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візитною </a:t>
            </a:r>
            <a:r>
              <a:rPr sz="1900" dirty="0">
                <a:solidFill>
                  <a:srgbClr val="AE7A51"/>
                </a:solidFill>
                <a:latin typeface="Arial"/>
                <a:cs typeface="Arial"/>
              </a:rPr>
              <a:t>карткою</a:t>
            </a:r>
            <a:r>
              <a:rPr sz="1900" spc="-3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AE7A51"/>
                </a:solidFill>
                <a:latin typeface="Arial"/>
                <a:cs typeface="Arial"/>
              </a:rPr>
              <a:t>України</a:t>
            </a:r>
            <a:r>
              <a:rPr sz="1900" spc="-15" dirty="0">
                <a:solidFill>
                  <a:srgbClr val="AE7A51"/>
                </a:solidFill>
                <a:latin typeface="Calibri"/>
                <a:cs typeface="Calibri"/>
              </a:rPr>
              <a:t>!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7708" y="1967723"/>
            <a:ext cx="2635885" cy="20294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6715" marR="5080" indent="-374650">
              <a:lnSpc>
                <a:spcPts val="2250"/>
              </a:lnSpc>
              <a:spcBef>
                <a:spcPts val="200"/>
              </a:spcBef>
              <a:buChar char="●"/>
              <a:tabLst>
                <a:tab pos="386715" algn="l"/>
                <a:tab pos="387350" algn="l"/>
              </a:tabLst>
            </a:pP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Кроки: простий  </a:t>
            </a:r>
            <a:r>
              <a:rPr sz="1900" spc="-10" dirty="0">
                <a:solidFill>
                  <a:srgbClr val="AE7A51"/>
                </a:solidFill>
                <a:latin typeface="Arial"/>
                <a:cs typeface="Arial"/>
              </a:rPr>
              <a:t>танцювальний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крок,  перемінний крок,  пружинний</a:t>
            </a:r>
            <a:r>
              <a:rPr sz="1900" spc="-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endParaRPr sz="1900">
              <a:latin typeface="Arial"/>
              <a:cs typeface="Arial"/>
            </a:endParaRPr>
          </a:p>
          <a:p>
            <a:pPr marL="386715" marR="8255" indent="-374650">
              <a:lnSpc>
                <a:spcPts val="2250"/>
              </a:lnSpc>
              <a:buChar char="●"/>
              <a:tabLst>
                <a:tab pos="386715" algn="l"/>
                <a:tab pos="387350" algn="l"/>
              </a:tabLst>
            </a:pP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Біг: бігунець,</a:t>
            </a:r>
            <a:r>
              <a:rPr sz="1900" spc="-9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легкий  </a:t>
            </a:r>
            <a:r>
              <a:rPr sz="1900" spc="-65" dirty="0">
                <a:solidFill>
                  <a:srgbClr val="AE7A51"/>
                </a:solidFill>
                <a:latin typeface="Arial"/>
                <a:cs typeface="Arial"/>
              </a:rPr>
              <a:t>біг,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біг </a:t>
            </a:r>
            <a:r>
              <a:rPr sz="19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1900" spc="-5" dirty="0">
                <a:solidFill>
                  <a:srgbClr val="AE7A51"/>
                </a:solidFill>
                <a:latin typeface="Arial"/>
                <a:cs typeface="Arial"/>
              </a:rPr>
              <a:t>підскоком,  </a:t>
            </a:r>
            <a:r>
              <a:rPr sz="1900" spc="-15" dirty="0">
                <a:solidFill>
                  <a:srgbClr val="AE7A51"/>
                </a:solidFill>
                <a:latin typeface="Arial"/>
                <a:cs typeface="Arial"/>
              </a:rPr>
              <a:t>біг-жете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98283" y="3950447"/>
            <a:ext cx="8337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піс</a:t>
            </a:r>
            <a:r>
              <a:rPr sz="1600" spc="-2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1600" spc="-3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1600" spc="-55" dirty="0">
                <a:solidFill>
                  <a:srgbClr val="AE7A51"/>
                </a:solidFill>
                <a:latin typeface="Arial"/>
                <a:cs typeface="Arial"/>
              </a:rPr>
              <a:t>е</a:t>
            </a:r>
            <a:r>
              <a:rPr sz="1600" spc="-18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6421" y="1969247"/>
            <a:ext cx="4634865" cy="274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0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20" dirty="0">
                <a:solidFill>
                  <a:srgbClr val="AE7A51"/>
                </a:solidFill>
                <a:latin typeface="Arial"/>
                <a:cs typeface="Arial"/>
              </a:rPr>
              <a:t>Тинок </a:t>
            </a: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(падебаск): 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низький, </a:t>
            </a: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середній,</a:t>
            </a:r>
            <a:r>
              <a:rPr sz="1600" spc="1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високий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Припадання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Вихилясник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Притупи,</a:t>
            </a: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 дрібушки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Верьовочка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25" dirty="0">
                <a:solidFill>
                  <a:srgbClr val="AE7A51"/>
                </a:solidFill>
                <a:latin typeface="Arial"/>
                <a:cs typeface="Arial"/>
              </a:rPr>
              <a:t>Голубці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Доріжки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Присядки</a:t>
            </a:r>
            <a:endParaRPr sz="1600">
              <a:latin typeface="Arial"/>
              <a:cs typeface="Arial"/>
            </a:endParaRPr>
          </a:p>
          <a:p>
            <a:pPr marL="363855" marR="744220" indent="-351790">
              <a:lnSpc>
                <a:spcPct val="101600"/>
              </a:lnSpc>
              <a:buChar char="●"/>
              <a:tabLst>
                <a:tab pos="363855" algn="l"/>
                <a:tab pos="364490" algn="l"/>
                <a:tab pos="1307465" algn="l"/>
                <a:tab pos="1953895" algn="l"/>
                <a:tab pos="3140710" algn="l"/>
              </a:tabLst>
            </a:pP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Ч</a:t>
            </a:r>
            <a:r>
              <a:rPr sz="1600" spc="-3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600" spc="15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овіч</a:t>
            </a: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і	</a:t>
            </a:r>
            <a:r>
              <a:rPr sz="1600" spc="-20" dirty="0">
                <a:solidFill>
                  <a:srgbClr val="AE7A51"/>
                </a:solidFill>
                <a:latin typeface="Arial"/>
                <a:cs typeface="Arial"/>
              </a:rPr>
              <a:t>р</a:t>
            </a: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ухи:	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по</a:t>
            </a:r>
            <a:r>
              <a:rPr sz="1600" spc="-20" dirty="0">
                <a:solidFill>
                  <a:srgbClr val="AE7A51"/>
                </a:solidFill>
                <a:latin typeface="Arial"/>
                <a:cs typeface="Arial"/>
              </a:rPr>
              <a:t>вз</a:t>
            </a: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унець,	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млинок,  підсічка, розніжка,</a:t>
            </a: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кабріоль</a:t>
            </a:r>
            <a:endParaRPr sz="160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spcBef>
                <a:spcPts val="3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spc="-10" dirty="0">
                <a:solidFill>
                  <a:srgbClr val="AE7A51"/>
                </a:solidFill>
                <a:latin typeface="Arial"/>
                <a:cs typeface="Arial"/>
              </a:rPr>
              <a:t>Жіночі: </a:t>
            </a:r>
            <a:r>
              <a:rPr sz="1600" spc="-5" dirty="0">
                <a:solidFill>
                  <a:srgbClr val="AE7A51"/>
                </a:solidFill>
                <a:latin typeface="Arial"/>
                <a:cs typeface="Arial"/>
              </a:rPr>
              <a:t>різні </a:t>
            </a:r>
            <a:r>
              <a:rPr sz="1600" spc="-15" dirty="0">
                <a:solidFill>
                  <a:srgbClr val="AE7A51"/>
                </a:solidFill>
                <a:latin typeface="Arial"/>
                <a:cs typeface="Arial"/>
              </a:rPr>
              <a:t>обертання </a:t>
            </a:r>
            <a:r>
              <a:rPr sz="16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1600" spc="-15" dirty="0">
                <a:solidFill>
                  <a:srgbClr val="AE7A51"/>
                </a:solidFill>
                <a:latin typeface="Arial"/>
                <a:cs typeface="Arial"/>
              </a:rPr>
              <a:t>обертаси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167" y="558884"/>
            <a:ext cx="54444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0" dirty="0"/>
              <a:t>Варіанти </a:t>
            </a:r>
            <a:r>
              <a:rPr sz="2800" spc="-145" dirty="0"/>
              <a:t>сценічного</a:t>
            </a:r>
            <a:r>
              <a:rPr sz="2800" spc="-45" dirty="0"/>
              <a:t> </a:t>
            </a:r>
            <a:r>
              <a:rPr sz="2800" spc="-270" dirty="0"/>
              <a:t>костюма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68627" y="894362"/>
            <a:ext cx="56686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60" dirty="0">
                <a:solidFill>
                  <a:srgbClr val="AE7A51"/>
                </a:solidFill>
                <a:latin typeface="Century Gothic"/>
                <a:cs typeface="Century Gothic"/>
              </a:rPr>
              <a:t>танців </a:t>
            </a:r>
            <a:r>
              <a:rPr sz="2800" spc="-100" dirty="0">
                <a:solidFill>
                  <a:srgbClr val="AE7A51"/>
                </a:solidFill>
                <a:latin typeface="Century Gothic"/>
                <a:cs typeface="Century Gothic"/>
              </a:rPr>
              <a:t>Центральної</a:t>
            </a:r>
            <a:r>
              <a:rPr lang="uk-UA" sz="2800" spc="-6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800" spc="-135" dirty="0">
                <a:solidFill>
                  <a:srgbClr val="AE7A51"/>
                </a:solidFill>
                <a:latin typeface="Century Gothic"/>
                <a:cs typeface="Century Gothic"/>
              </a:rPr>
              <a:t>України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95175" y="1554808"/>
            <a:ext cx="1892174" cy="2843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1575" y="1590275"/>
            <a:ext cx="3973599" cy="2772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427" rIns="0" bIns="0" rtlCol="0">
            <a:spAutoFit/>
          </a:bodyPr>
          <a:lstStyle/>
          <a:p>
            <a:pPr marL="1118870" marR="5080" indent="-34290">
              <a:lnSpc>
                <a:spcPts val="3450"/>
              </a:lnSpc>
              <a:spcBef>
                <a:spcPts val="240"/>
              </a:spcBef>
            </a:pPr>
            <a:r>
              <a:rPr sz="2900" b="1" spc="-60" dirty="0">
                <a:latin typeface="Arial"/>
                <a:cs typeface="Arial"/>
              </a:rPr>
              <a:t>Українські </a:t>
            </a:r>
            <a:r>
              <a:rPr sz="2900" b="1" spc="-50" dirty="0">
                <a:latin typeface="Arial"/>
                <a:cs typeface="Arial"/>
              </a:rPr>
              <a:t>танці  </a:t>
            </a:r>
            <a:r>
              <a:rPr sz="2900" b="1" spc="-65" dirty="0">
                <a:latin typeface="Arial"/>
                <a:cs typeface="Arial"/>
              </a:rPr>
              <a:t>Слобожанщини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675" y="1232480"/>
            <a:ext cx="7725409" cy="25095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715" indent="651510" algn="just">
              <a:lnSpc>
                <a:spcPct val="100699"/>
              </a:lnSpc>
              <a:spcBef>
                <a:spcPts val="85"/>
              </a:spcBef>
            </a:pPr>
            <a:r>
              <a:rPr sz="1800" spc="5" dirty="0">
                <a:solidFill>
                  <a:srgbClr val="AE7A51"/>
                </a:solidFill>
                <a:latin typeface="Arial"/>
                <a:cs typeface="Arial"/>
              </a:rPr>
              <a:t>До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Слобідської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України входять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східні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області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південь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Сумської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Харківська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Луганська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Донецька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також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і східні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райони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Полтавщини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північ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Дніпропетровщини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 indent="746760" algn="just">
              <a:lnSpc>
                <a:spcPct val="100699"/>
              </a:lnSpc>
            </a:pP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Хореографічна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спадщина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Слобожанщини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дуже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мала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початок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ХХІ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століття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ми не маємо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зразків побутових та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інших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танців характерних 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в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минулому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мешканцям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цього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краю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Існує лише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загальна розмита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інформація</a:t>
            </a:r>
            <a:r>
              <a:rPr sz="18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про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те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як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танцювали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люди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</a:t>
            </a:r>
            <a:r>
              <a:rPr sz="18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цій</a:t>
            </a:r>
            <a:r>
              <a:rPr sz="18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великій</a:t>
            </a:r>
            <a:r>
              <a:rPr sz="1800" spc="-9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території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662940" algn="just">
              <a:lnSpc>
                <a:spcPct val="100000"/>
              </a:lnSpc>
              <a:spcBef>
                <a:spcPts val="15"/>
              </a:spcBef>
            </a:pP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Танці 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Катерина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Слобожанська полька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sz="1800" spc="38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Хортичанка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Коханочка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Чумандриха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Гарненька</a:t>
            </a:r>
            <a:r>
              <a:rPr sz="1800" spc="-8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молодичка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121" rIns="0" bIns="0" rtlCol="0">
            <a:spAutoFit/>
          </a:bodyPr>
          <a:lstStyle/>
          <a:p>
            <a:pPr marL="631190" marR="5080" indent="53340">
              <a:lnSpc>
                <a:spcPct val="100800"/>
              </a:lnSpc>
              <a:spcBef>
                <a:spcPts val="70"/>
              </a:spcBef>
            </a:pPr>
            <a:r>
              <a:rPr sz="3100" spc="-155" dirty="0"/>
              <a:t>Танцювальна </a:t>
            </a:r>
            <a:r>
              <a:rPr sz="3100" spc="-210" dirty="0"/>
              <a:t>лексика  </a:t>
            </a:r>
            <a:r>
              <a:rPr sz="3100" spc="-65" dirty="0"/>
              <a:t>танців</a:t>
            </a:r>
            <a:r>
              <a:rPr sz="3100" spc="-135" dirty="0"/>
              <a:t> </a:t>
            </a:r>
            <a:r>
              <a:rPr sz="3100" spc="-265" dirty="0"/>
              <a:t>Слобожанщини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4720243" y="1426240"/>
            <a:ext cx="328612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2270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Колупалочка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30" dirty="0">
                <a:solidFill>
                  <a:srgbClr val="AE7A51"/>
                </a:solidFill>
                <a:latin typeface="Arial"/>
                <a:cs typeface="Arial"/>
              </a:rPr>
              <a:t>Голубці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Припадання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25" dirty="0">
                <a:solidFill>
                  <a:srgbClr val="AE7A51"/>
                </a:solidFill>
                <a:latin typeface="Arial"/>
                <a:cs typeface="Arial"/>
              </a:rPr>
              <a:t>Тинок 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низький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000" spc="-114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високий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Вихилясник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Дрібушечки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Притупи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Присядки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542" y="1378615"/>
            <a:ext cx="361696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15599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зальотний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000" spc="-15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ударом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каблук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 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повороті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притупом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кадрильний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хід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човганці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бокові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перескоки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Різні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варіанти</a:t>
            </a:r>
            <a:r>
              <a:rPr sz="2000" spc="-2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бігу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972" rIns="0" bIns="0" rtlCol="0">
            <a:spAutoFit/>
          </a:bodyPr>
          <a:lstStyle/>
          <a:p>
            <a:pPr marL="1063625" marR="5080" indent="-213995">
              <a:lnSpc>
                <a:spcPct val="100800"/>
              </a:lnSpc>
              <a:spcBef>
                <a:spcPts val="70"/>
              </a:spcBef>
            </a:pPr>
            <a:r>
              <a:rPr sz="3100" spc="-135" dirty="0"/>
              <a:t>Національний </a:t>
            </a:r>
            <a:r>
              <a:rPr sz="3100" spc="-15" dirty="0"/>
              <a:t>одяг  </a:t>
            </a:r>
            <a:r>
              <a:rPr sz="3100" spc="-265" dirty="0"/>
              <a:t>Слобожанщини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2560325" y="1420400"/>
            <a:ext cx="4659675" cy="349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4989" y="388337"/>
            <a:ext cx="5139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latin typeface="Arial"/>
                <a:cs typeface="Arial"/>
              </a:rPr>
              <a:t>Українські </a:t>
            </a:r>
            <a:r>
              <a:rPr sz="3600" b="1" spc="-65" dirty="0">
                <a:latin typeface="Arial"/>
                <a:cs typeface="Arial"/>
              </a:rPr>
              <a:t>танці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130" dirty="0">
                <a:latin typeface="Arial"/>
                <a:cs typeface="Arial"/>
              </a:rPr>
              <a:t>Волині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674" y="1199607"/>
            <a:ext cx="817054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45440">
              <a:lnSpc>
                <a:spcPct val="101200"/>
              </a:lnSpc>
              <a:spcBef>
                <a:spcPts val="70"/>
              </a:spcBef>
            </a:pP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Волинь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охоплює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басейн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верхів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’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я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правих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приток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середнього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поріччя Західного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Бугу 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південні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райони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теперішніх Волинської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70739" y="1847307"/>
            <a:ext cx="431355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45415">
              <a:lnSpc>
                <a:spcPct val="101200"/>
              </a:lnSpc>
              <a:spcBef>
                <a:spcPts val="70"/>
              </a:spcBef>
              <a:tabLst>
                <a:tab pos="1082040" algn="l"/>
                <a:tab pos="1228090" algn="l"/>
                <a:tab pos="2144395" algn="l"/>
                <a:tab pos="3231515" algn="l"/>
                <a:tab pos="4170045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район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и	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Жи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омирсь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північн</a:t>
            </a:r>
            <a:r>
              <a:rPr sz="2100" spc="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-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північні	райони	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Тернопільської	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674" y="1847307"/>
            <a:ext cx="3883025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  <a:tabLst>
                <a:tab pos="1083945" algn="l"/>
                <a:tab pos="1874520" algn="l"/>
                <a:tab pos="1939925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Рівненської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південно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західні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західну	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смугу		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Хмельницької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Львівської</a:t>
            </a:r>
            <a:r>
              <a:rPr sz="21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областей</a:t>
            </a:r>
            <a:r>
              <a:rPr sz="2100" spc="-2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8674" y="2818857"/>
            <a:ext cx="8171815" cy="16408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74015" algn="just">
              <a:lnSpc>
                <a:spcPct val="101200"/>
              </a:lnSpc>
              <a:spcBef>
                <a:spcPts val="70"/>
              </a:spcBef>
            </a:pP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Аналізуючи особливості волинського народного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танцю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слід 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звернути увагу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специфіку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танцювальної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лексики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її структурі 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властиві своєрідні рухи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та</a:t>
            </a:r>
            <a:r>
              <a:rPr sz="2100" spc="-409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ходи</a:t>
            </a:r>
            <a:r>
              <a:rPr sz="2100" spc="-2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12700" marR="113030" indent="176530" algn="just">
              <a:lnSpc>
                <a:spcPct val="101200"/>
              </a:lnSpc>
            </a:pP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Танці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цього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регіону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: «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Волинська полька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Волинський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стрибунець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Крутях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Триндички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Калина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470440" y="498824"/>
            <a:ext cx="5567767" cy="1111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0425" marR="5080" indent="-848360">
              <a:lnSpc>
                <a:spcPct val="112500"/>
              </a:lnSpc>
              <a:spcBef>
                <a:spcPts val="100"/>
              </a:spcBef>
            </a:pPr>
            <a:r>
              <a:rPr sz="3300" spc="-165" dirty="0"/>
              <a:t>Танцювальна</a:t>
            </a:r>
            <a:r>
              <a:rPr lang="uk-UA" sz="3300" spc="-165" dirty="0"/>
              <a:t> лексика</a:t>
            </a:r>
            <a:r>
              <a:rPr sz="3300" spc="-225" dirty="0"/>
              <a:t>  </a:t>
            </a:r>
            <a:r>
              <a:rPr sz="3300" spc="-70" dirty="0"/>
              <a:t>танців</a:t>
            </a:r>
            <a:r>
              <a:rPr sz="3300" spc="-75" dirty="0"/>
              <a:t> </a:t>
            </a:r>
            <a:r>
              <a:rPr sz="3300" spc="-35" dirty="0"/>
              <a:t>Волині</a:t>
            </a:r>
            <a:endParaRPr sz="3300"/>
          </a:p>
        </p:txBody>
      </p:sp>
      <p:sp>
        <p:nvSpPr>
          <p:cNvPr id="24" name="object 24"/>
          <p:cNvSpPr txBox="1"/>
          <p:nvPr/>
        </p:nvSpPr>
        <p:spPr>
          <a:xfrm>
            <a:off x="3185297" y="2080153"/>
            <a:ext cx="4474210" cy="2288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01955" marR="27940" indent="-389890">
              <a:lnSpc>
                <a:spcPct val="101200"/>
              </a:lnSpc>
              <a:spcBef>
                <a:spcPts val="7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Різні 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ходи</a:t>
            </a:r>
            <a:r>
              <a:rPr sz="2100" spc="-20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хід у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повороті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хід 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Волинської польки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хід з</a:t>
            </a:r>
            <a:r>
              <a:rPr sz="2100" spc="-34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високим 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стрибком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401955" marR="1049020" indent="-389890">
              <a:lnSpc>
                <a:spcPct val="101200"/>
              </a:lnSpc>
              <a:buChar char="●"/>
              <a:tabLst>
                <a:tab pos="401955" algn="l"/>
                <a:tab pos="402590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Різні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повороти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90’,</a:t>
            </a:r>
            <a:r>
              <a:rPr sz="2100" spc="-27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на 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підскоках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1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парі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401955" indent="-389890">
              <a:lnSpc>
                <a:spcPct val="100000"/>
              </a:lnSpc>
              <a:spcBef>
                <a:spcPts val="3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Різноманітні перескоки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100" spc="-10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підскоки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401955" indent="-389890">
              <a:lnSpc>
                <a:spcPct val="100000"/>
              </a:lnSpc>
              <a:spcBef>
                <a:spcPts val="3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Притупи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090" y="299353"/>
            <a:ext cx="8701267" cy="118045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64080" marR="5080" indent="-1334135">
              <a:lnSpc>
                <a:spcPct val="100299"/>
              </a:lnSpc>
              <a:spcBef>
                <a:spcPts val="85"/>
              </a:spcBef>
            </a:pPr>
            <a:r>
              <a:rPr sz="3800" spc="-35" dirty="0"/>
              <a:t>Одяг</a:t>
            </a:r>
            <a:r>
              <a:rPr lang="uk-UA" sz="3800" spc="-35" dirty="0"/>
              <a:t> притаманний</a:t>
            </a:r>
            <a:br>
              <a:rPr lang="uk-UA" sz="3800" spc="-35" dirty="0"/>
            </a:br>
            <a:r>
              <a:rPr sz="3800" spc="-275" dirty="0"/>
              <a:t>  </a:t>
            </a:r>
            <a:r>
              <a:rPr sz="3800" spc="-40" dirty="0"/>
              <a:t>Волині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74881" y="1672314"/>
            <a:ext cx="2381250" cy="3171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3632" y="1672314"/>
            <a:ext cx="2381249" cy="317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5714" y="1068192"/>
            <a:ext cx="7479030" cy="28219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065" marR="5080" indent="-635" algn="ctr">
              <a:lnSpc>
                <a:spcPct val="101000"/>
              </a:lnSpc>
              <a:spcBef>
                <a:spcPts val="65"/>
              </a:spcBef>
            </a:pPr>
            <a:r>
              <a:rPr sz="2600" spc="-130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Український </a:t>
            </a:r>
            <a:r>
              <a:rPr sz="2600" spc="-220" dirty="0">
                <a:solidFill>
                  <a:srgbClr val="AE7A51"/>
                </a:solidFill>
                <a:latin typeface="Century Gothic"/>
                <a:cs typeface="Century Gothic"/>
              </a:rPr>
              <a:t>народ </a:t>
            </a:r>
            <a:r>
              <a:rPr sz="2600" spc="-125" dirty="0">
                <a:solidFill>
                  <a:srgbClr val="AE7A51"/>
                </a:solidFill>
                <a:latin typeface="Century Gothic"/>
                <a:cs typeface="Century Gothic"/>
              </a:rPr>
              <a:t>протягом </a:t>
            </a:r>
            <a:r>
              <a:rPr sz="2600" spc="-50" dirty="0">
                <a:solidFill>
                  <a:srgbClr val="AE7A51"/>
                </a:solidFill>
                <a:latin typeface="Century Gothic"/>
                <a:cs typeface="Century Gothic"/>
              </a:rPr>
              <a:t>століть </a:t>
            </a:r>
            <a:r>
              <a:rPr sz="2600" spc="-120" dirty="0">
                <a:solidFill>
                  <a:srgbClr val="AE7A51"/>
                </a:solidFill>
                <a:latin typeface="Century Gothic"/>
                <a:cs typeface="Century Gothic"/>
              </a:rPr>
              <a:t>створював  </a:t>
            </a:r>
            <a:r>
              <a:rPr sz="2600" spc="-240" dirty="0">
                <a:solidFill>
                  <a:srgbClr val="AE7A51"/>
                </a:solidFill>
                <a:latin typeface="Century Gothic"/>
                <a:cs typeface="Century Gothic"/>
              </a:rPr>
              <a:t>самобутню </a:t>
            </a:r>
            <a:r>
              <a:rPr sz="2600" spc="-75" dirty="0">
                <a:solidFill>
                  <a:srgbClr val="AE7A51"/>
                </a:solidFill>
                <a:latin typeface="Century Gothic"/>
                <a:cs typeface="Century Gothic"/>
              </a:rPr>
              <a:t>культуру, </a:t>
            </a:r>
            <a:r>
              <a:rPr sz="2600" spc="-65" dirty="0">
                <a:solidFill>
                  <a:srgbClr val="AE7A51"/>
                </a:solidFill>
                <a:latin typeface="Century Gothic"/>
                <a:cs typeface="Century Gothic"/>
              </a:rPr>
              <a:t>яка </a:t>
            </a:r>
            <a:r>
              <a:rPr sz="2600" spc="-120" dirty="0">
                <a:solidFill>
                  <a:srgbClr val="AE7A51"/>
                </a:solidFill>
                <a:latin typeface="Century Gothic"/>
                <a:cs typeface="Century Gothic"/>
              </a:rPr>
              <a:t>відбиває </a:t>
            </a:r>
            <a:r>
              <a:rPr sz="2600" spc="-130" dirty="0">
                <a:solidFill>
                  <a:srgbClr val="AE7A51"/>
                </a:solidFill>
                <a:latin typeface="Century Gothic"/>
                <a:cs typeface="Century Gothic"/>
              </a:rPr>
              <a:t>його  </a:t>
            </a:r>
            <a:r>
              <a:rPr sz="2600" spc="-170" dirty="0">
                <a:solidFill>
                  <a:srgbClr val="AE7A51"/>
                </a:solidFill>
                <a:latin typeface="Century Gothic"/>
                <a:cs typeface="Century Gothic"/>
              </a:rPr>
              <a:t>багатогранне </a:t>
            </a:r>
            <a:r>
              <a:rPr sz="2600" spc="15" dirty="0">
                <a:solidFill>
                  <a:srgbClr val="AE7A51"/>
                </a:solidFill>
                <a:latin typeface="Century Gothic"/>
                <a:cs typeface="Century Gothic"/>
              </a:rPr>
              <a:t>життя. </a:t>
            </a:r>
            <a:r>
              <a:rPr sz="2600" spc="-240" dirty="0">
                <a:solidFill>
                  <a:srgbClr val="AE7A51"/>
                </a:solidFill>
                <a:latin typeface="Century Gothic"/>
                <a:cs typeface="Century Gothic"/>
              </a:rPr>
              <a:t>Одним </a:t>
            </a:r>
            <a:r>
              <a:rPr sz="2600" spc="135" dirty="0">
                <a:solidFill>
                  <a:srgbClr val="AE7A51"/>
                </a:solidFill>
                <a:latin typeface="Century Gothic"/>
                <a:cs typeface="Century Gothic"/>
              </a:rPr>
              <a:t>з </a:t>
            </a:r>
            <a:r>
              <a:rPr sz="2600" spc="80" dirty="0">
                <a:solidFill>
                  <a:srgbClr val="AE7A51"/>
                </a:solidFill>
                <a:latin typeface="Century Gothic"/>
                <a:cs typeface="Century Gothic"/>
              </a:rPr>
              <a:t>її </a:t>
            </a:r>
            <a:r>
              <a:rPr sz="2600" spc="-114" dirty="0">
                <a:solidFill>
                  <a:srgbClr val="AE7A51"/>
                </a:solidFill>
                <a:latin typeface="Century Gothic"/>
                <a:cs typeface="Century Gothic"/>
              </a:rPr>
              <a:t>найцінніших  </a:t>
            </a:r>
            <a:r>
              <a:rPr sz="2600" spc="-165" dirty="0">
                <a:solidFill>
                  <a:srgbClr val="AE7A51"/>
                </a:solidFill>
                <a:latin typeface="Century Gothic"/>
                <a:cs typeface="Century Gothic"/>
              </a:rPr>
              <a:t>скарбів </a:t>
            </a:r>
            <a:r>
              <a:rPr sz="2600" spc="-405" dirty="0">
                <a:solidFill>
                  <a:srgbClr val="AE7A51"/>
                </a:solidFill>
                <a:latin typeface="Century Gothic"/>
                <a:cs typeface="Century Gothic"/>
              </a:rPr>
              <a:t>є </a:t>
            </a:r>
            <a:r>
              <a:rPr sz="2600" spc="-130" dirty="0">
                <a:solidFill>
                  <a:srgbClr val="AE7A51"/>
                </a:solidFill>
                <a:latin typeface="Century Gothic"/>
                <a:cs typeface="Century Gothic"/>
              </a:rPr>
              <a:t>танцювальне </a:t>
            </a:r>
            <a:r>
              <a:rPr sz="2600" spc="-170" dirty="0">
                <a:solidFill>
                  <a:srgbClr val="AE7A51"/>
                </a:solidFill>
                <a:latin typeface="Century Gothic"/>
                <a:cs typeface="Century Gothic"/>
              </a:rPr>
              <a:t>мистецтво. </a:t>
            </a:r>
            <a:r>
              <a:rPr sz="2600" spc="-195" dirty="0">
                <a:solidFill>
                  <a:srgbClr val="AE7A51"/>
                </a:solidFill>
                <a:latin typeface="Century Gothic"/>
                <a:cs typeface="Century Gothic"/>
              </a:rPr>
              <a:t>Кращі </a:t>
            </a:r>
            <a:r>
              <a:rPr sz="2600" spc="-95" dirty="0">
                <a:solidFill>
                  <a:srgbClr val="AE7A51"/>
                </a:solidFill>
                <a:latin typeface="Century Gothic"/>
                <a:cs typeface="Century Gothic"/>
              </a:rPr>
              <a:t>художні  </a:t>
            </a:r>
            <a:r>
              <a:rPr sz="2600" spc="-80" dirty="0">
                <a:solidFill>
                  <a:srgbClr val="AE7A51"/>
                </a:solidFill>
                <a:latin typeface="Century Gothic"/>
                <a:cs typeface="Century Gothic"/>
              </a:rPr>
              <a:t>зразки </a:t>
            </a:r>
            <a:r>
              <a:rPr sz="2600" spc="-150" dirty="0">
                <a:solidFill>
                  <a:srgbClr val="AE7A51"/>
                </a:solidFill>
                <a:latin typeface="Century Gothic"/>
                <a:cs typeface="Century Gothic"/>
              </a:rPr>
              <a:t>народних </a:t>
            </a:r>
            <a:r>
              <a:rPr sz="2600" spc="-55" dirty="0">
                <a:solidFill>
                  <a:srgbClr val="AE7A51"/>
                </a:solidFill>
                <a:latin typeface="Century Gothic"/>
                <a:cs typeface="Century Gothic"/>
              </a:rPr>
              <a:t>танців </a:t>
            </a:r>
            <a:r>
              <a:rPr sz="2600" spc="-130" dirty="0">
                <a:solidFill>
                  <a:srgbClr val="AE7A51"/>
                </a:solidFill>
                <a:latin typeface="Century Gothic"/>
                <a:cs typeface="Century Gothic"/>
              </a:rPr>
              <a:t>збереглися </a:t>
            </a:r>
            <a:r>
              <a:rPr sz="2600" spc="80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600" spc="-120" dirty="0">
                <a:solidFill>
                  <a:srgbClr val="AE7A51"/>
                </a:solidFill>
                <a:latin typeface="Century Gothic"/>
                <a:cs typeface="Century Gothic"/>
              </a:rPr>
              <a:t>дійшли </a:t>
            </a:r>
            <a:r>
              <a:rPr sz="2600" spc="-200" dirty="0">
                <a:solidFill>
                  <a:srgbClr val="AE7A51"/>
                </a:solidFill>
                <a:latin typeface="Century Gothic"/>
                <a:cs typeface="Century Gothic"/>
              </a:rPr>
              <a:t>до  </a:t>
            </a:r>
            <a:r>
              <a:rPr sz="2600" spc="-190" dirty="0">
                <a:solidFill>
                  <a:srgbClr val="AE7A51"/>
                </a:solidFill>
                <a:latin typeface="Century Gothic"/>
                <a:cs typeface="Century Gothic"/>
              </a:rPr>
              <a:t>наших </a:t>
            </a:r>
            <a:r>
              <a:rPr sz="2600" spc="-25" dirty="0">
                <a:solidFill>
                  <a:srgbClr val="AE7A51"/>
                </a:solidFill>
                <a:latin typeface="Century Gothic"/>
                <a:cs typeface="Century Gothic"/>
              </a:rPr>
              <a:t>днів. </a:t>
            </a:r>
            <a:r>
              <a:rPr sz="2600" spc="-45" dirty="0">
                <a:solidFill>
                  <a:srgbClr val="AE7A51"/>
                </a:solidFill>
                <a:latin typeface="Century Gothic"/>
                <a:cs typeface="Century Gothic"/>
              </a:rPr>
              <a:t>Вони </a:t>
            </a:r>
            <a:r>
              <a:rPr sz="2600" spc="-160" dirty="0">
                <a:solidFill>
                  <a:srgbClr val="AE7A51"/>
                </a:solidFill>
                <a:latin typeface="Century Gothic"/>
                <a:cs typeface="Century Gothic"/>
              </a:rPr>
              <a:t>стали </a:t>
            </a:r>
            <a:r>
              <a:rPr sz="2600" spc="-170" dirty="0">
                <a:solidFill>
                  <a:srgbClr val="AE7A51"/>
                </a:solidFill>
                <a:latin typeface="Century Gothic"/>
                <a:cs typeface="Century Gothic"/>
              </a:rPr>
              <a:t>невід'ємною </a:t>
            </a:r>
            <a:r>
              <a:rPr sz="2600" spc="-155" dirty="0">
                <a:solidFill>
                  <a:srgbClr val="AE7A51"/>
                </a:solidFill>
                <a:latin typeface="Century Gothic"/>
                <a:cs typeface="Century Gothic"/>
              </a:rPr>
              <a:t>частиною  </a:t>
            </a:r>
            <a:r>
              <a:rPr sz="2600" spc="-114" dirty="0">
                <a:solidFill>
                  <a:srgbClr val="AE7A51"/>
                </a:solidFill>
                <a:latin typeface="Century Gothic"/>
                <a:cs typeface="Century Gothic"/>
              </a:rPr>
              <a:t>художнього </a:t>
            </a:r>
            <a:r>
              <a:rPr sz="2600" spc="45" dirty="0">
                <a:solidFill>
                  <a:srgbClr val="AE7A51"/>
                </a:solidFill>
                <a:latin typeface="Century Gothic"/>
                <a:cs typeface="Century Gothic"/>
              </a:rPr>
              <a:t>життя</a:t>
            </a:r>
            <a:r>
              <a:rPr sz="2600" spc="1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600" spc="-125" dirty="0">
                <a:solidFill>
                  <a:srgbClr val="AE7A51"/>
                </a:solidFill>
                <a:latin typeface="Century Gothic"/>
                <a:cs typeface="Century Gothic"/>
              </a:rPr>
              <a:t>України.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8602" y="251301"/>
            <a:ext cx="627804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5" dirty="0">
                <a:latin typeface="Arial"/>
                <a:cs typeface="Arial"/>
              </a:rPr>
              <a:t>Українські </a:t>
            </a:r>
            <a:r>
              <a:rPr b="1" spc="-60" dirty="0">
                <a:latin typeface="Arial"/>
                <a:cs typeface="Arial"/>
              </a:rPr>
              <a:t>танці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spc="-140" dirty="0">
                <a:latin typeface="Arial"/>
                <a:cs typeface="Arial"/>
              </a:rPr>
              <a:t>Полісся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775" y="896550"/>
            <a:ext cx="774827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9430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Українське Полісся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це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етнографічний регіон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що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зі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сходу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 захід 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простягається всім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північним краєм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України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Охоплює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північні</a:t>
            </a:r>
            <a:r>
              <a:rPr sz="1800" spc="-5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райони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775" y="1879531"/>
            <a:ext cx="721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4280" algn="l"/>
                <a:tab pos="2513330" algn="l"/>
                <a:tab pos="2902585" algn="l"/>
                <a:tab pos="3864610" algn="l"/>
                <a:tab pos="4368800" algn="l"/>
                <a:tab pos="5852795" algn="l"/>
              </a:tabLst>
            </a:pP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Сумської	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областей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.	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З	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огляду	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	фольклорні	дослідження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775" y="1525200"/>
            <a:ext cx="7720330" cy="65405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1453515" algn="l"/>
                <a:tab pos="2936875" algn="l"/>
                <a:tab pos="4695825" algn="l"/>
                <a:tab pos="5918200" algn="l"/>
                <a:tab pos="7477125" algn="l"/>
              </a:tabLst>
            </a:pP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1800" spc="-40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линсь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Рівненсь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Жи</a:t>
            </a:r>
            <a:r>
              <a:rPr sz="1800" spc="-25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омирсь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Киї</a:t>
            </a:r>
            <a:r>
              <a:rPr sz="18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сь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Чернігі</a:t>
            </a:r>
            <a:r>
              <a:rPr sz="18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сь</a:t>
            </a:r>
            <a:r>
              <a:rPr sz="1800" spc="1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ї	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marR="48260" algn="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775" y="2153851"/>
            <a:ext cx="777176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Самохвалової можна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виявити деякі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тенденції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щодо побудови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народних  танців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Поліссі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У малюнках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танців переважають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лінії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змієподібні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лінії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і 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кола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15875" indent="739775" algn="just">
              <a:lnSpc>
                <a:spcPct val="114599"/>
              </a:lnSpc>
              <a:spcBef>
                <a:spcPts val="1575"/>
              </a:spcBef>
            </a:pP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Поліссі переважають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мелодії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музичні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розміри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яких складають 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2/4.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У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досліджуваному регіоні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побутують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в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основному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полькові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мелодії 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виразно інструментального характеру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Найпопулярніші танці Полісся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: 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Поліська полька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”, “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Ойра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”, “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Яків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”, 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Поліські</a:t>
            </a:r>
            <a:r>
              <a:rPr sz="1800" spc="-17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притутпи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”.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6430" y="504704"/>
            <a:ext cx="800671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85" dirty="0"/>
              <a:t>Танцювальна </a:t>
            </a:r>
            <a:r>
              <a:rPr sz="3700" spc="-250" dirty="0"/>
              <a:t>лексика </a:t>
            </a:r>
            <a:r>
              <a:rPr sz="3700" spc="-75" dirty="0"/>
              <a:t>танців</a:t>
            </a:r>
            <a:r>
              <a:rPr sz="3700" spc="200" dirty="0"/>
              <a:t> </a:t>
            </a:r>
            <a:r>
              <a:rPr sz="3700" spc="-155" dirty="0"/>
              <a:t>Полісся</a:t>
            </a:r>
            <a:endParaRPr sz="3700"/>
          </a:p>
        </p:txBody>
      </p:sp>
      <p:sp>
        <p:nvSpPr>
          <p:cNvPr id="8" name="object 8"/>
          <p:cNvSpPr txBox="1"/>
          <p:nvPr/>
        </p:nvSpPr>
        <p:spPr>
          <a:xfrm>
            <a:off x="1363646" y="1389704"/>
            <a:ext cx="595757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 algn="just">
              <a:lnSpc>
                <a:spcPct val="113599"/>
              </a:lnSpc>
              <a:spcBef>
                <a:spcPts val="100"/>
              </a:spcBef>
              <a:buChar char="●"/>
              <a:tabLst>
                <a:tab pos="410209" algn="l"/>
              </a:tabLst>
            </a:pP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: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боковий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з</a:t>
            </a:r>
            <a:r>
              <a:rPr sz="22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підскоком</a:t>
            </a:r>
            <a:r>
              <a:rPr sz="22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повороті</a:t>
            </a:r>
            <a:r>
              <a:rPr sz="2200" spc="-1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поліський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підскоком</a:t>
            </a:r>
            <a:r>
              <a:rPr sz="2200" spc="-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човганець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основний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поліський</a:t>
            </a:r>
            <a:r>
              <a:rPr sz="2200" spc="-2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хід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Притупи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Поліський</a:t>
            </a:r>
            <a:r>
              <a:rPr sz="22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ключ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Па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польки</a:t>
            </a:r>
            <a:r>
              <a:rPr sz="2200" spc="-10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200" spc="-12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полисянки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5" dirty="0">
                <a:solidFill>
                  <a:srgbClr val="AE7A51"/>
                </a:solidFill>
                <a:latin typeface="Arial"/>
                <a:cs typeface="Arial"/>
              </a:rPr>
              <a:t>Повороти </a:t>
            </a:r>
            <a:r>
              <a:rPr sz="22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200" spc="-10" dirty="0">
                <a:solidFill>
                  <a:srgbClr val="AE7A51"/>
                </a:solidFill>
                <a:latin typeface="Arial"/>
                <a:cs typeface="Arial"/>
              </a:rPr>
              <a:t>акцентом </a:t>
            </a:r>
            <a:r>
              <a:rPr sz="2200" spc="-20" dirty="0">
                <a:solidFill>
                  <a:srgbClr val="AE7A51"/>
                </a:solidFill>
                <a:latin typeface="Arial"/>
                <a:cs typeface="Arial"/>
              </a:rPr>
              <a:t>ударом</a:t>
            </a:r>
            <a:r>
              <a:rPr sz="2200" spc="-44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ноги</a:t>
            </a:r>
            <a:endParaRPr sz="220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6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5" dirty="0">
                <a:solidFill>
                  <a:srgbClr val="AE7A51"/>
                </a:solidFill>
                <a:latin typeface="Arial"/>
                <a:cs typeface="Arial"/>
              </a:rPr>
              <a:t>Перекидне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6214" y="367210"/>
            <a:ext cx="5612130" cy="10331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62480" marR="5080" indent="-2050414">
              <a:lnSpc>
                <a:spcPct val="100400"/>
              </a:lnSpc>
              <a:spcBef>
                <a:spcPts val="85"/>
              </a:spcBef>
            </a:pPr>
            <a:r>
              <a:rPr sz="3300" spc="-114" dirty="0"/>
              <a:t>Варіанти </a:t>
            </a:r>
            <a:r>
              <a:rPr sz="3300" spc="-135" dirty="0"/>
              <a:t>сценічних </a:t>
            </a:r>
            <a:r>
              <a:rPr sz="3300" spc="-185" dirty="0"/>
              <a:t>костюмів  </a:t>
            </a:r>
            <a:r>
              <a:rPr sz="3300" spc="-135" dirty="0"/>
              <a:t>Полісся</a:t>
            </a:r>
            <a:endParaRPr sz="3300"/>
          </a:p>
        </p:txBody>
      </p:sp>
      <p:sp>
        <p:nvSpPr>
          <p:cNvPr id="8" name="object 8"/>
          <p:cNvSpPr/>
          <p:nvPr/>
        </p:nvSpPr>
        <p:spPr>
          <a:xfrm>
            <a:off x="1213146" y="1481526"/>
            <a:ext cx="3539508" cy="3140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2649" y="1481524"/>
            <a:ext cx="2357725" cy="3140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8011" y="352119"/>
            <a:ext cx="52705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0" dirty="0">
                <a:latin typeface="Arial"/>
                <a:cs typeface="Arial"/>
              </a:rPr>
              <a:t>Українські </a:t>
            </a:r>
            <a:r>
              <a:rPr sz="3500" b="1" spc="-60" dirty="0">
                <a:latin typeface="Arial"/>
                <a:cs typeface="Arial"/>
              </a:rPr>
              <a:t>танці</a:t>
            </a:r>
            <a:r>
              <a:rPr sz="3500" b="1" spc="-20" dirty="0">
                <a:latin typeface="Arial"/>
                <a:cs typeface="Arial"/>
              </a:rPr>
              <a:t> </a:t>
            </a:r>
            <a:r>
              <a:rPr sz="3500" b="1" spc="-120" dirty="0">
                <a:latin typeface="Arial"/>
                <a:cs typeface="Arial"/>
              </a:rPr>
              <a:t>Поділля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950" y="956490"/>
            <a:ext cx="8464550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2019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Поділля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історико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етнографічний район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що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займає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басейн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межиріччя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Південного Бугу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лівобережного середнього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Придністров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’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я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.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Він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охоплює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більшу частину Вінницької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Хмельницької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Тернопільської  та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суміжну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ними на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півдні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частину Чернівецької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заході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частини  Івано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Франківської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та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Львівської </a:t>
            </a: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областей</a:t>
            </a:r>
            <a:r>
              <a:rPr sz="2000" spc="-2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північних районах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Хмельниччини танці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мають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впливи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Полісся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них відчутні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волинські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мотиви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А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райони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південні </a:t>
            </a:r>
            <a:r>
              <a:rPr sz="2000" spc="-30" dirty="0">
                <a:solidFill>
                  <a:srgbClr val="AE7A51"/>
                </a:solidFill>
                <a:latin typeface="Arial"/>
                <a:cs typeface="Arial"/>
              </a:rPr>
              <a:t>багато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запозичили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від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Буковини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Молдавії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spc="5" dirty="0">
                <a:solidFill>
                  <a:srgbClr val="AE7A51"/>
                </a:solidFill>
                <a:latin typeface="Arial"/>
                <a:cs typeface="Arial"/>
              </a:rPr>
              <a:t>тут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танцях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відчутний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польський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вплив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Водночас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подільський танець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має</a:t>
            </a:r>
            <a:r>
              <a:rPr sz="20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свій</a:t>
            </a:r>
            <a:r>
              <a:rPr sz="20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виразний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характер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та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притаманні</a:t>
            </a:r>
            <a:r>
              <a:rPr sz="20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йому</a:t>
            </a:r>
            <a:r>
              <a:rPr sz="20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особливості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22225" indent="358775" algn="just">
              <a:lnSpc>
                <a:spcPct val="100000"/>
              </a:lnSpc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Найпопулярніші танці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цього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регіону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« 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Подоляночка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Подільська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купальниця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Ойра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Варварка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Кривуляк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».,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Дев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’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ятка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».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7855" y="376435"/>
            <a:ext cx="5549265" cy="10331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93264" marR="5080" indent="-1981200">
              <a:lnSpc>
                <a:spcPct val="100400"/>
              </a:lnSpc>
              <a:spcBef>
                <a:spcPts val="85"/>
              </a:spcBef>
            </a:pPr>
            <a:r>
              <a:rPr sz="3300" spc="-165" dirty="0"/>
              <a:t>Танцювальна </a:t>
            </a:r>
            <a:r>
              <a:rPr sz="3300" spc="-225" dirty="0"/>
              <a:t>лексика </a:t>
            </a:r>
            <a:r>
              <a:rPr sz="3300" spc="-70" dirty="0"/>
              <a:t>танців  </a:t>
            </a:r>
            <a:r>
              <a:rPr sz="3300" spc="10" dirty="0"/>
              <a:t>Поділля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929033" y="1551250"/>
            <a:ext cx="6536055" cy="2654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32434" indent="-420370">
              <a:lnSpc>
                <a:spcPct val="100000"/>
              </a:lnSpc>
              <a:spcBef>
                <a:spcPts val="55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Різноманітні кружляння</a:t>
            </a:r>
            <a:r>
              <a:rPr sz="25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по </a:t>
            </a:r>
            <a:r>
              <a:rPr sz="2500" spc="-10" dirty="0">
                <a:solidFill>
                  <a:srgbClr val="AE7A51"/>
                </a:solidFill>
                <a:latin typeface="Arial"/>
                <a:cs typeface="Arial"/>
              </a:rPr>
              <a:t>одному</a:t>
            </a:r>
            <a:r>
              <a:rPr sz="25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500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500" spc="-39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парі</a:t>
            </a:r>
            <a:endParaRPr sz="2500">
              <a:latin typeface="Arial"/>
              <a:cs typeface="Arial"/>
            </a:endParaRPr>
          </a:p>
          <a:p>
            <a:pPr marL="432434" marR="547370" indent="-420370">
              <a:lnSpc>
                <a:spcPct val="114999"/>
              </a:lnSpc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Присядки</a:t>
            </a:r>
            <a:r>
              <a:rPr sz="2500" spc="-5" dirty="0">
                <a:solidFill>
                  <a:srgbClr val="AE7A51"/>
                </a:solidFill>
                <a:latin typeface="Calibri"/>
                <a:cs typeface="Calibri"/>
              </a:rPr>
              <a:t>:</a:t>
            </a:r>
            <a:r>
              <a:rPr sz="2500" spc="-1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AE7A51"/>
                </a:solidFill>
                <a:latin typeface="Arial"/>
                <a:cs typeface="Arial"/>
              </a:rPr>
              <a:t>з</a:t>
            </a:r>
            <a:r>
              <a:rPr sz="2500" spc="-1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AE7A51"/>
                </a:solidFill>
                <a:latin typeface="Arial"/>
                <a:cs typeface="Arial"/>
              </a:rPr>
              <a:t>виносом</a:t>
            </a:r>
            <a:r>
              <a:rPr sz="2500" spc="-14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ноги</a:t>
            </a:r>
            <a:r>
              <a:rPr sz="2500" spc="-1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на</a:t>
            </a:r>
            <a:r>
              <a:rPr sz="2500" spc="-14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AE7A51"/>
                </a:solidFill>
                <a:latin typeface="Arial"/>
                <a:cs typeface="Arial"/>
              </a:rPr>
              <a:t>каблук</a:t>
            </a:r>
            <a:r>
              <a:rPr sz="2500" spc="-1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500" spc="-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AE7A51"/>
                </a:solidFill>
                <a:latin typeface="Arial"/>
                <a:cs typeface="Arial"/>
              </a:rPr>
              <a:t>в  </a:t>
            </a:r>
            <a:r>
              <a:rPr sz="2500" spc="-15" dirty="0">
                <a:solidFill>
                  <a:srgbClr val="AE7A51"/>
                </a:solidFill>
                <a:latin typeface="Arial"/>
                <a:cs typeface="Arial"/>
              </a:rPr>
              <a:t>повороті</a:t>
            </a:r>
            <a:r>
              <a:rPr sz="25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5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500" spc="-20" dirty="0">
                <a:solidFill>
                  <a:srgbClr val="AE7A51"/>
                </a:solidFill>
                <a:latin typeface="Arial"/>
                <a:cs typeface="Arial"/>
              </a:rPr>
              <a:t>ударним</a:t>
            </a:r>
            <a:r>
              <a:rPr sz="2500" spc="-25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AE7A51"/>
                </a:solidFill>
                <a:latin typeface="Arial"/>
                <a:cs typeface="Arial"/>
              </a:rPr>
              <a:t>акцентом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10" dirty="0">
                <a:solidFill>
                  <a:srgbClr val="AE7A51"/>
                </a:solidFill>
                <a:latin typeface="Arial"/>
                <a:cs typeface="Arial"/>
              </a:rPr>
              <a:t>Потрійним </a:t>
            </a:r>
            <a:r>
              <a:rPr sz="2500" spc="-15" dirty="0">
                <a:solidFill>
                  <a:srgbClr val="AE7A51"/>
                </a:solidFill>
                <a:latin typeface="Arial"/>
                <a:cs typeface="Arial"/>
              </a:rPr>
              <a:t>хороводний</a:t>
            </a:r>
            <a:r>
              <a:rPr sz="2500" spc="-25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Подільська</a:t>
            </a:r>
            <a:r>
              <a:rPr sz="25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AE7A51"/>
                </a:solidFill>
                <a:latin typeface="Arial"/>
                <a:cs typeface="Arial"/>
              </a:rPr>
              <a:t>карлючка</a:t>
            </a:r>
            <a:endParaRPr sz="2500">
              <a:latin typeface="Arial"/>
              <a:cs typeface="Arial"/>
            </a:endParaRPr>
          </a:p>
          <a:p>
            <a:pPr marL="432434" indent="-420370">
              <a:lnSpc>
                <a:spcPct val="100000"/>
              </a:lnSpc>
              <a:spcBef>
                <a:spcPts val="450"/>
              </a:spcBef>
              <a:buChar char="●"/>
              <a:tabLst>
                <a:tab pos="432434" algn="l"/>
                <a:tab pos="433070" algn="l"/>
              </a:tabLst>
            </a:pPr>
            <a:r>
              <a:rPr sz="2500" spc="-5" dirty="0">
                <a:solidFill>
                  <a:srgbClr val="AE7A51"/>
                </a:solidFill>
                <a:latin typeface="Arial"/>
                <a:cs typeface="Arial"/>
              </a:rPr>
              <a:t>Основний крок </a:t>
            </a:r>
            <a:r>
              <a:rPr sz="2500" spc="-10" dirty="0">
                <a:solidFill>
                  <a:srgbClr val="AE7A51"/>
                </a:solidFill>
                <a:latin typeface="Arial"/>
                <a:cs typeface="Arial"/>
              </a:rPr>
              <a:t>танцю</a:t>
            </a:r>
            <a:r>
              <a:rPr sz="2500" spc="-39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500" spc="-1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2500" spc="-15" dirty="0">
                <a:solidFill>
                  <a:srgbClr val="AE7A51"/>
                </a:solidFill>
                <a:latin typeface="Arial"/>
                <a:cs typeface="Arial"/>
              </a:rPr>
              <a:t>Кривуляк</a:t>
            </a:r>
            <a:r>
              <a:rPr sz="2500" spc="-15" dirty="0">
                <a:solidFill>
                  <a:srgbClr val="AE7A51"/>
                </a:solidFill>
                <a:latin typeface="Calibri"/>
                <a:cs typeface="Calibri"/>
              </a:rPr>
              <a:t>”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7599" y="415095"/>
            <a:ext cx="59505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300" marR="5080" indent="-2134235">
              <a:lnSpc>
                <a:spcPct val="100000"/>
              </a:lnSpc>
              <a:spcBef>
                <a:spcPts val="100"/>
              </a:spcBef>
            </a:pPr>
            <a:r>
              <a:rPr sz="3500" spc="-125" dirty="0"/>
              <a:t>Варіанти </a:t>
            </a:r>
            <a:r>
              <a:rPr sz="3500" spc="-140" dirty="0"/>
              <a:t>сценічних </a:t>
            </a:r>
            <a:r>
              <a:rPr sz="3500" spc="-195" dirty="0"/>
              <a:t>костюмів  </a:t>
            </a:r>
            <a:r>
              <a:rPr sz="3500" spc="10" dirty="0"/>
              <a:t>Поділля</a:t>
            </a:r>
            <a:endParaRPr sz="3500"/>
          </a:p>
        </p:txBody>
      </p:sp>
      <p:sp>
        <p:nvSpPr>
          <p:cNvPr id="8" name="object 8"/>
          <p:cNvSpPr/>
          <p:nvPr/>
        </p:nvSpPr>
        <p:spPr>
          <a:xfrm>
            <a:off x="1681437" y="1556565"/>
            <a:ext cx="6325909" cy="3032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07107" y="166960"/>
            <a:ext cx="512277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Arial"/>
                <a:cs typeface="Arial"/>
              </a:rPr>
              <a:t>Українські</a:t>
            </a:r>
            <a:r>
              <a:rPr sz="3000" b="1" spc="-19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танці</a:t>
            </a:r>
            <a:r>
              <a:rPr lang="uk-UA" sz="3000" b="1" spc="-5" dirty="0">
                <a:latin typeface="Arial"/>
                <a:cs typeface="Arial"/>
              </a:rPr>
              <a:t> Буковини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9631" y="926499"/>
            <a:ext cx="7983220" cy="33387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5400" marR="17780" indent="1316990" algn="just">
              <a:lnSpc>
                <a:spcPct val="99600"/>
              </a:lnSpc>
              <a:spcBef>
                <a:spcPts val="115"/>
              </a:spcBef>
              <a:tabLst>
                <a:tab pos="5280025" algn="l"/>
              </a:tabLst>
            </a:pP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Буковина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</a:t>
            </a:r>
            <a:r>
              <a:rPr lang="uk-UA" sz="1800" dirty="0">
                <a:solidFill>
                  <a:srgbClr val="AE7A51"/>
                </a:solidFill>
                <a:latin typeface="Calibri"/>
                <a:cs typeface="Calibri"/>
              </a:rPr>
              <a:t> назва іетничних земель, розташованих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між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середньою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течією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Дністра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головним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Карпатським  хребтом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у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долинах верхньої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течії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Пруту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Нині ця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територія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входить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до 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складу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України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Північна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Буковина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Чернівецька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область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)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Румунії  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Південна Буковина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області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Сучава та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Ботошани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Румунії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).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Традиційно  загальними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особливостями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хореографії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цього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регіону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слід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вважати</a:t>
            </a:r>
            <a:r>
              <a:rPr sz="1800" spc="-1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- 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обмеженість танцювального поля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яке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виражається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в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характерних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принципах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побудови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малюнку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замкнені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одне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чи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декілька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кол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),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у 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використанні дрібних рухів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;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симетрія 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–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однакова </a:t>
            </a:r>
            <a:r>
              <a:rPr sz="1800" spc="-20" dirty="0">
                <a:solidFill>
                  <a:srgbClr val="AE7A51"/>
                </a:solidFill>
                <a:latin typeface="Arial"/>
                <a:cs typeface="Arial"/>
              </a:rPr>
              <a:t>побудова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бокових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фігур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кругових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рухів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притупів 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протязі </a:t>
            </a:r>
            <a:r>
              <a:rPr sz="1800" spc="-15" dirty="0">
                <a:solidFill>
                  <a:srgbClr val="AE7A51"/>
                </a:solidFill>
                <a:latin typeface="Arial"/>
                <a:cs typeface="Arial"/>
              </a:rPr>
              <a:t>всього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танцю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Буковинські танці  </a:t>
            </a:r>
            <a:r>
              <a:rPr sz="1800" dirty="0">
                <a:solidFill>
                  <a:srgbClr val="AE7A51"/>
                </a:solidFill>
                <a:latin typeface="Arial"/>
                <a:cs typeface="Arial"/>
              </a:rPr>
              <a:t>сучасності</a:t>
            </a:r>
            <a:r>
              <a:rPr sz="1800" dirty="0">
                <a:solidFill>
                  <a:srgbClr val="AE7A51"/>
                </a:solidFill>
                <a:latin typeface="Calibri"/>
                <a:cs typeface="Calibri"/>
              </a:rPr>
              <a:t>:    </a:t>
            </a:r>
            <a:r>
              <a:rPr sz="1800" spc="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Буковинський   </a:t>
            </a:r>
            <a:r>
              <a:rPr sz="1800" spc="7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весільний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lang="uk-UA" sz="1800" spc="-1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Опришки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»,«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Вівчарики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lang="uk-UA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Буковинський парубоцький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lang="uk-UA" sz="1800" spc="-5" dirty="0">
                <a:solidFill>
                  <a:srgbClr val="AE7A51"/>
                </a:solidFill>
                <a:latin typeface="Calibri"/>
                <a:cs typeface="Calibri"/>
              </a:rPr>
              <a:t>        </a:t>
            </a:r>
          </a:p>
          <a:p>
            <a:pPr marL="25400" marR="17780" indent="1316990" algn="just">
              <a:lnSpc>
                <a:spcPct val="99600"/>
              </a:lnSpc>
              <a:spcBef>
                <a:spcPts val="115"/>
              </a:spcBef>
              <a:tabLst>
                <a:tab pos="5280025" algn="l"/>
              </a:tabLst>
            </a:pPr>
            <a:r>
              <a:rPr lang="uk-UA" spc="-5" dirty="0">
                <a:solidFill>
                  <a:srgbClr val="AE7A51"/>
                </a:solidFill>
                <a:latin typeface="Calibri"/>
                <a:cs typeface="Calibri"/>
              </a:rPr>
              <a:t>                     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Бойківські </a:t>
            </a:r>
            <a:r>
              <a:rPr sz="1800" spc="-10" dirty="0">
                <a:solidFill>
                  <a:srgbClr val="AE7A51"/>
                </a:solidFill>
                <a:latin typeface="Arial"/>
                <a:cs typeface="Arial"/>
              </a:rPr>
              <a:t>забави</a:t>
            </a:r>
            <a:r>
              <a:rPr sz="1800" spc="-10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sz="1800" spc="-28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1800" spc="-5" dirty="0">
                <a:solidFill>
                  <a:srgbClr val="AE7A51"/>
                </a:solidFill>
                <a:latin typeface="Arial"/>
                <a:cs typeface="Arial"/>
              </a:rPr>
              <a:t>Чотирянка</a:t>
            </a:r>
            <a:r>
              <a:rPr sz="1800" spc="-5" dirty="0">
                <a:latin typeface="Calibri"/>
                <a:cs typeface="Calibri"/>
              </a:rPr>
              <a:t>”.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27" y="335644"/>
            <a:ext cx="5376201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0" marR="5080" indent="-1245235">
              <a:lnSpc>
                <a:spcPct val="100000"/>
              </a:lnSpc>
              <a:spcBef>
                <a:spcPts val="100"/>
              </a:spcBef>
            </a:pPr>
            <a:r>
              <a:rPr sz="3500" spc="-175" dirty="0"/>
              <a:t>Танцювальна </a:t>
            </a:r>
            <a:r>
              <a:rPr sz="3500" spc="-240" dirty="0"/>
              <a:t>лексика  </a:t>
            </a:r>
            <a:r>
              <a:rPr sz="3500" spc="-50" dirty="0"/>
              <a:t>Буковини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851367" y="1519540"/>
            <a:ext cx="383159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підскоком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каблука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боковий крок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упаданням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перехресний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хід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перемінний крок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мілке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переступання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Усілякі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стрибки і</a:t>
            </a:r>
            <a:r>
              <a:rPr sz="2000" spc="-3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перескоки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Буковинський</a:t>
            </a:r>
            <a:r>
              <a:rPr sz="20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біг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indent="-382270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pc="-10" dirty="0"/>
              <a:t>Жартівливі</a:t>
            </a:r>
            <a:r>
              <a:rPr spc="-120" dirty="0"/>
              <a:t> </a:t>
            </a:r>
            <a:r>
              <a:rPr spc="-10" dirty="0"/>
              <a:t>кульбіти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10" dirty="0"/>
              <a:t>Ножиці </a:t>
            </a:r>
            <a:r>
              <a:rPr dirty="0"/>
              <a:t>в</a:t>
            </a:r>
            <a:r>
              <a:rPr spc="-210" dirty="0"/>
              <a:t> </a:t>
            </a:r>
            <a:r>
              <a:rPr spc="-15" dirty="0"/>
              <a:t>повороті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5" dirty="0"/>
              <a:t>Плескачі по</a:t>
            </a:r>
            <a:r>
              <a:rPr spc="-225" dirty="0"/>
              <a:t> </a:t>
            </a:r>
            <a:r>
              <a:rPr spc="-10" dirty="0"/>
              <a:t>халявині</a:t>
            </a:r>
          </a:p>
          <a:p>
            <a:pPr marL="394335" marR="5080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10" dirty="0"/>
              <a:t>Свердло </a:t>
            </a:r>
            <a:r>
              <a:rPr dirty="0"/>
              <a:t>з</a:t>
            </a:r>
            <a:r>
              <a:rPr spc="-260" dirty="0"/>
              <a:t> </a:t>
            </a:r>
            <a:r>
              <a:rPr spc="-15" dirty="0"/>
              <a:t>виведенням  </a:t>
            </a:r>
            <a:r>
              <a:rPr spc="-5" dirty="0"/>
              <a:t>ноги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15" dirty="0"/>
              <a:t>Поворот</a:t>
            </a:r>
            <a:r>
              <a:rPr spc="-114" dirty="0"/>
              <a:t> </a:t>
            </a:r>
            <a:r>
              <a:rPr spc="-5" dirty="0">
                <a:latin typeface="Calibri"/>
                <a:cs typeface="Calibri"/>
              </a:rPr>
              <a:t>“</a:t>
            </a:r>
            <a:r>
              <a:rPr spc="-5" dirty="0"/>
              <a:t>гуцулка</a:t>
            </a:r>
            <a:r>
              <a:rPr spc="-5" dirty="0">
                <a:latin typeface="Calibri"/>
                <a:cs typeface="Calibri"/>
              </a:rPr>
              <a:t>”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dirty="0"/>
              <a:t>Притупи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5" dirty="0"/>
              <a:t>Погаренка</a:t>
            </a:r>
            <a:r>
              <a:rPr spc="-114" dirty="0"/>
              <a:t> </a:t>
            </a:r>
            <a:r>
              <a:rPr dirty="0"/>
              <a:t>низька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15" dirty="0"/>
              <a:t>Дрібушечки</a:t>
            </a:r>
            <a:r>
              <a:rPr spc="-15" dirty="0">
                <a:latin typeface="Calibri"/>
                <a:cs typeface="Calibri"/>
              </a:rPr>
              <a:t>,</a:t>
            </a:r>
            <a:r>
              <a:rPr spc="409" dirty="0">
                <a:latin typeface="Calibri"/>
                <a:cs typeface="Calibri"/>
              </a:rPr>
              <a:t> </a:t>
            </a:r>
            <a:r>
              <a:rPr spc="-5" dirty="0"/>
              <a:t>підбивки</a:t>
            </a: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</a:pPr>
            <a:r>
              <a:rPr spc="-10" dirty="0"/>
              <a:t>Верьовочка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284" y="413315"/>
            <a:ext cx="482357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8525" marR="5080" indent="-886460">
              <a:lnSpc>
                <a:spcPct val="100000"/>
              </a:lnSpc>
              <a:spcBef>
                <a:spcPts val="100"/>
              </a:spcBef>
            </a:pPr>
            <a:r>
              <a:rPr sz="3500" spc="-160" dirty="0"/>
              <a:t>Сценічний </a:t>
            </a:r>
            <a:r>
              <a:rPr sz="3500" spc="-305" dirty="0"/>
              <a:t>костюм  </a:t>
            </a:r>
            <a:r>
              <a:rPr sz="3500" spc="-50" dirty="0"/>
              <a:t>Буковини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4826516" y="1629424"/>
            <a:ext cx="2393482" cy="3096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6426" y="1629435"/>
            <a:ext cx="2319425" cy="309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741008" y="238516"/>
            <a:ext cx="391604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105" dirty="0">
                <a:latin typeface="Arial"/>
                <a:cs typeface="Arial"/>
              </a:rPr>
              <a:t>Танці</a:t>
            </a:r>
            <a:r>
              <a:rPr sz="3700" b="1" spc="-100" dirty="0">
                <a:latin typeface="Arial"/>
                <a:cs typeface="Arial"/>
              </a:rPr>
              <a:t> </a:t>
            </a:r>
            <a:r>
              <a:rPr sz="3700" b="1" spc="-35" dirty="0">
                <a:latin typeface="Arial"/>
                <a:cs typeface="Arial"/>
              </a:rPr>
              <a:t>Закарпаття</a:t>
            </a:r>
            <a:endParaRPr sz="3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479" y="1124222"/>
            <a:ext cx="8067040" cy="32600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02310" algn="just">
              <a:lnSpc>
                <a:spcPct val="101200"/>
              </a:lnSpc>
              <a:spcBef>
                <a:spcPts val="70"/>
              </a:spcBef>
            </a:pP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Значну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частину українського Закарпаття займає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територія 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розселення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трьох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етнографічних груп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українських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горян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що 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творить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історико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етнографічні райони 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Гуцульщини</a:t>
            </a:r>
            <a:r>
              <a:rPr sz="2100" spc="-2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Бойківщини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Лемківщини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Одною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етнографічних груп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населення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Закарпаття 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є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бойки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Танці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бойків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мають </a:t>
            </a:r>
            <a:r>
              <a:rPr sz="2100" spc="-30" dirty="0">
                <a:solidFill>
                  <a:srgbClr val="AE7A51"/>
                </a:solidFill>
                <a:latin typeface="Arial"/>
                <a:cs typeface="Arial"/>
              </a:rPr>
              <a:t>багато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спільного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гуцульськими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але  бойки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виконують свої танці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спокійніше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більш плавно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вільно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на  трохи зігнутих 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колінах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ногах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Найпопулярніші танці</a:t>
            </a:r>
            <a:r>
              <a:rPr sz="2100" spc="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регіону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Голубка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Горянка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», «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Тропотянка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Березнянка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sz="2100" spc="3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Чинадійка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3347085" algn="l"/>
                <a:tab pos="6345555" algn="l"/>
              </a:tabLst>
            </a:pP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Дуботанець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»,	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Півторак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»,.	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Увиванець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uk-UA" sz="2100" spc="-5" dirty="0">
                <a:solidFill>
                  <a:srgbClr val="AE7A51"/>
                </a:solidFill>
                <a:latin typeface="Calibri"/>
                <a:cs typeface="Calibri"/>
              </a:rPr>
              <a:t>                                       «</a:t>
            </a:r>
            <a:r>
              <a:rPr lang="uk-UA" sz="2100" spc="-5" dirty="0">
                <a:solidFill>
                  <a:srgbClr val="AE7A51"/>
                </a:solidFill>
                <a:latin typeface="Arial"/>
                <a:cs typeface="Arial"/>
              </a:rPr>
              <a:t>Закарпатськ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ий</a:t>
            </a:r>
            <a:r>
              <a:rPr sz="21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чардаш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».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6774" y="1711087"/>
            <a:ext cx="6734175" cy="16789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70"/>
              </a:spcBef>
            </a:pPr>
            <a:r>
              <a:rPr sz="3600" spc="-175" dirty="0"/>
              <a:t>Український </a:t>
            </a:r>
            <a:r>
              <a:rPr sz="3600" spc="-165" dirty="0"/>
              <a:t>та́нець </a:t>
            </a:r>
            <a:r>
              <a:rPr sz="3600" dirty="0"/>
              <a:t>— </a:t>
            </a:r>
            <a:r>
              <a:rPr sz="3600" spc="-380" dirty="0"/>
              <a:t>це  </a:t>
            </a:r>
            <a:r>
              <a:rPr sz="3600" spc="-240" dirty="0"/>
              <a:t>народний </a:t>
            </a:r>
            <a:r>
              <a:rPr sz="3600" spc="-425" dirty="0"/>
              <a:t>або </a:t>
            </a:r>
            <a:r>
              <a:rPr sz="3600" spc="-175" dirty="0"/>
              <a:t>сценічний </a:t>
            </a:r>
            <a:r>
              <a:rPr sz="3600" spc="-195" dirty="0"/>
              <a:t>танець  </a:t>
            </a:r>
            <a:r>
              <a:rPr sz="3600" spc="-30" dirty="0"/>
              <a:t>різних </a:t>
            </a:r>
            <a:r>
              <a:rPr sz="3600" spc="-90" dirty="0"/>
              <a:t>регіонів</a:t>
            </a:r>
            <a:r>
              <a:rPr sz="3600" spc="-125" dirty="0"/>
              <a:t> </a:t>
            </a:r>
            <a:r>
              <a:rPr sz="3600" spc="-170" dirty="0"/>
              <a:t>України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427" rIns="0" bIns="0" rtlCol="0">
            <a:spAutoFit/>
          </a:bodyPr>
          <a:lstStyle/>
          <a:p>
            <a:pPr marL="952500" marR="5080" indent="-351155">
              <a:lnSpc>
                <a:spcPts val="4050"/>
              </a:lnSpc>
              <a:spcBef>
                <a:spcPts val="260"/>
              </a:spcBef>
            </a:pPr>
            <a:r>
              <a:rPr spc="-170" dirty="0"/>
              <a:t>Танцювальна </a:t>
            </a:r>
            <a:r>
              <a:rPr spc="-229" dirty="0"/>
              <a:t>лексика  </a:t>
            </a:r>
            <a:r>
              <a:rPr spc="-70" dirty="0"/>
              <a:t>танців</a:t>
            </a:r>
            <a:r>
              <a:rPr spc="-85" dirty="0"/>
              <a:t> </a:t>
            </a:r>
            <a:r>
              <a:rPr spc="-110" dirty="0"/>
              <a:t>Закарпаття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49" y="1589423"/>
            <a:ext cx="3925570" cy="2200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 algn="just">
              <a:lnSpc>
                <a:spcPts val="2850"/>
              </a:lnSpc>
              <a:spcBef>
                <a:spcPts val="220"/>
              </a:spcBef>
              <a:buChar char="●"/>
              <a:tabLst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Кроки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пружинний крок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зіскок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боковий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хід</a:t>
            </a:r>
            <a:r>
              <a:rPr sz="240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хід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на </a:t>
            </a:r>
            <a:r>
              <a:rPr sz="2400" spc="-15" dirty="0">
                <a:solidFill>
                  <a:srgbClr val="AE7A51"/>
                </a:solidFill>
                <a:latin typeface="Arial"/>
                <a:cs typeface="Arial"/>
              </a:rPr>
              <a:t>каблук</a:t>
            </a:r>
            <a:r>
              <a:rPr sz="24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біг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хід</a:t>
            </a:r>
            <a:r>
              <a:rPr sz="2400" spc="-1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навхрест</a:t>
            </a:r>
            <a:endParaRPr sz="2400">
              <a:latin typeface="Arial"/>
              <a:cs typeface="Arial"/>
            </a:endParaRPr>
          </a:p>
          <a:p>
            <a:pPr marL="424815" indent="-412750" algn="just">
              <a:lnSpc>
                <a:spcPts val="2745"/>
              </a:lnSpc>
              <a:buChar char="●"/>
              <a:tabLst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Різні</a:t>
            </a:r>
            <a:r>
              <a:rPr sz="24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переступання</a:t>
            </a:r>
            <a:endParaRPr sz="2400">
              <a:latin typeface="Arial"/>
              <a:cs typeface="Arial"/>
            </a:endParaRPr>
          </a:p>
          <a:p>
            <a:pPr marL="424815" indent="-412750" algn="just">
              <a:lnSpc>
                <a:spcPts val="2865"/>
              </a:lnSpc>
              <a:buChar char="●"/>
              <a:tabLst>
                <a:tab pos="425450" algn="l"/>
              </a:tabLst>
            </a:pP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Дрібушки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5123" y="1589441"/>
            <a:ext cx="3469640" cy="2562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20" dirty="0">
                <a:solidFill>
                  <a:srgbClr val="AE7A51"/>
                </a:solidFill>
                <a:latin typeface="Arial"/>
                <a:cs typeface="Arial"/>
              </a:rPr>
              <a:t>Вселякі</a:t>
            </a:r>
            <a:r>
              <a:rPr sz="24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стрибки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  <a:tab pos="1759585" algn="l"/>
                <a:tab pos="257937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400" spc="-30" dirty="0">
                <a:solidFill>
                  <a:srgbClr val="AE7A51"/>
                </a:solidFill>
                <a:latin typeface="Arial"/>
                <a:cs typeface="Arial"/>
              </a:rPr>
              <a:t>р</a:t>
            </a:r>
            <a:r>
              <a:rPr sz="2400" dirty="0">
                <a:solidFill>
                  <a:srgbClr val="AE7A51"/>
                </a:solidFill>
                <a:latin typeface="Arial"/>
                <a:cs typeface="Arial"/>
              </a:rPr>
              <a:t>уч	з	</a:t>
            </a:r>
            <a:r>
              <a:rPr sz="2400" spc="-3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анцю</a:t>
            </a:r>
            <a:endParaRPr sz="2400">
              <a:latin typeface="Arial"/>
              <a:cs typeface="Arial"/>
            </a:endParaRPr>
          </a:p>
          <a:p>
            <a:pPr marL="424815">
              <a:lnSpc>
                <a:spcPts val="2850"/>
              </a:lnSpc>
            </a:pP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Опришки</a:t>
            </a:r>
            <a:r>
              <a:rPr sz="2400" spc="-5" dirty="0">
                <a:solidFill>
                  <a:srgbClr val="AE7A51"/>
                </a:solidFill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solidFill>
                  <a:srgbClr val="AE7A51"/>
                </a:solidFill>
                <a:latin typeface="Arial"/>
                <a:cs typeface="Arial"/>
              </a:rPr>
              <a:t>Підпогорянка</a:t>
            </a:r>
            <a:r>
              <a:rPr sz="2400" spc="-1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AE7A51"/>
                </a:solidFill>
                <a:latin typeface="Arial"/>
                <a:cs typeface="Arial"/>
              </a:rPr>
              <a:t>висока</a:t>
            </a:r>
            <a:endParaRPr sz="2400">
              <a:latin typeface="Arial"/>
              <a:cs typeface="Arial"/>
            </a:endParaRPr>
          </a:p>
          <a:p>
            <a:pPr marL="424815" marR="1252855" indent="-412750">
              <a:lnSpc>
                <a:spcPts val="2850"/>
              </a:lnSpc>
              <a:spcBef>
                <a:spcPts val="105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Припадання  ак</a:t>
            </a:r>
            <a:r>
              <a:rPr sz="2400" spc="-30" dirty="0">
                <a:solidFill>
                  <a:srgbClr val="AE7A51"/>
                </a:solidFill>
                <a:latin typeface="Arial"/>
                <a:cs typeface="Arial"/>
              </a:rPr>
              <a:t>ц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ен</a:t>
            </a:r>
            <a:r>
              <a:rPr sz="2400" spc="-3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ане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76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AE7A51"/>
                </a:solidFill>
                <a:latin typeface="Arial"/>
                <a:cs typeface="Arial"/>
              </a:rPr>
              <a:t>Перекидне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885" y="1440322"/>
            <a:ext cx="2181860" cy="19704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 algn="ctr">
              <a:lnSpc>
                <a:spcPts val="3829"/>
              </a:lnSpc>
              <a:spcBef>
                <a:spcPts val="235"/>
              </a:spcBef>
            </a:pPr>
            <a:r>
              <a:rPr sz="3200" spc="-114" dirty="0"/>
              <a:t>Варіанти  </a:t>
            </a:r>
            <a:r>
              <a:rPr sz="3200" spc="-130" dirty="0"/>
              <a:t>сценічних  </a:t>
            </a:r>
            <a:r>
              <a:rPr sz="3200" spc="-180" dirty="0"/>
              <a:t>костюмів  </a:t>
            </a:r>
            <a:r>
              <a:rPr sz="3200" spc="-105" dirty="0"/>
              <a:t>Закарпаття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086600" y="463483"/>
            <a:ext cx="2697899" cy="4052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88702" y="485012"/>
            <a:ext cx="2697899" cy="4009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8359" y="315928"/>
            <a:ext cx="685621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5" dirty="0">
                <a:latin typeface="Arial"/>
                <a:cs typeface="Arial"/>
              </a:rPr>
              <a:t>Українські </a:t>
            </a:r>
            <a:r>
              <a:rPr b="1" spc="-60" dirty="0">
                <a:latin typeface="Arial"/>
                <a:cs typeface="Arial"/>
              </a:rPr>
              <a:t>танці </a:t>
            </a:r>
            <a:r>
              <a:rPr b="1" spc="-150" dirty="0">
                <a:latin typeface="Arial"/>
                <a:cs typeface="Arial"/>
              </a:rPr>
              <a:t>Гуцульщини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4190" y="1011608"/>
            <a:ext cx="821880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785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Про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цей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край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його людей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написано чи не найбільше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усіх  етнографічних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районів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України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Поселення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гуцулів займають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східну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частину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Українських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Карпат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теперішні Верховинський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Косівський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південна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частина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Надвірнянського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та Богородчанського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районів  Івано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Франківської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суміжні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Путильський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південна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частина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Вижницького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Сторожинецький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райони Чернівецької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і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Рахівський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Закарпатської </a:t>
            </a: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областей</a:t>
            </a:r>
            <a:r>
              <a:rPr sz="2000" spc="-2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Свою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назву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край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отримав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від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назви 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населення</a:t>
            </a:r>
            <a:r>
              <a:rPr sz="2000" spc="5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гуцули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),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що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проживає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 цій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території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Майже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всі  гуцульські</a:t>
            </a:r>
            <a:r>
              <a:rPr sz="20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танці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мають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дуже</a:t>
            </a:r>
            <a:r>
              <a:rPr sz="20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специфічні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риси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не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характерні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для</a:t>
            </a:r>
            <a:r>
              <a:rPr sz="20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інших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українських</a:t>
            </a:r>
            <a:r>
              <a:rPr sz="20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танців</a:t>
            </a:r>
            <a:r>
              <a:rPr lang="uk-UA" sz="2000" spc="-10" dirty="0">
                <a:solidFill>
                  <a:srgbClr val="AE7A51"/>
                </a:solidFill>
                <a:latin typeface="Calibri"/>
                <a:cs typeface="Arial"/>
              </a:rPr>
              <a:t>.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Найвідоміші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танці </a:t>
            </a: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Гуцульщини</a:t>
            </a:r>
            <a:r>
              <a:rPr sz="2000" spc="-20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spc="-2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25" dirty="0">
                <a:solidFill>
                  <a:srgbClr val="AE7A51"/>
                </a:solidFill>
                <a:latin typeface="Arial"/>
                <a:cs typeface="Arial"/>
              </a:rPr>
              <a:t>Решето</a:t>
            </a:r>
            <a:r>
              <a:rPr sz="2000" spc="-25" dirty="0">
                <a:solidFill>
                  <a:srgbClr val="AE7A51"/>
                </a:solidFill>
                <a:latin typeface="Calibri"/>
                <a:cs typeface="Calibri"/>
              </a:rPr>
              <a:t>»,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Аркан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sz="2000" spc="-7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Опришки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lang="uk-UA" sz="200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135" dirty="0">
                <a:solidFill>
                  <a:srgbClr val="AE7A51"/>
                </a:solidFill>
                <a:latin typeface="Arial"/>
                <a:cs typeface="Arial"/>
              </a:rPr>
              <a:t>Г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уц</a:t>
            </a:r>
            <a:r>
              <a:rPr sz="2000" spc="-45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2000" spc="4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	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000" spc="-4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000" spc="20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омий</a:t>
            </a:r>
            <a:r>
              <a:rPr sz="2000" spc="4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	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Лі</a:t>
            </a:r>
            <a:r>
              <a:rPr sz="2000" spc="20" dirty="0">
                <a:solidFill>
                  <a:srgbClr val="AE7A51"/>
                </a:solidFill>
                <a:latin typeface="Arial"/>
                <a:cs typeface="Arial"/>
              </a:rPr>
              <a:t>с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000" spc="-25" dirty="0">
                <a:solidFill>
                  <a:srgbClr val="AE7A51"/>
                </a:solidFill>
                <a:latin typeface="Arial"/>
                <a:cs typeface="Arial"/>
              </a:rPr>
              <a:t>р</a:t>
            </a:r>
            <a:r>
              <a:rPr sz="2000" spc="20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lang="uk-UA" sz="2000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114" dirty="0">
                <a:solidFill>
                  <a:srgbClr val="AE7A51"/>
                </a:solidFill>
                <a:latin typeface="Arial"/>
                <a:cs typeface="Arial"/>
              </a:rPr>
              <a:t>Г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айдук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,	«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Бо</a:t>
            </a:r>
            <a:r>
              <a:rPr sz="20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ораши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»,</a:t>
            </a:r>
            <a:r>
              <a:rPr lang="uk-UA" sz="2000"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AE7A51"/>
                </a:solidFill>
                <a:latin typeface="Calibri"/>
                <a:cs typeface="Calibri"/>
              </a:rPr>
              <a:t>«</a:t>
            </a:r>
            <a:r>
              <a:rPr sz="2000" spc="-25" dirty="0">
                <a:solidFill>
                  <a:srgbClr val="AE7A51"/>
                </a:solidFill>
                <a:latin typeface="Arial"/>
                <a:cs typeface="Arial"/>
              </a:rPr>
              <a:t>Гуцулята</a:t>
            </a:r>
            <a:r>
              <a:rPr sz="2000" spc="-25" dirty="0">
                <a:solidFill>
                  <a:srgbClr val="AE7A51"/>
                </a:solidFill>
                <a:latin typeface="Calibri"/>
                <a:cs typeface="Calibri"/>
              </a:rPr>
              <a:t>».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537" y="234488"/>
            <a:ext cx="72682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0" dirty="0"/>
              <a:t>Танцювальна </a:t>
            </a:r>
            <a:r>
              <a:rPr sz="3000" spc="-204" dirty="0"/>
              <a:t>лексика </a:t>
            </a:r>
            <a:r>
              <a:rPr sz="3000" spc="-60" dirty="0"/>
              <a:t>танців</a:t>
            </a:r>
            <a:r>
              <a:rPr sz="3000" spc="155" dirty="0"/>
              <a:t> </a:t>
            </a:r>
            <a:r>
              <a:rPr sz="3000" spc="-145" dirty="0"/>
              <a:t>Гуцульщини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467102" y="620711"/>
            <a:ext cx="3502025" cy="390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5080" indent="-382270">
              <a:lnSpc>
                <a:spcPct val="115599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Кроки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приставний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вперед та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назад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зі зміною  ноги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та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приставний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в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сторону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хід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гуцулка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перемінний крок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 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підстрибуванням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упадання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крок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з</a:t>
            </a:r>
            <a:r>
              <a:rPr sz="2000" spc="-2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оплеском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Стрибки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і</a:t>
            </a:r>
            <a:r>
              <a:rPr sz="2000" spc="-21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підскоки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гуцульський</a:t>
            </a:r>
            <a:r>
              <a:rPr sz="2000" spc="-10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біг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трясунка</a:t>
            </a:r>
            <a:r>
              <a:rPr sz="2000" spc="-11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головою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Оберти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3086" y="662590"/>
            <a:ext cx="3429635" cy="390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335" marR="212090" indent="-382270">
              <a:lnSpc>
                <a:spcPct val="115599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положення</a:t>
            </a:r>
            <a:r>
              <a:rPr sz="20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рук</a:t>
            </a:r>
            <a:r>
              <a:rPr sz="20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0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AE7A51"/>
                </a:solidFill>
                <a:latin typeface="Arial"/>
                <a:cs typeface="Arial"/>
              </a:rPr>
              <a:t>дівчат</a:t>
            </a:r>
            <a:r>
              <a:rPr sz="20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-  </a:t>
            </a: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великий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палець  закладений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керпат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у  хлопців 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-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за</a:t>
            </a:r>
            <a:r>
              <a:rPr sz="2000" spc="-24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спиною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Чосанка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5" dirty="0">
                <a:solidFill>
                  <a:srgbClr val="AE7A51"/>
                </a:solidFill>
                <a:latin typeface="Arial"/>
                <a:cs typeface="Arial"/>
              </a:rPr>
              <a:t>Підкуйка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на</a:t>
            </a:r>
            <a:r>
              <a:rPr sz="2000" spc="-2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каблук</a:t>
            </a:r>
            <a:endParaRPr sz="2000">
              <a:latin typeface="Arial"/>
              <a:cs typeface="Arial"/>
            </a:endParaRPr>
          </a:p>
          <a:p>
            <a:pPr marL="394335" marR="5080" indent="-382270">
              <a:lnSpc>
                <a:spcPct val="115599"/>
              </a:lnSpc>
              <a:buChar char="●"/>
              <a:tabLst>
                <a:tab pos="394335" algn="l"/>
                <a:tab pos="394970" algn="l"/>
              </a:tabLst>
            </a:pP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Присядки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: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гайдук</a:t>
            </a:r>
            <a:r>
              <a:rPr sz="20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000" spc="-15" dirty="0">
                <a:solidFill>
                  <a:srgbClr val="AE7A51"/>
                </a:solidFill>
                <a:latin typeface="Arial"/>
                <a:cs typeface="Arial"/>
              </a:rPr>
              <a:t>сверло</a:t>
            </a:r>
            <a:r>
              <a:rPr sz="2000" spc="-1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присядка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м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’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ячик</a:t>
            </a:r>
            <a:r>
              <a:rPr sz="2000" spc="-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присядка</a:t>
            </a:r>
            <a:r>
              <a:rPr sz="2000" dirty="0">
                <a:solidFill>
                  <a:srgbClr val="AE7A51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AE7A51"/>
                </a:solidFill>
                <a:latin typeface="Arial"/>
                <a:cs typeface="Arial"/>
              </a:rPr>
              <a:t>розтяжка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Гуцульський</a:t>
            </a:r>
            <a:r>
              <a:rPr sz="20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E7A51"/>
                </a:solidFill>
                <a:latin typeface="Arial"/>
                <a:cs typeface="Arial"/>
              </a:rPr>
              <a:t>повзунець</a:t>
            </a:r>
            <a:endParaRPr sz="2000">
              <a:latin typeface="Arial"/>
              <a:cs typeface="Arial"/>
            </a:endParaRPr>
          </a:p>
          <a:p>
            <a:pPr marL="394335" indent="-382270">
              <a:lnSpc>
                <a:spcPct val="100000"/>
              </a:lnSpc>
              <a:spcBef>
                <a:spcPts val="375"/>
              </a:spcBef>
              <a:buChar char="●"/>
              <a:tabLst>
                <a:tab pos="394335" algn="l"/>
                <a:tab pos="394970" algn="l"/>
              </a:tabLst>
            </a:pPr>
            <a:r>
              <a:rPr sz="2000" spc="-20" dirty="0">
                <a:solidFill>
                  <a:srgbClr val="AE7A51"/>
                </a:solidFill>
                <a:latin typeface="Arial"/>
                <a:cs typeface="Arial"/>
              </a:rPr>
              <a:t>Гуцульське</a:t>
            </a:r>
            <a:r>
              <a:rPr sz="20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E7A51"/>
                </a:solidFill>
                <a:latin typeface="Arial"/>
                <a:cs typeface="Arial"/>
              </a:rPr>
              <a:t>припадання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2175" y="396435"/>
            <a:ext cx="776196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5" dirty="0"/>
              <a:t>Варіанти </a:t>
            </a:r>
            <a:r>
              <a:rPr sz="3000" spc="-120" dirty="0"/>
              <a:t>сценічних </a:t>
            </a:r>
            <a:r>
              <a:rPr sz="3000" spc="-170" dirty="0"/>
              <a:t>костюмів  </a:t>
            </a:r>
            <a:r>
              <a:rPr sz="3000" spc="-145" dirty="0"/>
              <a:t>Гуцульщини</a:t>
            </a:r>
            <a:endParaRPr sz="3000"/>
          </a:p>
        </p:txBody>
      </p:sp>
      <p:sp>
        <p:nvSpPr>
          <p:cNvPr id="8" name="object 8"/>
          <p:cNvSpPr/>
          <p:nvPr/>
        </p:nvSpPr>
        <p:spPr>
          <a:xfrm>
            <a:off x="1834473" y="1072750"/>
            <a:ext cx="2737525" cy="363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7165" y="1072750"/>
            <a:ext cx="2420211" cy="363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9508" y="496644"/>
            <a:ext cx="513397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00" dirty="0">
                <a:latin typeface="Arial"/>
                <a:cs typeface="Arial"/>
              </a:rPr>
              <a:t>Танці </a:t>
            </a:r>
            <a:r>
              <a:rPr sz="3500" b="1" spc="-90" dirty="0">
                <a:latin typeface="Arial"/>
                <a:cs typeface="Arial"/>
              </a:rPr>
              <a:t>Південної</a:t>
            </a:r>
            <a:r>
              <a:rPr sz="3500" b="1" spc="-20" dirty="0">
                <a:latin typeface="Arial"/>
                <a:cs typeface="Arial"/>
              </a:rPr>
              <a:t> України</a:t>
            </a:r>
            <a:endParaRPr sz="3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025" y="1311781"/>
            <a:ext cx="841883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>
              <a:lnSpc>
                <a:spcPct val="100000"/>
              </a:lnSpc>
              <a:spcBef>
                <a:spcPts val="100"/>
              </a:spcBef>
              <a:tabLst>
                <a:tab pos="1820545" algn="l"/>
                <a:tab pos="3151505" algn="l"/>
                <a:tab pos="4441190" algn="l"/>
                <a:tab pos="6863715" algn="l"/>
              </a:tabLst>
            </a:pP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Південна	степова	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Україна	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(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Причорномор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’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я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)	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–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Запорізька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756410" algn="l"/>
                <a:tab pos="3744595" algn="l"/>
              </a:tabLst>
            </a:pP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Херсонська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Миколаївська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Одеська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2261" y="1635632"/>
            <a:ext cx="2143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0790" algn="l"/>
              </a:tabLst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пі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денн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і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райони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025" y="1635632"/>
            <a:ext cx="835977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5008245">
              <a:lnSpc>
                <a:spcPct val="101200"/>
              </a:lnSpc>
              <a:spcBef>
                <a:spcPts val="70"/>
              </a:spcBef>
              <a:tabLst>
                <a:tab pos="2589530" algn="l"/>
                <a:tab pos="4844415" algn="l"/>
                <a:tab pos="6398895" algn="l"/>
                <a:tab pos="8005445" algn="l"/>
              </a:tabLst>
            </a:pP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області</a:t>
            </a:r>
            <a:r>
              <a:rPr sz="2100" spc="-15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Дніпроп</a:t>
            </a:r>
            <a:r>
              <a:rPr sz="2100" spc="-70" dirty="0">
                <a:solidFill>
                  <a:srgbClr val="AE7A51"/>
                </a:solidFill>
                <a:latin typeface="Arial"/>
                <a:cs typeface="Arial"/>
              </a:rPr>
              <a:t>е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тро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сь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Кіро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оградсь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spc="5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Д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онець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100" spc="-45" dirty="0">
                <a:solidFill>
                  <a:srgbClr val="AE7A51"/>
                </a:solidFill>
                <a:latin typeface="Arial"/>
                <a:cs typeface="Arial"/>
              </a:rPr>
              <a:t>г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ансь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ї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.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На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025" y="2283332"/>
            <a:ext cx="7289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1540" algn="l"/>
                <a:tab pos="3558540" algn="l"/>
                <a:tab pos="4580255" algn="l"/>
                <a:tab pos="5705475" algn="l"/>
              </a:tabLst>
            </a:pP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хореографічних	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традиціях	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Півдня	</a:t>
            </a:r>
            <a:r>
              <a:rPr sz="2100" spc="-20" dirty="0">
                <a:solidFill>
                  <a:srgbClr val="AE7A51"/>
                </a:solidFill>
                <a:latin typeface="Arial"/>
                <a:cs typeface="Arial"/>
              </a:rPr>
              <a:t>України	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позначилися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0504" y="2283332"/>
            <a:ext cx="9067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впливи</a:t>
            </a:r>
            <a:endParaRPr sz="2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1025" y="2931032"/>
            <a:ext cx="72453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2845" algn="l"/>
                <a:tab pos="2097405" algn="l"/>
                <a:tab pos="3329304" algn="l"/>
                <a:tab pos="3720465" algn="l"/>
                <a:tab pos="5534025" algn="l"/>
              </a:tabLst>
            </a:pP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казахів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інших	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народів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.	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	стилістичних	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особливостях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025" y="2607182"/>
            <a:ext cx="8349615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r">
              <a:lnSpc>
                <a:spcPct val="100000"/>
              </a:lnSpc>
              <a:spcBef>
                <a:spcPts val="100"/>
              </a:spcBef>
              <a:tabLst>
                <a:tab pos="1968500" algn="l"/>
                <a:tab pos="3083560" algn="l"/>
                <a:tab pos="4017645" algn="l"/>
                <a:tab pos="5055235" algn="l"/>
                <a:tab pos="6151245" algn="l"/>
                <a:tab pos="7235825" algn="l"/>
              </a:tabLst>
            </a:pP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анцю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альни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х	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к</a:t>
            </a:r>
            <a:r>
              <a:rPr sz="2100" spc="-45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2100" spc="-165" dirty="0">
                <a:solidFill>
                  <a:srgbClr val="AE7A51"/>
                </a:solidFill>
                <a:latin typeface="Arial"/>
                <a:cs typeface="Arial"/>
              </a:rPr>
              <a:t>ь</a:t>
            </a:r>
            <a:r>
              <a:rPr sz="2100" spc="20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у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р	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100" spc="-45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т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ар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росія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н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</a:t>
            </a:r>
            <a:r>
              <a:rPr sz="2100" spc="-50" dirty="0">
                <a:solidFill>
                  <a:srgbClr val="AE7A51"/>
                </a:solidFill>
                <a:latin typeface="Arial"/>
                <a:cs typeface="Arial"/>
              </a:rPr>
              <a:t>о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л</a:t>
            </a:r>
            <a:r>
              <a:rPr sz="2100" spc="-50" dirty="0">
                <a:solidFill>
                  <a:srgbClr val="AE7A51"/>
                </a:solidFill>
                <a:latin typeface="Arial"/>
                <a:cs typeface="Arial"/>
              </a:rPr>
              <a:t>г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р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вірме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н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г</a:t>
            </a:r>
            <a:r>
              <a:rPr sz="2100" spc="-25" dirty="0">
                <a:solidFill>
                  <a:srgbClr val="AE7A51"/>
                </a:solidFill>
                <a:latin typeface="Arial"/>
                <a:cs typeface="Arial"/>
              </a:rPr>
              <a:t>р</a:t>
            </a:r>
            <a:r>
              <a:rPr sz="2100" dirty="0">
                <a:solidFill>
                  <a:srgbClr val="AE7A51"/>
                </a:solidFill>
                <a:latin typeface="Arial"/>
                <a:cs typeface="Arial"/>
              </a:rPr>
              <a:t>узинів</a:t>
            </a:r>
            <a:r>
              <a:rPr sz="210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0"/>
              </a:spcBef>
            </a:pP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регіону</a:t>
            </a:r>
            <a:endParaRPr sz="2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025" y="3254881"/>
            <a:ext cx="8424545" cy="993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70"/>
              </a:spcBef>
            </a:pP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виразно</a:t>
            </a:r>
            <a:r>
              <a:rPr sz="21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простежуються</a:t>
            </a:r>
            <a:r>
              <a:rPr sz="2100" spc="-9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характерні</a:t>
            </a:r>
            <a:r>
              <a:rPr sz="21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для</a:t>
            </a:r>
            <a:r>
              <a:rPr sz="21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російського</a:t>
            </a:r>
            <a:r>
              <a:rPr sz="2100" spc="-10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танцю</a:t>
            </a:r>
            <a:r>
              <a:rPr sz="2100" spc="-9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дрібушки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присядки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форми переплясу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100" spc="-15" dirty="0">
                <a:solidFill>
                  <a:srgbClr val="AE7A51"/>
                </a:solidFill>
                <a:latin typeface="Arial"/>
                <a:cs typeface="Arial"/>
              </a:rPr>
              <a:t>Серед його населення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популярні такі  танці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як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Херсонський </a:t>
            </a:r>
            <a:r>
              <a:rPr sz="2100" spc="-10" dirty="0">
                <a:solidFill>
                  <a:srgbClr val="AE7A51"/>
                </a:solidFill>
                <a:latin typeface="Arial"/>
                <a:cs typeface="Arial"/>
              </a:rPr>
              <a:t>гопак</a:t>
            </a:r>
            <a:r>
              <a:rPr sz="2100" spc="-10" dirty="0">
                <a:solidFill>
                  <a:srgbClr val="AE7A51"/>
                </a:solidFill>
                <a:latin typeface="Calibri"/>
                <a:cs typeface="Calibri"/>
              </a:rPr>
              <a:t>”,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Кадріль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”, “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Перепляс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”,</a:t>
            </a:r>
            <a:r>
              <a:rPr sz="2100" spc="-18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“</a:t>
            </a:r>
            <a:r>
              <a:rPr sz="2100" spc="-5" dirty="0">
                <a:solidFill>
                  <a:srgbClr val="AE7A51"/>
                </a:solidFill>
                <a:latin typeface="Arial"/>
                <a:cs typeface="Arial"/>
              </a:rPr>
              <a:t>Бариня</a:t>
            </a:r>
            <a:r>
              <a:rPr sz="2100" spc="-5" dirty="0">
                <a:solidFill>
                  <a:srgbClr val="AE7A51"/>
                </a:solidFill>
                <a:latin typeface="Calibri"/>
                <a:cs typeface="Calibri"/>
              </a:rPr>
              <a:t>”.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79355" y="336210"/>
            <a:ext cx="5610225" cy="9988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17475" marR="5080" indent="-105410">
              <a:lnSpc>
                <a:spcPts val="3829"/>
              </a:lnSpc>
              <a:spcBef>
                <a:spcPts val="235"/>
              </a:spcBef>
            </a:pPr>
            <a:r>
              <a:rPr sz="3200" spc="-165" dirty="0"/>
              <a:t>Основні </a:t>
            </a:r>
            <a:r>
              <a:rPr sz="3200" spc="-114" dirty="0"/>
              <a:t>танцювальні </a:t>
            </a:r>
            <a:r>
              <a:rPr sz="3200" spc="-270" dirty="0"/>
              <a:t>елемети  </a:t>
            </a:r>
            <a:r>
              <a:rPr sz="3200" spc="-65" dirty="0"/>
              <a:t>танців </a:t>
            </a:r>
            <a:r>
              <a:rPr sz="3200" spc="80" dirty="0"/>
              <a:t>Півдня</a:t>
            </a:r>
            <a:r>
              <a:rPr sz="3200" spc="-75" dirty="0"/>
              <a:t> </a:t>
            </a:r>
            <a:r>
              <a:rPr sz="3200" spc="-150" dirty="0"/>
              <a:t>України</a:t>
            </a:r>
            <a:endParaRPr sz="3200"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1805204" y="1437265"/>
            <a:ext cx="681355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marR="5080" indent="-405130">
              <a:lnSpc>
                <a:spcPct val="114100"/>
              </a:lnSpc>
              <a:spcBef>
                <a:spcPts val="100"/>
              </a:spcBef>
              <a:buChar char="●"/>
              <a:tabLst>
                <a:tab pos="417195" algn="l"/>
                <a:tab pos="417830" algn="l"/>
              </a:tabLst>
            </a:pPr>
            <a:r>
              <a:rPr spc="-5" dirty="0"/>
              <a:t>Кроки</a:t>
            </a:r>
            <a:r>
              <a:rPr spc="-5" dirty="0">
                <a:latin typeface="Calibri"/>
                <a:cs typeface="Calibri"/>
              </a:rPr>
              <a:t>: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/>
              <a:t>крок</a:t>
            </a:r>
            <a:r>
              <a:rPr spc="-120" dirty="0"/>
              <a:t> </a:t>
            </a:r>
            <a:r>
              <a:rPr dirty="0"/>
              <a:t>з</a:t>
            </a:r>
            <a:r>
              <a:rPr spc="-120" dirty="0"/>
              <a:t> </a:t>
            </a:r>
            <a:r>
              <a:rPr spc="-20" dirty="0"/>
              <a:t>ударом</a:t>
            </a:r>
            <a:r>
              <a:rPr spc="-125" dirty="0"/>
              <a:t> </a:t>
            </a:r>
            <a:r>
              <a:rPr spc="-5" dirty="0"/>
              <a:t>на</a:t>
            </a:r>
            <a:r>
              <a:rPr spc="-120" dirty="0"/>
              <a:t> </a:t>
            </a:r>
            <a:r>
              <a:rPr spc="-15" dirty="0"/>
              <a:t>каблук</a:t>
            </a:r>
            <a:r>
              <a:rPr spc="-15" dirty="0">
                <a:latin typeface="Calibri"/>
                <a:cs typeface="Calibri"/>
              </a:rPr>
              <a:t>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/>
              <a:t>кадрильний</a:t>
            </a:r>
            <a:r>
              <a:rPr spc="-120" dirty="0"/>
              <a:t> </a:t>
            </a:r>
            <a:r>
              <a:rPr spc="-5" dirty="0"/>
              <a:t>хід</a:t>
            </a:r>
            <a:r>
              <a:rPr spc="-5" dirty="0">
                <a:latin typeface="Calibri"/>
                <a:cs typeface="Calibri"/>
              </a:rPr>
              <a:t>,  </a:t>
            </a:r>
            <a:r>
              <a:rPr spc="-5" dirty="0"/>
              <a:t>кроки</a:t>
            </a:r>
            <a:r>
              <a:rPr spc="-5" dirty="0">
                <a:latin typeface="Calibri"/>
                <a:cs typeface="Calibri"/>
              </a:rPr>
              <a:t>- </a:t>
            </a:r>
            <a:r>
              <a:rPr spc="-10" dirty="0"/>
              <a:t>човганець</a:t>
            </a:r>
            <a:r>
              <a:rPr spc="-10" dirty="0">
                <a:latin typeface="Calibri"/>
                <a:cs typeface="Calibri"/>
              </a:rPr>
              <a:t>, </a:t>
            </a:r>
            <a:r>
              <a:rPr spc="-5" dirty="0"/>
              <a:t>перескоки</a:t>
            </a:r>
            <a:r>
              <a:rPr spc="-5" dirty="0">
                <a:latin typeface="Calibri"/>
                <a:cs typeface="Calibri"/>
              </a:rPr>
              <a:t>.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5" dirty="0"/>
              <a:t>Біг</a:t>
            </a:r>
            <a:r>
              <a:rPr spc="-125" dirty="0"/>
              <a:t> </a:t>
            </a:r>
            <a:r>
              <a:rPr dirty="0"/>
              <a:t>узахліст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10" dirty="0"/>
              <a:t>Верьовочка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15" dirty="0"/>
              <a:t>Гармошка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10" dirty="0"/>
              <a:t>Дрібушки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5" dirty="0"/>
              <a:t>Присядки</a:t>
            </a:r>
          </a:p>
          <a:p>
            <a:pPr marL="417195" indent="-405130">
              <a:lnSpc>
                <a:spcPct val="100000"/>
              </a:lnSpc>
              <a:spcBef>
                <a:spcPts val="390"/>
              </a:spcBef>
              <a:buChar char="●"/>
              <a:tabLst>
                <a:tab pos="417195" algn="l"/>
                <a:tab pos="417830" algn="l"/>
              </a:tabLst>
            </a:pPr>
            <a:r>
              <a:rPr spc="-5" dirty="0"/>
              <a:t>Припадання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78921" y="1150217"/>
            <a:ext cx="2338722" cy="224176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112999"/>
              </a:lnSpc>
              <a:spcBef>
                <a:spcPts val="335"/>
              </a:spcBef>
            </a:pPr>
            <a:r>
              <a:rPr sz="2700" spc="-110" dirty="0"/>
              <a:t>Національний  </a:t>
            </a:r>
            <a:r>
              <a:rPr sz="3000" spc="-15" dirty="0"/>
              <a:t>одяг  </a:t>
            </a:r>
            <a:r>
              <a:rPr sz="3700" spc="95" dirty="0"/>
              <a:t>Півдня</a:t>
            </a:r>
            <a:endParaRPr sz="3700"/>
          </a:p>
          <a:p>
            <a:pPr marL="635" algn="ctr">
              <a:lnSpc>
                <a:spcPts val="4425"/>
              </a:lnSpc>
            </a:pPr>
            <a:r>
              <a:rPr sz="3700" spc="-175" dirty="0"/>
              <a:t>України</a:t>
            </a:r>
            <a:endParaRPr sz="3700"/>
          </a:p>
        </p:txBody>
      </p:sp>
      <p:sp>
        <p:nvSpPr>
          <p:cNvPr id="8" name="object 8"/>
          <p:cNvSpPr/>
          <p:nvPr/>
        </p:nvSpPr>
        <p:spPr>
          <a:xfrm>
            <a:off x="253924" y="412500"/>
            <a:ext cx="6019549" cy="451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00" y="1111526"/>
            <a:ext cx="6916420" cy="248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045" algn="just">
              <a:lnSpc>
                <a:spcPct val="149300"/>
              </a:lnSpc>
              <a:spcBef>
                <a:spcPts val="100"/>
              </a:spcBef>
            </a:pPr>
            <a:r>
              <a:rPr sz="3600" i="1" spc="-25" dirty="0">
                <a:latin typeface="Times New Roman"/>
                <a:cs typeface="Times New Roman"/>
              </a:rPr>
              <a:t>Танець </a:t>
            </a:r>
            <a:r>
              <a:rPr sz="3600" i="1" dirty="0">
                <a:latin typeface="Times New Roman"/>
                <a:cs typeface="Times New Roman"/>
              </a:rPr>
              <a:t>– </a:t>
            </a:r>
            <a:r>
              <a:rPr sz="3600" i="1" spc="-5" dirty="0">
                <a:latin typeface="Times New Roman"/>
                <a:cs typeface="Times New Roman"/>
              </a:rPr>
              <a:t>єдине </a:t>
            </a:r>
            <a:r>
              <a:rPr sz="3600" i="1" spc="-10" dirty="0">
                <a:latin typeface="Times New Roman"/>
                <a:cs typeface="Times New Roman"/>
              </a:rPr>
              <a:t>мистецтво,  </a:t>
            </a:r>
            <a:r>
              <a:rPr sz="3600" i="1" spc="-15" dirty="0">
                <a:latin typeface="Times New Roman"/>
                <a:cs typeface="Times New Roman"/>
              </a:rPr>
              <a:t>матеріалом </a:t>
            </a:r>
            <a:r>
              <a:rPr sz="3600" i="1" spc="-10" dirty="0">
                <a:latin typeface="Times New Roman"/>
                <a:cs typeface="Times New Roman"/>
              </a:rPr>
              <a:t>для </a:t>
            </a:r>
            <a:r>
              <a:rPr sz="3600" i="1" spc="-30" dirty="0">
                <a:latin typeface="Times New Roman"/>
                <a:cs typeface="Times New Roman"/>
              </a:rPr>
              <a:t>якого </a:t>
            </a:r>
            <a:r>
              <a:rPr sz="3600" i="1" spc="-25" dirty="0">
                <a:latin typeface="Times New Roman"/>
                <a:cs typeface="Times New Roman"/>
              </a:rPr>
              <a:t>служимо </a:t>
            </a:r>
            <a:r>
              <a:rPr sz="3600" i="1" spc="-5" dirty="0">
                <a:latin typeface="Times New Roman"/>
                <a:cs typeface="Times New Roman"/>
              </a:rPr>
              <a:t>ми  </a:t>
            </a:r>
            <a:r>
              <a:rPr sz="3600" i="1" spc="-20" dirty="0">
                <a:latin typeface="Times New Roman"/>
                <a:cs typeface="Times New Roman"/>
              </a:rPr>
              <a:t>самі.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745" y="3972836"/>
            <a:ext cx="203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5" dirty="0">
                <a:latin typeface="Times New Roman"/>
                <a:cs typeface="Times New Roman"/>
              </a:rPr>
              <a:t>(Тед</a:t>
            </a:r>
            <a:r>
              <a:rPr sz="3600" i="1" spc="-100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Times New Roman"/>
                <a:cs typeface="Times New Roman"/>
              </a:rPr>
              <a:t>Шон)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2923" y="370819"/>
            <a:ext cx="57607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100" dirty="0">
                <a:latin typeface="Arial"/>
                <a:cs typeface="Arial"/>
              </a:rPr>
              <a:t>Історія </a:t>
            </a:r>
            <a:r>
              <a:rPr sz="3500" b="1" spc="-80" dirty="0">
                <a:latin typeface="Arial"/>
                <a:cs typeface="Arial"/>
              </a:rPr>
              <a:t>українського</a:t>
            </a:r>
            <a:r>
              <a:rPr sz="3500" b="1" spc="30" dirty="0">
                <a:latin typeface="Arial"/>
                <a:cs typeface="Arial"/>
              </a:rPr>
              <a:t> </a:t>
            </a:r>
            <a:r>
              <a:rPr sz="3500" b="1" spc="-95" dirty="0">
                <a:latin typeface="Arial"/>
                <a:cs typeface="Arial"/>
              </a:rPr>
              <a:t>танцю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005" y="1052210"/>
            <a:ext cx="827595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100"/>
              </a:lnSpc>
              <a:spcBef>
                <a:spcPts val="100"/>
              </a:spcBef>
            </a:pP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Перші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танці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виникли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як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засоб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спілкування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між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людьми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та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між 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людьми та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богами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300" spc="-20" dirty="0">
                <a:solidFill>
                  <a:srgbClr val="AE7A51"/>
                </a:solidFill>
                <a:latin typeface="Arial"/>
                <a:cs typeface="Arial"/>
              </a:rPr>
              <a:t>Танцювальні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рухи розвивалися також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і 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внаслідок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імітації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рухів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тварин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птахів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,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а</a:t>
            </a:r>
            <a:r>
              <a:rPr sz="2300" spc="-12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пізніше</a:t>
            </a:r>
            <a:r>
              <a:rPr sz="2300" spc="-114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Calibri"/>
                <a:cs typeface="Calibri"/>
              </a:rPr>
              <a:t>—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жестів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що 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відображали певні </a:t>
            </a:r>
            <a:r>
              <a:rPr sz="2300" spc="-20" dirty="0">
                <a:solidFill>
                  <a:srgbClr val="AE7A51"/>
                </a:solidFill>
                <a:latin typeface="Arial"/>
                <a:cs typeface="Arial"/>
              </a:rPr>
              <a:t>трудові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процеси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Найдавнішими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слідами 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танцювального</a:t>
            </a:r>
            <a:r>
              <a:rPr sz="2300" spc="-1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мистецтва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AE7A51"/>
                </a:solidFill>
                <a:latin typeface="Arial"/>
                <a:cs typeface="Arial"/>
              </a:rPr>
              <a:t>Україні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можна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вважати</a:t>
            </a:r>
            <a:r>
              <a:rPr sz="2300" spc="-1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малюнки 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трипільської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доби</a:t>
            </a:r>
            <a:r>
              <a:rPr sz="2300" spc="-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де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зображені фігури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людей</a:t>
            </a:r>
            <a:r>
              <a:rPr sz="2300" spc="-15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котрі </a:t>
            </a:r>
            <a:r>
              <a:rPr sz="2300" spc="-20" dirty="0">
                <a:solidFill>
                  <a:srgbClr val="AE7A51"/>
                </a:solidFill>
                <a:latin typeface="Arial"/>
                <a:cs typeface="Arial"/>
              </a:rPr>
              <a:t>одну 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руку кладуть на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талію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,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а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другу </a:t>
            </a:r>
            <a:r>
              <a:rPr sz="2300" spc="-15" dirty="0">
                <a:solidFill>
                  <a:srgbClr val="AE7A51"/>
                </a:solidFill>
                <a:latin typeface="Arial"/>
                <a:cs typeface="Arial"/>
              </a:rPr>
              <a:t>заводять </a:t>
            </a:r>
            <a:r>
              <a:rPr sz="2300" spc="-5" dirty="0">
                <a:solidFill>
                  <a:srgbClr val="AE7A51"/>
                </a:solidFill>
                <a:latin typeface="Arial"/>
                <a:cs typeface="Arial"/>
              </a:rPr>
              <a:t>за </a:t>
            </a:r>
            <a:r>
              <a:rPr sz="2300" spc="-20" dirty="0">
                <a:solidFill>
                  <a:srgbClr val="AE7A51"/>
                </a:solidFill>
                <a:latin typeface="Arial"/>
                <a:cs typeface="Arial"/>
              </a:rPr>
              <a:t>голову</a:t>
            </a:r>
            <a:r>
              <a:rPr sz="2300" spc="-20" dirty="0">
                <a:solidFill>
                  <a:srgbClr val="AE7A51"/>
                </a:solidFill>
                <a:latin typeface="Calibri"/>
                <a:cs typeface="Calibri"/>
              </a:rPr>
              <a:t>. </a:t>
            </a:r>
            <a:r>
              <a:rPr sz="2300" spc="-30" dirty="0">
                <a:solidFill>
                  <a:srgbClr val="AE7A51"/>
                </a:solidFill>
                <a:latin typeface="Arial"/>
                <a:cs typeface="Arial"/>
              </a:rPr>
              <a:t>Такі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рухи  зустрічаються</a:t>
            </a:r>
            <a:r>
              <a:rPr sz="2300" spc="-13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в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сучасних</a:t>
            </a:r>
            <a:r>
              <a:rPr sz="2300" spc="-125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AE7A51"/>
                </a:solidFill>
                <a:latin typeface="Arial"/>
                <a:cs typeface="Arial"/>
              </a:rPr>
              <a:t>українських</a:t>
            </a:r>
            <a:r>
              <a:rPr sz="2300" spc="-1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AE7A51"/>
                </a:solidFill>
                <a:latin typeface="Arial"/>
                <a:cs typeface="Arial"/>
              </a:rPr>
              <a:t>танцях</a:t>
            </a:r>
            <a:r>
              <a:rPr sz="2300" spc="-10" dirty="0">
                <a:solidFill>
                  <a:srgbClr val="AE7A51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8904" y="0"/>
            <a:ext cx="4085590" cy="2052955"/>
          </a:xfrm>
          <a:custGeom>
            <a:avLst/>
            <a:gdLst/>
            <a:ahLst/>
            <a:cxnLst/>
            <a:rect l="l" t="t" r="r" b="b"/>
            <a:pathLst>
              <a:path w="4085590" h="2052955">
                <a:moveTo>
                  <a:pt x="4085100" y="2052599"/>
                </a:moveTo>
                <a:lnTo>
                  <a:pt x="0" y="0"/>
                </a:lnTo>
                <a:lnTo>
                  <a:pt x="4085100" y="0"/>
                </a:lnTo>
                <a:lnTo>
                  <a:pt x="4085100" y="20525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27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063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631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00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257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9826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499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394" y="592"/>
            <a:ext cx="1741805" cy="1044575"/>
          </a:xfrm>
          <a:custGeom>
            <a:avLst/>
            <a:gdLst/>
            <a:ahLst/>
            <a:cxnLst/>
            <a:rect l="l" t="t" r="r" b="b"/>
            <a:pathLst>
              <a:path w="1741805" h="1044575">
                <a:moveTo>
                  <a:pt x="141705" y="1044300"/>
                </a:moveTo>
                <a:lnTo>
                  <a:pt x="0" y="1044300"/>
                </a:lnTo>
                <a:lnTo>
                  <a:pt x="1599794" y="0"/>
                </a:lnTo>
                <a:lnTo>
                  <a:pt x="1741500" y="0"/>
                </a:lnTo>
                <a:lnTo>
                  <a:pt x="141705" y="10443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5950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1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848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10" y="0"/>
                </a:lnTo>
                <a:lnTo>
                  <a:pt x="1249242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7467" y="5088"/>
            <a:ext cx="1249680" cy="752475"/>
          </a:xfrm>
          <a:custGeom>
            <a:avLst/>
            <a:gdLst/>
            <a:ahLst/>
            <a:cxnLst/>
            <a:rect l="l" t="t" r="r" b="b"/>
            <a:pathLst>
              <a:path w="1249679" h="752475">
                <a:moveTo>
                  <a:pt x="60731" y="752107"/>
                </a:moveTo>
                <a:lnTo>
                  <a:pt x="0" y="752107"/>
                </a:lnTo>
                <a:lnTo>
                  <a:pt x="1188509" y="0"/>
                </a:lnTo>
                <a:lnTo>
                  <a:pt x="1249241" y="0"/>
                </a:lnTo>
                <a:lnTo>
                  <a:pt x="60731" y="752107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960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9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495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1" y="925737"/>
                </a:moveTo>
                <a:lnTo>
                  <a:pt x="0" y="925737"/>
                </a:lnTo>
                <a:lnTo>
                  <a:pt x="1462887" y="0"/>
                </a:lnTo>
                <a:lnTo>
                  <a:pt x="1612138" y="0"/>
                </a:lnTo>
                <a:lnTo>
                  <a:pt x="149251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031" y="4217851"/>
            <a:ext cx="1612265" cy="925830"/>
          </a:xfrm>
          <a:custGeom>
            <a:avLst/>
            <a:gdLst/>
            <a:ahLst/>
            <a:cxnLst/>
            <a:rect l="l" t="t" r="r" b="b"/>
            <a:pathLst>
              <a:path w="1612265" h="925829">
                <a:moveTo>
                  <a:pt x="149250" y="925737"/>
                </a:moveTo>
                <a:lnTo>
                  <a:pt x="0" y="925737"/>
                </a:lnTo>
                <a:lnTo>
                  <a:pt x="1462886" y="0"/>
                </a:lnTo>
                <a:lnTo>
                  <a:pt x="1612138" y="0"/>
                </a:lnTo>
                <a:lnTo>
                  <a:pt x="149250" y="9257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8222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685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148" y="4055652"/>
            <a:ext cx="1886585" cy="1083310"/>
          </a:xfrm>
          <a:custGeom>
            <a:avLst/>
            <a:gdLst/>
            <a:ahLst/>
            <a:cxnLst/>
            <a:rect l="l" t="t" r="r" b="b"/>
            <a:pathLst>
              <a:path w="1886585" h="1083310">
                <a:moveTo>
                  <a:pt x="174454" y="1083307"/>
                </a:moveTo>
                <a:lnTo>
                  <a:pt x="0" y="1083307"/>
                </a:lnTo>
                <a:lnTo>
                  <a:pt x="1711886" y="0"/>
                </a:lnTo>
                <a:lnTo>
                  <a:pt x="1886340" y="0"/>
                </a:lnTo>
                <a:lnTo>
                  <a:pt x="174454" y="1083307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955955" y="735842"/>
            <a:ext cx="565094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Arial"/>
                <a:cs typeface="Arial"/>
              </a:rPr>
              <a:t>Жанри </a:t>
            </a:r>
            <a:r>
              <a:rPr sz="3000" b="1" spc="-70" dirty="0">
                <a:latin typeface="Arial"/>
                <a:cs typeface="Arial"/>
              </a:rPr>
              <a:t>українського</a:t>
            </a:r>
            <a:r>
              <a:rPr sz="3000" b="1" spc="-100" dirty="0">
                <a:latin typeface="Arial"/>
                <a:cs typeface="Arial"/>
              </a:rPr>
              <a:t> </a:t>
            </a:r>
            <a:r>
              <a:rPr sz="3000" b="1" spc="-80" dirty="0">
                <a:latin typeface="Arial"/>
                <a:cs typeface="Arial"/>
              </a:rPr>
              <a:t>танцю</a:t>
            </a:r>
            <a:endParaRPr sz="3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5261" y="1458467"/>
            <a:ext cx="8429625" cy="26581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3450"/>
              </a:lnSpc>
              <a:spcBef>
                <a:spcPts val="240"/>
              </a:spcBef>
            </a:pPr>
            <a:r>
              <a:rPr sz="2900" spc="15" dirty="0">
                <a:solidFill>
                  <a:srgbClr val="AE7A51"/>
                </a:solidFill>
                <a:latin typeface="Century Gothic"/>
                <a:cs typeface="Century Gothic"/>
              </a:rPr>
              <a:t>Вивчення </a:t>
            </a:r>
            <a:r>
              <a:rPr sz="2900" spc="-220" dirty="0">
                <a:solidFill>
                  <a:srgbClr val="AE7A51"/>
                </a:solidFill>
                <a:latin typeface="Century Gothic"/>
                <a:cs typeface="Century Gothic"/>
              </a:rPr>
              <a:t>хореографічного </a:t>
            </a:r>
            <a:r>
              <a:rPr sz="2900" spc="90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900" spc="-125" dirty="0">
                <a:solidFill>
                  <a:srgbClr val="AE7A51"/>
                </a:solidFill>
                <a:latin typeface="Century Gothic"/>
                <a:cs typeface="Century Gothic"/>
              </a:rPr>
              <a:t>музичного </a:t>
            </a:r>
            <a:r>
              <a:rPr sz="2900" spc="-225" dirty="0">
                <a:solidFill>
                  <a:srgbClr val="AE7A51"/>
                </a:solidFill>
                <a:latin typeface="Century Gothic"/>
                <a:cs typeface="Century Gothic"/>
              </a:rPr>
              <a:t>матеріалу  </a:t>
            </a:r>
            <a:r>
              <a:rPr sz="2900" spc="-340" dirty="0">
                <a:solidFill>
                  <a:srgbClr val="AE7A51"/>
                </a:solidFill>
                <a:latin typeface="Century Gothic"/>
                <a:cs typeface="Century Gothic"/>
              </a:rPr>
              <a:t>дає </a:t>
            </a:r>
            <a:r>
              <a:rPr sz="2900" spc="-145" dirty="0">
                <a:solidFill>
                  <a:srgbClr val="AE7A51"/>
                </a:solidFill>
                <a:latin typeface="Century Gothic"/>
                <a:cs typeface="Century Gothic"/>
              </a:rPr>
              <a:t>можливість </a:t>
            </a:r>
            <a:r>
              <a:rPr sz="2900" spc="-35" dirty="0">
                <a:solidFill>
                  <a:srgbClr val="AE7A51"/>
                </a:solidFill>
                <a:latin typeface="Century Gothic"/>
                <a:cs typeface="Century Gothic"/>
              </a:rPr>
              <a:t>визначити </a:t>
            </a:r>
            <a:r>
              <a:rPr sz="2900" spc="-75" dirty="0">
                <a:solidFill>
                  <a:srgbClr val="AE7A51"/>
                </a:solidFill>
                <a:latin typeface="Century Gothic"/>
                <a:cs typeface="Century Gothic"/>
              </a:rPr>
              <a:t>три </a:t>
            </a:r>
            <a:r>
              <a:rPr sz="2900" spc="-140" dirty="0">
                <a:solidFill>
                  <a:srgbClr val="AE7A51"/>
                </a:solidFill>
                <a:latin typeface="Century Gothic"/>
                <a:cs typeface="Century Gothic"/>
              </a:rPr>
              <a:t>основних </a:t>
            </a:r>
            <a:r>
              <a:rPr sz="2900" spc="-235" dirty="0">
                <a:solidFill>
                  <a:srgbClr val="AE7A51"/>
                </a:solidFill>
                <a:latin typeface="Century Gothic"/>
                <a:cs typeface="Century Gothic"/>
              </a:rPr>
              <a:t>жанри  </a:t>
            </a:r>
            <a:r>
              <a:rPr sz="2900" spc="-114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українських </a:t>
            </a:r>
            <a:r>
              <a:rPr sz="2900" spc="-165" dirty="0">
                <a:solidFill>
                  <a:srgbClr val="AE7A51"/>
                </a:solidFill>
                <a:latin typeface="Century Gothic"/>
                <a:cs typeface="Century Gothic"/>
              </a:rPr>
              <a:t>народних </a:t>
            </a:r>
            <a:r>
              <a:rPr sz="2900" spc="-70" dirty="0">
                <a:solidFill>
                  <a:srgbClr val="AE7A51"/>
                </a:solidFill>
                <a:latin typeface="Century Gothic"/>
                <a:cs typeface="Century Gothic"/>
              </a:rPr>
              <a:t>танців: </a:t>
            </a:r>
            <a:r>
              <a:rPr sz="2900" spc="-150" dirty="0">
                <a:solidFill>
                  <a:srgbClr val="AE7A51"/>
                </a:solidFill>
                <a:latin typeface="Century Gothic"/>
                <a:cs typeface="Century Gothic"/>
              </a:rPr>
              <a:t>хороводи, </a:t>
            </a:r>
            <a:r>
              <a:rPr sz="2900" spc="-170" dirty="0">
                <a:solidFill>
                  <a:srgbClr val="AE7A51"/>
                </a:solidFill>
                <a:latin typeface="Century Gothic"/>
                <a:cs typeface="Century Gothic"/>
              </a:rPr>
              <a:t>сюжетні  </a:t>
            </a:r>
            <a:r>
              <a:rPr sz="2900" spc="-135" dirty="0">
                <a:solidFill>
                  <a:srgbClr val="AE7A51"/>
                </a:solidFill>
                <a:latin typeface="Century Gothic"/>
                <a:cs typeface="Century Gothic"/>
              </a:rPr>
              <a:t>та </a:t>
            </a:r>
            <a:r>
              <a:rPr sz="2900" spc="-80" dirty="0">
                <a:solidFill>
                  <a:srgbClr val="AE7A51"/>
                </a:solidFill>
                <a:latin typeface="Century Gothic"/>
                <a:cs typeface="Century Gothic"/>
              </a:rPr>
              <a:t>побутові</a:t>
            </a:r>
            <a:r>
              <a:rPr sz="2900" spc="2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900" spc="-105" dirty="0">
                <a:solidFill>
                  <a:srgbClr val="AE7A51"/>
                </a:solidFill>
                <a:latin typeface="Century Gothic"/>
                <a:cs typeface="Century Gothic"/>
              </a:rPr>
              <a:t>танці.</a:t>
            </a:r>
            <a:endParaRPr sz="2900">
              <a:latin typeface="Century Gothic"/>
              <a:cs typeface="Century Gothic"/>
            </a:endParaRPr>
          </a:p>
          <a:p>
            <a:pPr marL="1905" algn="ctr">
              <a:lnSpc>
                <a:spcPts val="3325"/>
              </a:lnSpc>
            </a:pPr>
            <a:r>
              <a:rPr sz="2900" spc="-50" dirty="0">
                <a:solidFill>
                  <a:srgbClr val="AE7A51"/>
                </a:solidFill>
                <a:latin typeface="Century Gothic"/>
                <a:cs typeface="Century Gothic"/>
              </a:rPr>
              <a:t>Цю </a:t>
            </a:r>
            <a:r>
              <a:rPr sz="2900" spc="-250" dirty="0">
                <a:solidFill>
                  <a:srgbClr val="AE7A51"/>
                </a:solidFill>
                <a:latin typeface="Century Gothic"/>
                <a:cs typeface="Century Gothic"/>
              </a:rPr>
              <a:t>класифікацію </a:t>
            </a:r>
            <a:r>
              <a:rPr sz="2900" spc="-190" dirty="0">
                <a:solidFill>
                  <a:srgbClr val="AE7A51"/>
                </a:solidFill>
                <a:latin typeface="Century Gothic"/>
                <a:cs typeface="Century Gothic"/>
              </a:rPr>
              <a:t>покладено </a:t>
            </a:r>
            <a:r>
              <a:rPr sz="2900" spc="125" dirty="0">
                <a:solidFill>
                  <a:srgbClr val="AE7A51"/>
                </a:solidFill>
                <a:latin typeface="Century Gothic"/>
                <a:cs typeface="Century Gothic"/>
              </a:rPr>
              <a:t>в </a:t>
            </a:r>
            <a:r>
              <a:rPr sz="2900" spc="-185" dirty="0">
                <a:solidFill>
                  <a:srgbClr val="AE7A51"/>
                </a:solidFill>
                <a:latin typeface="Century Gothic"/>
                <a:cs typeface="Century Gothic"/>
              </a:rPr>
              <a:t>основу</a:t>
            </a:r>
            <a:r>
              <a:rPr sz="2900" spc="-46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900" spc="-120" dirty="0">
                <a:solidFill>
                  <a:srgbClr val="AE7A51"/>
                </a:solidFill>
                <a:latin typeface="Century Gothic"/>
                <a:cs typeface="Century Gothic"/>
              </a:rPr>
              <a:t>збірника</a:t>
            </a:r>
            <a:r>
              <a:rPr lang="uk-UA" sz="2900">
                <a:latin typeface="Century Gothic"/>
                <a:cs typeface="Century Gothic"/>
              </a:rPr>
              <a:t>   </a:t>
            </a:r>
            <a:r>
              <a:rPr lang="uk-UA" sz="2900" spc="-110" dirty="0">
                <a:solidFill>
                  <a:srgbClr val="AE7A51"/>
                </a:solidFill>
                <a:latin typeface="Century Gothic"/>
                <a:cs typeface="Century Gothic"/>
              </a:rPr>
              <a:t>«Українські </a:t>
            </a:r>
            <a:r>
              <a:rPr lang="uk-UA" sz="2900" spc="-175" dirty="0">
                <a:solidFill>
                  <a:srgbClr val="AE7A51"/>
                </a:solidFill>
                <a:latin typeface="Century Gothic"/>
                <a:cs typeface="Century Gothic"/>
              </a:rPr>
              <a:t>народні </a:t>
            </a:r>
            <a:r>
              <a:rPr lang="uk-UA" sz="2900" spc="-75" dirty="0">
                <a:solidFill>
                  <a:srgbClr val="AE7A51"/>
                </a:solidFill>
                <a:latin typeface="Century Gothic"/>
                <a:cs typeface="Century Gothic"/>
              </a:rPr>
              <a:t>танці»</a:t>
            </a:r>
            <a:r>
              <a:rPr lang="uk-UA" sz="2900" spc="114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lang="uk-UA" sz="2900" spc="-140" dirty="0">
                <a:solidFill>
                  <a:srgbClr val="AE7A51"/>
                </a:solidFill>
                <a:latin typeface="Century Gothic"/>
                <a:cs typeface="Century Gothic"/>
              </a:rPr>
              <a:t>.</a:t>
            </a:r>
            <a:endParaRPr lang="uk-UA" sz="2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57" y="1328356"/>
            <a:ext cx="7398384" cy="245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9"/>
              </a:lnSpc>
              <a:spcBef>
                <a:spcPts val="100"/>
              </a:spcBef>
            </a:pPr>
            <a:r>
              <a:rPr sz="3200" b="1" spc="-105" dirty="0">
                <a:solidFill>
                  <a:srgbClr val="AE7A51"/>
                </a:solidFill>
                <a:latin typeface="Arial"/>
                <a:cs typeface="Arial"/>
              </a:rPr>
              <a:t>Хороводи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ts val="3829"/>
              </a:lnSpc>
              <a:spcBef>
                <a:spcPts val="125"/>
              </a:spcBef>
            </a:pPr>
            <a:r>
              <a:rPr sz="3200" spc="-165" dirty="0">
                <a:solidFill>
                  <a:srgbClr val="AE7A51"/>
                </a:solidFill>
                <a:latin typeface="Century Gothic"/>
                <a:cs typeface="Century Gothic"/>
              </a:rPr>
              <a:t>Хороводи </a:t>
            </a:r>
            <a:r>
              <a:rPr sz="3200" dirty="0">
                <a:solidFill>
                  <a:srgbClr val="AE7A51"/>
                </a:solidFill>
                <a:latin typeface="Century Gothic"/>
                <a:cs typeface="Century Gothic"/>
              </a:rPr>
              <a:t>— </a:t>
            </a:r>
            <a:r>
              <a:rPr sz="3200" spc="-170" dirty="0">
                <a:solidFill>
                  <a:srgbClr val="AE7A51"/>
                </a:solidFill>
                <a:latin typeface="Century Gothic"/>
                <a:cs typeface="Century Gothic"/>
              </a:rPr>
              <a:t>один </a:t>
            </a:r>
            <a:r>
              <a:rPr sz="3200" spc="130" dirty="0">
                <a:solidFill>
                  <a:srgbClr val="AE7A51"/>
                </a:solidFill>
                <a:latin typeface="Century Gothic"/>
                <a:cs typeface="Century Gothic"/>
              </a:rPr>
              <a:t>із </a:t>
            </a:r>
            <a:r>
              <a:rPr sz="3200" spc="-160" dirty="0">
                <a:solidFill>
                  <a:srgbClr val="AE7A51"/>
                </a:solidFill>
                <a:latin typeface="Century Gothic"/>
                <a:cs typeface="Century Gothic"/>
              </a:rPr>
              <a:t>найдавніших </a:t>
            </a:r>
            <a:r>
              <a:rPr sz="3200" spc="20" dirty="0">
                <a:solidFill>
                  <a:srgbClr val="AE7A51"/>
                </a:solidFill>
                <a:latin typeface="Century Gothic"/>
                <a:cs typeface="Century Gothic"/>
              </a:rPr>
              <a:t>видів  </a:t>
            </a:r>
            <a:r>
              <a:rPr sz="3200" spc="-215" dirty="0">
                <a:solidFill>
                  <a:srgbClr val="AE7A51"/>
                </a:solidFill>
                <a:latin typeface="Century Gothic"/>
                <a:cs typeface="Century Gothic"/>
              </a:rPr>
              <a:t>народного </a:t>
            </a:r>
            <a:r>
              <a:rPr sz="3200" spc="-145" dirty="0">
                <a:solidFill>
                  <a:srgbClr val="AE7A51"/>
                </a:solidFill>
                <a:latin typeface="Century Gothic"/>
                <a:cs typeface="Century Gothic"/>
              </a:rPr>
              <a:t>танцювального</a:t>
            </a:r>
            <a:r>
              <a:rPr sz="3200" spc="6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3200" spc="-220" dirty="0">
                <a:solidFill>
                  <a:srgbClr val="AE7A51"/>
                </a:solidFill>
                <a:latin typeface="Century Gothic"/>
                <a:cs typeface="Century Gothic"/>
              </a:rPr>
              <a:t>мистецтва.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ts val="3685"/>
              </a:lnSpc>
            </a:pPr>
            <a:r>
              <a:rPr sz="3200" spc="-70" dirty="0">
                <a:solidFill>
                  <a:srgbClr val="AE7A51"/>
                </a:solidFill>
                <a:latin typeface="Century Gothic"/>
                <a:cs typeface="Century Gothic"/>
              </a:rPr>
              <a:t>Виконання </a:t>
            </a:r>
            <a:r>
              <a:rPr sz="3200" spc="110" dirty="0">
                <a:solidFill>
                  <a:srgbClr val="AE7A51"/>
                </a:solidFill>
                <a:latin typeface="Century Gothic"/>
                <a:cs typeface="Century Gothic"/>
              </a:rPr>
              <a:t>їх </a:t>
            </a:r>
            <a:r>
              <a:rPr sz="3200" spc="-100" dirty="0">
                <a:solidFill>
                  <a:srgbClr val="AE7A51"/>
                </a:solidFill>
                <a:latin typeface="Century Gothic"/>
                <a:cs typeface="Century Gothic"/>
              </a:rPr>
              <a:t>пов'язувалось </a:t>
            </a:r>
            <a:r>
              <a:rPr sz="3200" spc="-175" dirty="0">
                <a:solidFill>
                  <a:srgbClr val="AE7A51"/>
                </a:solidFill>
                <a:latin typeface="Century Gothic"/>
                <a:cs typeface="Century Gothic"/>
              </a:rPr>
              <a:t>колись</a:t>
            </a:r>
            <a:r>
              <a:rPr sz="3200" spc="-21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3200" spc="165" dirty="0">
                <a:solidFill>
                  <a:srgbClr val="AE7A51"/>
                </a:solidFill>
                <a:latin typeface="Century Gothic"/>
                <a:cs typeface="Century Gothic"/>
              </a:rPr>
              <a:t>з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ts val="3835"/>
              </a:lnSpc>
            </a:pPr>
            <a:r>
              <a:rPr sz="3200" spc="-210" dirty="0">
                <a:solidFill>
                  <a:srgbClr val="AE7A51"/>
                </a:solidFill>
                <a:latin typeface="Century Gothic"/>
                <a:cs typeface="Century Gothic"/>
              </a:rPr>
              <a:t>обрядовими</a:t>
            </a:r>
            <a:r>
              <a:rPr sz="3200" spc="-7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3200" spc="-140" dirty="0">
                <a:solidFill>
                  <a:srgbClr val="AE7A51"/>
                </a:solidFill>
                <a:latin typeface="Century Gothic"/>
                <a:cs typeface="Century Gothic"/>
              </a:rPr>
              <a:t>діями.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357" y="630859"/>
            <a:ext cx="776414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85" dirty="0">
                <a:solidFill>
                  <a:srgbClr val="AE7A51"/>
                </a:solidFill>
                <a:latin typeface="Arial"/>
                <a:cs typeface="Arial"/>
              </a:rPr>
              <a:t>Побутові</a:t>
            </a:r>
            <a:r>
              <a:rPr sz="3000" b="1" spc="-30" dirty="0">
                <a:solidFill>
                  <a:srgbClr val="AE7A51"/>
                </a:solidFill>
                <a:latin typeface="Arial"/>
                <a:cs typeface="Arial"/>
              </a:rPr>
              <a:t> </a:t>
            </a:r>
            <a:r>
              <a:rPr sz="3000" b="1" spc="-55" dirty="0">
                <a:solidFill>
                  <a:srgbClr val="AE7A51"/>
                </a:solidFill>
                <a:latin typeface="Arial"/>
                <a:cs typeface="Arial"/>
              </a:rPr>
              <a:t>танці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00" spc="-50" dirty="0">
                <a:solidFill>
                  <a:srgbClr val="AE7A51"/>
                </a:solidFill>
                <a:latin typeface="Century Gothic"/>
                <a:cs typeface="Century Gothic"/>
              </a:rPr>
              <a:t>Побутові </a:t>
            </a:r>
            <a:r>
              <a:rPr sz="3000" spc="-100" dirty="0">
                <a:solidFill>
                  <a:srgbClr val="AE7A51"/>
                </a:solidFill>
                <a:latin typeface="Century Gothic"/>
                <a:cs typeface="Century Gothic"/>
              </a:rPr>
              <a:t>танці</a:t>
            </a:r>
            <a:r>
              <a:rPr sz="3000" spc="-7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3000" spc="-145" dirty="0">
                <a:solidFill>
                  <a:srgbClr val="AE7A51"/>
                </a:solidFill>
                <a:latin typeface="Century Gothic"/>
                <a:cs typeface="Century Gothic"/>
              </a:rPr>
              <a:t>беруть</a:t>
            </a:r>
            <a:endParaRPr sz="3000">
              <a:latin typeface="Century Gothic"/>
              <a:cs typeface="Century Gothic"/>
            </a:endParaRPr>
          </a:p>
          <a:p>
            <a:pPr marL="12700" marR="5080" indent="98425" algn="ctr">
              <a:lnSpc>
                <a:spcPct val="100000"/>
              </a:lnSpc>
            </a:pPr>
            <a:r>
              <a:rPr sz="3000" spc="-100" dirty="0">
                <a:solidFill>
                  <a:srgbClr val="AE7A51"/>
                </a:solidFill>
                <a:latin typeface="Century Gothic"/>
                <a:cs typeface="Century Gothic"/>
              </a:rPr>
              <a:t>свій </a:t>
            </a:r>
            <a:r>
              <a:rPr sz="3000" spc="-120" dirty="0">
                <a:solidFill>
                  <a:srgbClr val="AE7A51"/>
                </a:solidFill>
                <a:latin typeface="Century Gothic"/>
                <a:cs typeface="Century Gothic"/>
              </a:rPr>
              <a:t>початок </a:t>
            </a:r>
            <a:r>
              <a:rPr sz="3000" spc="130" dirty="0">
                <a:solidFill>
                  <a:srgbClr val="AE7A51"/>
                </a:solidFill>
                <a:latin typeface="Century Gothic"/>
                <a:cs typeface="Century Gothic"/>
              </a:rPr>
              <a:t>в </a:t>
            </a:r>
            <a:r>
              <a:rPr sz="3000" spc="-160" dirty="0">
                <a:solidFill>
                  <a:srgbClr val="AE7A51"/>
                </a:solidFill>
                <a:latin typeface="Century Gothic"/>
                <a:cs typeface="Century Gothic"/>
              </a:rPr>
              <a:t>хороводах. </a:t>
            </a:r>
            <a:r>
              <a:rPr sz="3000" spc="-110" dirty="0">
                <a:solidFill>
                  <a:srgbClr val="AE7A51"/>
                </a:solidFill>
                <a:latin typeface="Century Gothic"/>
                <a:cs typeface="Century Gothic"/>
              </a:rPr>
              <a:t>Цей </a:t>
            </a:r>
            <a:r>
              <a:rPr sz="3000" spc="-270" dirty="0">
                <a:solidFill>
                  <a:srgbClr val="AE7A51"/>
                </a:solidFill>
                <a:latin typeface="Century Gothic"/>
                <a:cs typeface="Century Gothic"/>
              </a:rPr>
              <a:t>жанр  </a:t>
            </a:r>
            <a:r>
              <a:rPr sz="3000" spc="-225" dirty="0">
                <a:solidFill>
                  <a:srgbClr val="AE7A51"/>
                </a:solidFill>
                <a:latin typeface="Century Gothic"/>
                <a:cs typeface="Century Gothic"/>
              </a:rPr>
              <a:t>найстаріший </a:t>
            </a:r>
            <a:r>
              <a:rPr sz="3000" spc="95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3000" spc="-465" dirty="0">
                <a:solidFill>
                  <a:srgbClr val="AE7A51"/>
                </a:solidFill>
                <a:latin typeface="Century Gothic"/>
                <a:cs typeface="Century Gothic"/>
              </a:rPr>
              <a:t>є </a:t>
            </a:r>
            <a:r>
              <a:rPr sz="3000" spc="-235" dirty="0">
                <a:solidFill>
                  <a:srgbClr val="AE7A51"/>
                </a:solidFill>
                <a:latin typeface="Century Gothic"/>
                <a:cs typeface="Century Gothic"/>
              </a:rPr>
              <a:t>основою </a:t>
            </a:r>
            <a:r>
              <a:rPr sz="3000" spc="-140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української  </a:t>
            </a:r>
            <a:r>
              <a:rPr sz="3000" spc="-195" dirty="0">
                <a:solidFill>
                  <a:srgbClr val="AE7A51"/>
                </a:solidFill>
                <a:latin typeface="Century Gothic"/>
                <a:cs typeface="Century Gothic"/>
              </a:rPr>
              <a:t>народної </a:t>
            </a:r>
            <a:r>
              <a:rPr sz="3000" spc="-250" dirty="0">
                <a:solidFill>
                  <a:srgbClr val="AE7A51"/>
                </a:solidFill>
                <a:latin typeface="Century Gothic"/>
                <a:cs typeface="Century Gothic"/>
              </a:rPr>
              <a:t>хореографії. </a:t>
            </a:r>
            <a:r>
              <a:rPr sz="3000" spc="295" dirty="0">
                <a:solidFill>
                  <a:srgbClr val="AE7A51"/>
                </a:solidFill>
                <a:latin typeface="Century Gothic"/>
                <a:cs typeface="Century Gothic"/>
              </a:rPr>
              <a:t>В </a:t>
            </a:r>
            <a:r>
              <a:rPr sz="3000" spc="-85" dirty="0">
                <a:solidFill>
                  <a:srgbClr val="AE7A51"/>
                </a:solidFill>
                <a:latin typeface="Century Gothic"/>
                <a:cs typeface="Century Gothic"/>
              </a:rPr>
              <a:t>побутових </a:t>
            </a:r>
            <a:r>
              <a:rPr sz="3000" spc="-40" dirty="0">
                <a:solidFill>
                  <a:srgbClr val="AE7A51"/>
                </a:solidFill>
                <a:latin typeface="Century Gothic"/>
                <a:cs typeface="Century Gothic"/>
              </a:rPr>
              <a:t>танцях  </a:t>
            </a:r>
            <a:r>
              <a:rPr sz="3000" spc="-170" dirty="0">
                <a:solidFill>
                  <a:srgbClr val="AE7A51"/>
                </a:solidFill>
                <a:latin typeface="Century Gothic"/>
                <a:cs typeface="Century Gothic"/>
              </a:rPr>
              <a:t>відображаються </a:t>
            </a:r>
            <a:r>
              <a:rPr sz="3000" spc="-50" dirty="0">
                <a:solidFill>
                  <a:srgbClr val="AE7A51"/>
                </a:solidFill>
                <a:latin typeface="Century Gothic"/>
                <a:cs typeface="Century Gothic"/>
              </a:rPr>
              <a:t>істотні </a:t>
            </a:r>
            <a:r>
              <a:rPr sz="3000" spc="-265" dirty="0">
                <a:solidFill>
                  <a:srgbClr val="AE7A51"/>
                </a:solidFill>
                <a:latin typeface="Century Gothic"/>
                <a:cs typeface="Century Gothic"/>
              </a:rPr>
              <a:t>риси </a:t>
            </a:r>
            <a:r>
              <a:rPr sz="3000" spc="-190" dirty="0">
                <a:solidFill>
                  <a:srgbClr val="AE7A51"/>
                </a:solidFill>
                <a:latin typeface="Century Gothic"/>
                <a:cs typeface="Century Gothic"/>
              </a:rPr>
              <a:t>характеру  </a:t>
            </a:r>
            <a:r>
              <a:rPr sz="3000" spc="-150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українського </a:t>
            </a:r>
            <a:r>
              <a:rPr sz="3000" spc="-215" dirty="0">
                <a:solidFill>
                  <a:srgbClr val="AE7A51"/>
                </a:solidFill>
                <a:latin typeface="Century Gothic"/>
                <a:cs typeface="Century Gothic"/>
              </a:rPr>
              <a:t>народу: </a:t>
            </a:r>
            <a:r>
              <a:rPr sz="3000" spc="-125" dirty="0">
                <a:solidFill>
                  <a:srgbClr val="AE7A51"/>
                </a:solidFill>
                <a:latin typeface="Century Gothic"/>
                <a:cs typeface="Century Gothic"/>
              </a:rPr>
              <a:t>волелюбність, </a:t>
            </a:r>
            <a:r>
              <a:rPr sz="3000" spc="-180" dirty="0">
                <a:solidFill>
                  <a:srgbClr val="AE7A51"/>
                </a:solidFill>
                <a:latin typeface="Century Gothic"/>
                <a:cs typeface="Century Gothic"/>
              </a:rPr>
              <a:t>героїзм,  </a:t>
            </a:r>
            <a:r>
              <a:rPr sz="3000" spc="80" dirty="0">
                <a:solidFill>
                  <a:srgbClr val="AE7A51"/>
                </a:solidFill>
                <a:latin typeface="Century Gothic"/>
                <a:cs typeface="Century Gothic"/>
              </a:rPr>
              <a:t>завзяття, </a:t>
            </a:r>
            <a:r>
              <a:rPr sz="3000" spc="-55" dirty="0">
                <a:solidFill>
                  <a:srgbClr val="AE7A51"/>
                </a:solidFill>
                <a:latin typeface="Century Gothic"/>
                <a:cs typeface="Century Gothic"/>
              </a:rPr>
              <a:t>винахідливість, </a:t>
            </a:r>
            <a:r>
              <a:rPr sz="3000" spc="-110" dirty="0">
                <a:solidFill>
                  <a:srgbClr val="AE7A51"/>
                </a:solidFill>
                <a:latin typeface="Century Gothic"/>
                <a:cs typeface="Century Gothic"/>
              </a:rPr>
              <a:t>дотепність,  </a:t>
            </a:r>
            <a:r>
              <a:rPr sz="3000" spc="-270" dirty="0">
                <a:solidFill>
                  <a:srgbClr val="AE7A51"/>
                </a:solidFill>
                <a:latin typeface="Century Gothic"/>
                <a:cs typeface="Century Gothic"/>
              </a:rPr>
              <a:t>нестримна </a:t>
            </a:r>
            <a:r>
              <a:rPr sz="3000" spc="-150" dirty="0">
                <a:solidFill>
                  <a:srgbClr val="AE7A51"/>
                </a:solidFill>
                <a:latin typeface="Century Gothic"/>
                <a:cs typeface="Century Gothic"/>
              </a:rPr>
              <a:t>веселість</a:t>
            </a:r>
            <a:r>
              <a:rPr sz="3000" spc="-42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3000" spc="-254" dirty="0">
                <a:solidFill>
                  <a:srgbClr val="AE7A51"/>
                </a:solidFill>
                <a:latin typeface="Century Gothic"/>
                <a:cs typeface="Century Gothic"/>
              </a:rPr>
              <a:t>тощо.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23144"/>
            <a:ext cx="7369809" cy="2317115"/>
          </a:xfrm>
          <a:custGeom>
            <a:avLst/>
            <a:gdLst/>
            <a:ahLst/>
            <a:cxnLst/>
            <a:rect l="l" t="t" r="r" b="b"/>
            <a:pathLst>
              <a:path w="7369809" h="2317115">
                <a:moveTo>
                  <a:pt x="7369199" y="2316900"/>
                </a:moveTo>
                <a:lnTo>
                  <a:pt x="0" y="2316900"/>
                </a:lnTo>
                <a:lnTo>
                  <a:pt x="0" y="0"/>
                </a:lnTo>
                <a:lnTo>
                  <a:pt x="7369199" y="2316900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3209" y="1554112"/>
            <a:ext cx="5560695" cy="3589654"/>
          </a:xfrm>
          <a:custGeom>
            <a:avLst/>
            <a:gdLst/>
            <a:ahLst/>
            <a:cxnLst/>
            <a:rect l="l" t="t" r="r" b="b"/>
            <a:pathLst>
              <a:path w="5560695" h="3589654">
                <a:moveTo>
                  <a:pt x="5560499" y="3589500"/>
                </a:moveTo>
                <a:lnTo>
                  <a:pt x="0" y="3589500"/>
                </a:lnTo>
                <a:lnTo>
                  <a:pt x="5560499" y="0"/>
                </a:lnTo>
                <a:lnTo>
                  <a:pt x="5560499" y="35895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6084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037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991" y="0"/>
            <a:ext cx="1741805" cy="1043940"/>
          </a:xfrm>
          <a:custGeom>
            <a:avLst/>
            <a:gdLst/>
            <a:ahLst/>
            <a:cxnLst/>
            <a:rect l="l" t="t" r="r" b="b"/>
            <a:pathLst>
              <a:path w="1741805" h="1043940">
                <a:moveTo>
                  <a:pt x="142826" y="1043407"/>
                </a:moveTo>
                <a:lnTo>
                  <a:pt x="0" y="1043407"/>
                </a:lnTo>
                <a:lnTo>
                  <a:pt x="1598427" y="0"/>
                </a:lnTo>
                <a:lnTo>
                  <a:pt x="1741254" y="0"/>
                </a:lnTo>
                <a:lnTo>
                  <a:pt x="142826" y="1043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080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89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07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34" y="4522125"/>
            <a:ext cx="1075690" cy="617220"/>
          </a:xfrm>
          <a:custGeom>
            <a:avLst/>
            <a:gdLst/>
            <a:ahLst/>
            <a:cxnLst/>
            <a:rect l="l" t="t" r="r" b="b"/>
            <a:pathLst>
              <a:path w="1075690" h="617220">
                <a:moveTo>
                  <a:pt x="100038" y="617071"/>
                </a:moveTo>
                <a:lnTo>
                  <a:pt x="0" y="617071"/>
                </a:lnTo>
                <a:lnTo>
                  <a:pt x="975121" y="0"/>
                </a:lnTo>
                <a:lnTo>
                  <a:pt x="1075160" y="0"/>
                </a:lnTo>
                <a:lnTo>
                  <a:pt x="100038" y="617071"/>
                </a:lnTo>
                <a:close/>
              </a:path>
            </a:pathLst>
          </a:custGeom>
          <a:solidFill>
            <a:srgbClr val="163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568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4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6017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6352" y="1242"/>
            <a:ext cx="2198370" cy="1261745"/>
          </a:xfrm>
          <a:custGeom>
            <a:avLst/>
            <a:gdLst/>
            <a:ahLst/>
            <a:cxnLst/>
            <a:rect l="l" t="t" r="r" b="b"/>
            <a:pathLst>
              <a:path w="2198370" h="1261745">
                <a:moveTo>
                  <a:pt x="204630" y="1261513"/>
                </a:moveTo>
                <a:lnTo>
                  <a:pt x="0" y="1261513"/>
                </a:lnTo>
                <a:lnTo>
                  <a:pt x="1993494" y="0"/>
                </a:lnTo>
                <a:lnTo>
                  <a:pt x="2198125" y="0"/>
                </a:lnTo>
                <a:lnTo>
                  <a:pt x="204630" y="1261513"/>
                </a:lnTo>
                <a:close/>
              </a:path>
            </a:pathLst>
          </a:custGeom>
          <a:solidFill>
            <a:srgbClr val="0078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82553" y="661606"/>
            <a:ext cx="2781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75" dirty="0">
                <a:latin typeface="Arial"/>
                <a:cs typeface="Arial"/>
              </a:rPr>
              <a:t>Сюжетні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spc="-55" dirty="0">
                <a:latin typeface="Arial"/>
                <a:cs typeface="Arial"/>
              </a:rPr>
              <a:t>танці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078" y="1149921"/>
            <a:ext cx="8106409" cy="363112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0" marR="113030" algn="ctr">
              <a:lnSpc>
                <a:spcPts val="3229"/>
              </a:lnSpc>
              <a:spcBef>
                <a:spcPts val="215"/>
              </a:spcBef>
            </a:pPr>
            <a:r>
              <a:rPr sz="2700" spc="-100" dirty="0">
                <a:solidFill>
                  <a:srgbClr val="AE7A51"/>
                </a:solidFill>
                <a:latin typeface="Century Gothic"/>
                <a:cs typeface="Century Gothic"/>
              </a:rPr>
              <a:t>Цей </a:t>
            </a:r>
            <a:r>
              <a:rPr sz="2700" spc="-245" dirty="0">
                <a:solidFill>
                  <a:srgbClr val="AE7A51"/>
                </a:solidFill>
                <a:latin typeface="Century Gothic"/>
                <a:cs typeface="Century Gothic"/>
              </a:rPr>
              <a:t>жанр </a:t>
            </a:r>
            <a:r>
              <a:rPr sz="2700" spc="-120" dirty="0">
                <a:solidFill>
                  <a:srgbClr val="AE7A51"/>
                </a:solidFill>
                <a:latin typeface="Century Gothic"/>
                <a:cs typeface="Century Gothic"/>
              </a:rPr>
              <a:t>танцювального </a:t>
            </a:r>
            <a:r>
              <a:rPr sz="2700" spc="-195" dirty="0">
                <a:solidFill>
                  <a:srgbClr val="AE7A51"/>
                </a:solidFill>
                <a:latin typeface="Century Gothic"/>
                <a:cs typeface="Century Gothic"/>
              </a:rPr>
              <a:t>мистецтва </a:t>
            </a:r>
            <a:r>
              <a:rPr sz="2700" spc="-135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українського  </a:t>
            </a:r>
            <a:r>
              <a:rPr sz="2700" spc="-200" dirty="0">
                <a:solidFill>
                  <a:srgbClr val="AE7A51"/>
                </a:solidFill>
                <a:latin typeface="Century Gothic"/>
                <a:cs typeface="Century Gothic"/>
              </a:rPr>
              <a:t>народу </a:t>
            </a:r>
            <a:r>
              <a:rPr sz="2700" spc="-35" dirty="0">
                <a:solidFill>
                  <a:srgbClr val="AE7A51"/>
                </a:solidFill>
                <a:latin typeface="Century Gothic"/>
                <a:cs typeface="Century Gothic"/>
              </a:rPr>
              <a:t>виник </a:t>
            </a:r>
            <a:r>
              <a:rPr sz="2700" spc="-100" dirty="0">
                <a:solidFill>
                  <a:srgbClr val="AE7A51"/>
                </a:solidFill>
                <a:latin typeface="Century Gothic"/>
                <a:cs typeface="Century Gothic"/>
              </a:rPr>
              <a:t>пізніше, </a:t>
            </a:r>
            <a:r>
              <a:rPr sz="2700" spc="-70" dirty="0">
                <a:solidFill>
                  <a:srgbClr val="AE7A51"/>
                </a:solidFill>
                <a:latin typeface="Century Gothic"/>
                <a:cs typeface="Century Gothic"/>
              </a:rPr>
              <a:t>ніж</a:t>
            </a:r>
            <a:r>
              <a:rPr sz="2700" spc="10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700" spc="-140" dirty="0">
                <a:solidFill>
                  <a:srgbClr val="AE7A51"/>
                </a:solidFill>
                <a:latin typeface="Century Gothic"/>
                <a:cs typeface="Century Gothic"/>
              </a:rPr>
              <a:t>хороводи.</a:t>
            </a:r>
            <a:endParaRPr sz="2700">
              <a:latin typeface="Century Gothic"/>
              <a:cs typeface="Century Gothic"/>
            </a:endParaRPr>
          </a:p>
          <a:p>
            <a:pPr algn="ctr">
              <a:lnSpc>
                <a:spcPts val="3105"/>
              </a:lnSpc>
            </a:pPr>
            <a:r>
              <a:rPr sz="2700" spc="265" dirty="0">
                <a:solidFill>
                  <a:srgbClr val="AE7A51"/>
                </a:solidFill>
                <a:latin typeface="Century Gothic"/>
                <a:cs typeface="Century Gothic"/>
              </a:rPr>
              <a:t>В </a:t>
            </a:r>
            <a:r>
              <a:rPr sz="2700" spc="-150" dirty="0">
                <a:solidFill>
                  <a:srgbClr val="AE7A51"/>
                </a:solidFill>
                <a:latin typeface="Century Gothic"/>
                <a:cs typeface="Century Gothic"/>
              </a:rPr>
              <a:t>сюжетних </a:t>
            </a:r>
            <a:r>
              <a:rPr sz="2700" spc="-40" dirty="0">
                <a:solidFill>
                  <a:srgbClr val="AE7A51"/>
                </a:solidFill>
                <a:latin typeface="Century Gothic"/>
                <a:cs typeface="Century Gothic"/>
              </a:rPr>
              <a:t>танцях </a:t>
            </a:r>
            <a:r>
              <a:rPr sz="2700" spc="-305" dirty="0">
                <a:solidFill>
                  <a:srgbClr val="AE7A51"/>
                </a:solidFill>
                <a:latin typeface="Century Gothic"/>
                <a:cs typeface="Century Gothic"/>
              </a:rPr>
              <a:t>засобами </a:t>
            </a:r>
            <a:r>
              <a:rPr sz="2700" spc="-175" dirty="0">
                <a:solidFill>
                  <a:srgbClr val="AE7A51"/>
                </a:solidFill>
                <a:latin typeface="Century Gothic"/>
                <a:cs typeface="Century Gothic"/>
              </a:rPr>
              <a:t>народної</a:t>
            </a:r>
            <a:r>
              <a:rPr sz="2700" spc="-50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700" spc="-235" dirty="0">
                <a:solidFill>
                  <a:srgbClr val="AE7A51"/>
                </a:solidFill>
                <a:latin typeface="Century Gothic"/>
                <a:cs typeface="Century Gothic"/>
              </a:rPr>
              <a:t>хореографії</a:t>
            </a:r>
            <a:r>
              <a:rPr lang="uk-UA" sz="2700" spc="-235" dirty="0">
                <a:solidFill>
                  <a:srgbClr val="AE7A51"/>
                </a:solidFill>
                <a:latin typeface="Century Gothic"/>
                <a:cs typeface="Century Gothic"/>
              </a:rPr>
              <a:t>   відображаються</a:t>
            </a:r>
            <a:r>
              <a:rPr sz="2700" spc="-15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700" spc="-85" dirty="0">
                <a:solidFill>
                  <a:srgbClr val="AE7A51"/>
                </a:solidFill>
                <a:latin typeface="Century Gothic"/>
                <a:cs typeface="Century Gothic"/>
              </a:rPr>
              <a:t>конкретні </a:t>
            </a:r>
            <a:r>
              <a:rPr sz="2700" spc="-155" dirty="0">
                <a:solidFill>
                  <a:srgbClr val="AE7A51"/>
                </a:solidFill>
                <a:latin typeface="Century Gothic"/>
                <a:cs typeface="Century Gothic"/>
              </a:rPr>
              <a:t>явища </a:t>
            </a:r>
            <a:r>
              <a:rPr sz="2700" spc="140" dirty="0">
                <a:solidFill>
                  <a:srgbClr val="AE7A51"/>
                </a:solidFill>
                <a:latin typeface="Century Gothic"/>
                <a:cs typeface="Century Gothic"/>
              </a:rPr>
              <a:t>з </a:t>
            </a:r>
            <a:r>
              <a:rPr sz="2700" spc="-140" dirty="0">
                <a:solidFill>
                  <a:srgbClr val="AE7A51"/>
                </a:solidFill>
                <a:latin typeface="Century Gothic"/>
                <a:cs typeface="Century Gothic"/>
              </a:rPr>
              <a:t>навколишнього  </a:t>
            </a:r>
            <a:r>
              <a:rPr sz="2700" spc="45" dirty="0">
                <a:solidFill>
                  <a:srgbClr val="AE7A51"/>
                </a:solidFill>
                <a:latin typeface="Century Gothic"/>
                <a:cs typeface="Century Gothic"/>
              </a:rPr>
              <a:t>життя </a:t>
            </a:r>
            <a:r>
              <a:rPr sz="2700" spc="85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700" spc="-175" dirty="0">
                <a:solidFill>
                  <a:srgbClr val="AE7A51"/>
                </a:solidFill>
                <a:latin typeface="Century Gothic"/>
                <a:cs typeface="Century Gothic"/>
              </a:rPr>
              <a:t>природи. </a:t>
            </a:r>
            <a:r>
              <a:rPr sz="2700" spc="-75" dirty="0">
                <a:solidFill>
                  <a:srgbClr val="AE7A51"/>
                </a:solidFill>
                <a:latin typeface="Century Gothic"/>
                <a:cs typeface="Century Gothic"/>
              </a:rPr>
              <a:t>Назва </a:t>
            </a:r>
            <a:r>
              <a:rPr sz="2700" spc="-155" dirty="0">
                <a:solidFill>
                  <a:srgbClr val="AE7A51"/>
                </a:solidFill>
                <a:latin typeface="Century Gothic"/>
                <a:cs typeface="Century Gothic"/>
              </a:rPr>
              <a:t>танцю </a:t>
            </a:r>
            <a:r>
              <a:rPr sz="2700" spc="-95" dirty="0">
                <a:solidFill>
                  <a:srgbClr val="AE7A51"/>
                </a:solidFill>
                <a:latin typeface="Century Gothic"/>
                <a:cs typeface="Century Gothic"/>
              </a:rPr>
              <a:t>визначається </a:t>
            </a:r>
            <a:r>
              <a:rPr sz="2700" spc="-130" dirty="0">
                <a:solidFill>
                  <a:srgbClr val="AE7A51"/>
                </a:solidFill>
                <a:latin typeface="Century Gothic"/>
                <a:cs typeface="Century Gothic"/>
              </a:rPr>
              <a:t>його  </a:t>
            </a:r>
            <a:r>
              <a:rPr sz="2700" spc="-165" dirty="0">
                <a:solidFill>
                  <a:srgbClr val="AE7A51"/>
                </a:solidFill>
                <a:latin typeface="Century Gothic"/>
                <a:cs typeface="Century Gothic"/>
              </a:rPr>
              <a:t>змістом.В </a:t>
            </a:r>
            <a:r>
              <a:rPr sz="2700" spc="-75" dirty="0">
                <a:solidFill>
                  <a:srgbClr val="AE7A51"/>
                </a:solidFill>
                <a:latin typeface="Century Gothic"/>
                <a:cs typeface="Century Gothic"/>
              </a:rPr>
              <a:t>загальній </a:t>
            </a:r>
            <a:r>
              <a:rPr sz="2700" spc="-125" dirty="0">
                <a:solidFill>
                  <a:srgbClr val="AE7A51"/>
                </a:solidFill>
                <a:latin typeface="Century Gothic"/>
                <a:cs typeface="Century Gothic"/>
              </a:rPr>
              <a:t>композиції </a:t>
            </a:r>
            <a:r>
              <a:rPr sz="2700" spc="-55" dirty="0">
                <a:solidFill>
                  <a:srgbClr val="AE7A51"/>
                </a:solidFill>
                <a:latin typeface="Century Gothic"/>
                <a:cs typeface="Century Gothic"/>
              </a:rPr>
              <a:t>танців </a:t>
            </a:r>
            <a:r>
              <a:rPr sz="2700" spc="-125" dirty="0">
                <a:solidFill>
                  <a:srgbClr val="AE7A51"/>
                </a:solidFill>
                <a:latin typeface="Century Gothic"/>
                <a:cs typeface="Century Gothic"/>
              </a:rPr>
              <a:t>цього </a:t>
            </a:r>
            <a:r>
              <a:rPr sz="2700" spc="-65" dirty="0">
                <a:solidFill>
                  <a:srgbClr val="AE7A51"/>
                </a:solidFill>
                <a:latin typeface="Century Gothic"/>
                <a:cs typeface="Century Gothic"/>
              </a:rPr>
              <a:t>типу,  </a:t>
            </a:r>
            <a:r>
              <a:rPr sz="2700" spc="-100" dirty="0">
                <a:solidFill>
                  <a:srgbClr val="AE7A51"/>
                </a:solidFill>
                <a:latin typeface="Century Gothic"/>
                <a:cs typeface="Century Gothic"/>
              </a:rPr>
              <a:t>тобто </a:t>
            </a:r>
            <a:r>
              <a:rPr sz="2700" spc="-60" dirty="0">
                <a:solidFill>
                  <a:srgbClr val="AE7A51"/>
                </a:solidFill>
                <a:latin typeface="Century Gothic"/>
                <a:cs typeface="Century Gothic"/>
              </a:rPr>
              <a:t>у </a:t>
            </a:r>
            <a:r>
              <a:rPr sz="2700" spc="-120" dirty="0">
                <a:solidFill>
                  <a:srgbClr val="AE7A51"/>
                </a:solidFill>
                <a:latin typeface="Century Gothic"/>
                <a:cs typeface="Century Gothic"/>
              </a:rPr>
              <a:t>послідовності </a:t>
            </a:r>
            <a:r>
              <a:rPr sz="2700" spc="-100" dirty="0">
                <a:solidFill>
                  <a:srgbClr val="AE7A51"/>
                </a:solidFill>
                <a:latin typeface="Century Gothic"/>
                <a:cs typeface="Century Gothic"/>
              </a:rPr>
              <a:t>танцювальних </a:t>
            </a:r>
            <a:r>
              <a:rPr sz="2700" spc="-240" dirty="0">
                <a:solidFill>
                  <a:srgbClr val="AE7A51"/>
                </a:solidFill>
                <a:latin typeface="Century Gothic"/>
                <a:cs typeface="Century Gothic"/>
              </a:rPr>
              <a:t>фігур, </a:t>
            </a:r>
            <a:r>
              <a:rPr sz="2700" spc="-150" dirty="0">
                <a:solidFill>
                  <a:srgbClr val="AE7A51"/>
                </a:solidFill>
                <a:latin typeface="Century Gothic"/>
                <a:cs typeface="Century Gothic"/>
              </a:rPr>
              <a:t>ясно  </a:t>
            </a:r>
            <a:r>
              <a:rPr sz="2700" spc="-90" dirty="0">
                <a:solidFill>
                  <a:srgbClr val="AE7A51"/>
                </a:solidFill>
                <a:latin typeface="Century Gothic"/>
                <a:cs typeface="Century Gothic"/>
              </a:rPr>
              <a:t>видно </a:t>
            </a:r>
            <a:r>
              <a:rPr sz="2700" spc="-30" dirty="0">
                <a:solidFill>
                  <a:srgbClr val="AE7A51"/>
                </a:solidFill>
                <a:latin typeface="Century Gothic"/>
                <a:cs typeface="Century Gothic"/>
              </a:rPr>
              <a:t>логічний </a:t>
            </a:r>
            <a:r>
              <a:rPr sz="2700" spc="85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700" spc="30" dirty="0">
                <a:solidFill>
                  <a:srgbClr val="AE7A51"/>
                </a:solidFill>
                <a:latin typeface="Century Gothic"/>
                <a:cs typeface="Century Gothic"/>
              </a:rPr>
              <a:t>чіткий </a:t>
            </a:r>
            <a:r>
              <a:rPr sz="2700" spc="-60" dirty="0">
                <a:solidFill>
                  <a:srgbClr val="AE7A51"/>
                </a:solidFill>
                <a:latin typeface="Century Gothic"/>
                <a:cs typeface="Century Gothic"/>
              </a:rPr>
              <a:t>розвиток </a:t>
            </a:r>
            <a:r>
              <a:rPr sz="2700" spc="-170" dirty="0">
                <a:solidFill>
                  <a:srgbClr val="AE7A51"/>
                </a:solidFill>
                <a:latin typeface="Century Gothic"/>
                <a:cs typeface="Century Gothic"/>
              </a:rPr>
              <a:t>сюжетної</a:t>
            </a:r>
            <a:r>
              <a:rPr sz="2700" spc="-29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700" spc="5" dirty="0">
                <a:solidFill>
                  <a:srgbClr val="AE7A51"/>
                </a:solidFill>
                <a:latin typeface="Century Gothic"/>
                <a:cs typeface="Century Gothic"/>
              </a:rPr>
              <a:t>лінії.</a:t>
            </a:r>
            <a:endParaRPr sz="2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339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2599" y="1550700"/>
            <a:ext cx="5561965" cy="3592829"/>
          </a:xfrm>
          <a:custGeom>
            <a:avLst/>
            <a:gdLst/>
            <a:ahLst/>
            <a:cxnLst/>
            <a:rect l="l" t="t" r="r" b="b"/>
            <a:pathLst>
              <a:path w="5561965" h="3592829">
                <a:moveTo>
                  <a:pt x="5561399" y="3592799"/>
                </a:moveTo>
                <a:lnTo>
                  <a:pt x="0" y="3592799"/>
                </a:lnTo>
                <a:lnTo>
                  <a:pt x="5561399" y="0"/>
                </a:lnTo>
                <a:lnTo>
                  <a:pt x="5561399" y="35927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" y="2824500"/>
            <a:ext cx="7370445" cy="2319020"/>
          </a:xfrm>
          <a:custGeom>
            <a:avLst/>
            <a:gdLst/>
            <a:ahLst/>
            <a:cxnLst/>
            <a:rect l="l" t="t" r="r" b="b"/>
            <a:pathLst>
              <a:path w="7370445" h="2319020">
                <a:moveTo>
                  <a:pt x="7370399" y="2318999"/>
                </a:moveTo>
                <a:lnTo>
                  <a:pt x="0" y="2318999"/>
                </a:lnTo>
                <a:lnTo>
                  <a:pt x="0" y="0"/>
                </a:lnTo>
                <a:lnTo>
                  <a:pt x="7370399" y="2318999"/>
                </a:lnTo>
                <a:close/>
              </a:path>
            </a:pathLst>
          </a:custGeom>
          <a:solidFill>
            <a:srgbClr val="C4A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224" y="206250"/>
            <a:ext cx="8737600" cy="4731385"/>
          </a:xfrm>
          <a:custGeom>
            <a:avLst/>
            <a:gdLst/>
            <a:ahLst/>
            <a:cxnLst/>
            <a:rect l="l" t="t" r="r" b="b"/>
            <a:pathLst>
              <a:path w="8737600" h="4731385">
                <a:moveTo>
                  <a:pt x="8737499" y="4730999"/>
                </a:moveTo>
                <a:lnTo>
                  <a:pt x="0" y="4730999"/>
                </a:lnTo>
                <a:lnTo>
                  <a:pt x="0" y="0"/>
                </a:lnTo>
                <a:lnTo>
                  <a:pt x="8737499" y="0"/>
                </a:lnTo>
                <a:lnTo>
                  <a:pt x="8737499" y="473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7900" y="872226"/>
            <a:ext cx="7762240" cy="3452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51865" algn="just">
              <a:lnSpc>
                <a:spcPct val="100400"/>
              </a:lnSpc>
              <a:spcBef>
                <a:spcPts val="85"/>
              </a:spcBef>
            </a:pPr>
            <a:r>
              <a:rPr sz="2800" spc="-120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Українські </a:t>
            </a:r>
            <a:r>
              <a:rPr sz="2800" spc="-95" dirty="0">
                <a:solidFill>
                  <a:srgbClr val="AE7A51"/>
                </a:solidFill>
                <a:latin typeface="Century Gothic"/>
                <a:cs typeface="Century Gothic"/>
              </a:rPr>
              <a:t>танці </a:t>
            </a:r>
            <a:r>
              <a:rPr sz="2800" spc="-155" dirty="0">
                <a:solidFill>
                  <a:srgbClr val="AE7A51"/>
                </a:solidFill>
                <a:latin typeface="Century Gothic"/>
                <a:cs typeface="Century Gothic"/>
              </a:rPr>
              <a:t>також </a:t>
            </a:r>
            <a:r>
              <a:rPr sz="2800" spc="-50" dirty="0">
                <a:solidFill>
                  <a:srgbClr val="AE7A51"/>
                </a:solidFill>
                <a:latin typeface="Century Gothic"/>
                <a:cs typeface="Century Gothic"/>
              </a:rPr>
              <a:t>розрізняються </a:t>
            </a:r>
            <a:r>
              <a:rPr sz="2800" spc="-145" dirty="0">
                <a:solidFill>
                  <a:srgbClr val="AE7A51"/>
                </a:solidFill>
                <a:latin typeface="Century Gothic"/>
                <a:cs typeface="Century Gothic"/>
              </a:rPr>
              <a:t>за  </a:t>
            </a:r>
            <a:r>
              <a:rPr sz="2800" spc="-220" dirty="0">
                <a:solidFill>
                  <a:srgbClr val="AE7A51"/>
                </a:solidFill>
                <a:latin typeface="Century Gothic"/>
                <a:cs typeface="Century Gothic"/>
              </a:rPr>
              <a:t>регіонами </a:t>
            </a:r>
            <a:r>
              <a:rPr sz="2800" spc="-135" dirty="0">
                <a:solidFill>
                  <a:srgbClr val="AE7A51"/>
                </a:solidFill>
                <a:latin typeface="Century Gothic"/>
                <a:cs typeface="Century Gothic"/>
              </a:rPr>
              <a:t>України. </a:t>
            </a:r>
            <a:r>
              <a:rPr sz="2800" spc="-175" dirty="0">
                <a:solidFill>
                  <a:srgbClr val="AE7A51"/>
                </a:solidFill>
                <a:latin typeface="Century Gothic"/>
                <a:cs typeface="Century Gothic"/>
              </a:rPr>
              <a:t>Лексика </a:t>
            </a:r>
            <a:r>
              <a:rPr sz="2800" spc="-140" dirty="0">
                <a:solidFill>
                  <a:srgbClr val="AE7A51"/>
                </a:solidFill>
                <a:latin typeface="Century Gothic"/>
                <a:cs typeface="Century Gothic"/>
              </a:rPr>
              <a:t>українського  </a:t>
            </a:r>
            <a:r>
              <a:rPr sz="2800" spc="-190" dirty="0">
                <a:solidFill>
                  <a:srgbClr val="AE7A51"/>
                </a:solidFill>
                <a:latin typeface="Century Gothic"/>
                <a:cs typeface="Century Gothic"/>
              </a:rPr>
              <a:t>народного</a:t>
            </a:r>
            <a:r>
              <a:rPr sz="2800" spc="395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800" spc="-160" dirty="0">
                <a:solidFill>
                  <a:srgbClr val="AE7A51"/>
                </a:solidFill>
                <a:latin typeface="Century Gothic"/>
                <a:cs typeface="Century Gothic"/>
              </a:rPr>
              <a:t>танцю </a:t>
            </a:r>
            <a:r>
              <a:rPr sz="2800" spc="-120" dirty="0">
                <a:solidFill>
                  <a:srgbClr val="AE7A51"/>
                </a:solidFill>
                <a:latin typeface="Century Gothic"/>
                <a:cs typeface="Century Gothic"/>
              </a:rPr>
              <a:t>лаконічна, </a:t>
            </a:r>
            <a:r>
              <a:rPr sz="2800" spc="-229" dirty="0">
                <a:solidFill>
                  <a:srgbClr val="AE7A51"/>
                </a:solidFill>
                <a:latin typeface="Century Gothic"/>
                <a:cs typeface="Century Gothic"/>
              </a:rPr>
              <a:t>напружена </a:t>
            </a:r>
            <a:r>
              <a:rPr sz="2800" spc="85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800" spc="-65" dirty="0">
                <a:solidFill>
                  <a:srgbClr val="AE7A51"/>
                </a:solidFill>
                <a:latin typeface="Century Gothic"/>
                <a:cs typeface="Century Gothic"/>
              </a:rPr>
              <a:t>у  </a:t>
            </a:r>
            <a:r>
              <a:rPr sz="2800" spc="-105" dirty="0">
                <a:solidFill>
                  <a:srgbClr val="AE7A51"/>
                </a:solidFill>
                <a:latin typeface="Century Gothic"/>
                <a:cs typeface="Century Gothic"/>
              </a:rPr>
              <a:t>кожній </a:t>
            </a:r>
            <a:r>
              <a:rPr sz="2800" spc="-85" dirty="0">
                <a:solidFill>
                  <a:srgbClr val="AE7A51"/>
                </a:solidFill>
                <a:latin typeface="Century Gothic"/>
                <a:cs typeface="Century Gothic"/>
              </a:rPr>
              <a:t>структурній </a:t>
            </a:r>
            <a:r>
              <a:rPr sz="2800" spc="-100" dirty="0">
                <a:solidFill>
                  <a:srgbClr val="AE7A51"/>
                </a:solidFill>
                <a:latin typeface="Century Gothic"/>
                <a:cs typeface="Century Gothic"/>
              </a:rPr>
              <a:t>частині </a:t>
            </a:r>
            <a:r>
              <a:rPr sz="2800" spc="-240" dirty="0">
                <a:solidFill>
                  <a:srgbClr val="AE7A51"/>
                </a:solidFill>
                <a:latin typeface="Century Gothic"/>
                <a:cs typeface="Century Gothic"/>
              </a:rPr>
              <a:t>вагома. </a:t>
            </a:r>
            <a:r>
              <a:rPr sz="2800" spc="-130" dirty="0">
                <a:solidFill>
                  <a:srgbClr val="AE7A51"/>
                </a:solidFill>
                <a:latin typeface="Century Gothic"/>
                <a:cs typeface="Century Gothic"/>
              </a:rPr>
              <a:t>Вона </a:t>
            </a:r>
            <a:r>
              <a:rPr sz="2800" spc="-505" dirty="0">
                <a:solidFill>
                  <a:srgbClr val="AE7A51"/>
                </a:solidFill>
                <a:latin typeface="Century Gothic"/>
                <a:cs typeface="Century Gothic"/>
              </a:rPr>
              <a:t>має  </a:t>
            </a:r>
            <a:r>
              <a:rPr sz="2800" spc="-160" dirty="0">
                <a:solidFill>
                  <a:srgbClr val="AE7A51"/>
                </a:solidFill>
                <a:latin typeface="Century Gothic"/>
                <a:cs typeface="Century Gothic"/>
              </a:rPr>
              <a:t>яскраво </a:t>
            </a:r>
            <a:r>
              <a:rPr sz="2800" spc="-175" dirty="0">
                <a:solidFill>
                  <a:srgbClr val="AE7A51"/>
                </a:solidFill>
                <a:latin typeface="Century Gothic"/>
                <a:cs typeface="Century Gothic"/>
              </a:rPr>
              <a:t>виражений </a:t>
            </a:r>
            <a:r>
              <a:rPr sz="2800" spc="-145" dirty="0">
                <a:solidFill>
                  <a:srgbClr val="AE7A51"/>
                </a:solidFill>
                <a:latin typeface="Century Gothic"/>
                <a:cs typeface="Century Gothic"/>
              </a:rPr>
              <a:t>колорит. </a:t>
            </a:r>
            <a:r>
              <a:rPr sz="2800" spc="-180" dirty="0">
                <a:solidFill>
                  <a:srgbClr val="AE7A51"/>
                </a:solidFill>
                <a:latin typeface="Century Gothic"/>
                <a:cs typeface="Century Gothic"/>
              </a:rPr>
              <a:t>Кожна  </a:t>
            </a:r>
            <a:r>
              <a:rPr sz="2800" spc="-155" dirty="0">
                <a:solidFill>
                  <a:srgbClr val="AE7A51"/>
                </a:solidFill>
                <a:latin typeface="Century Gothic"/>
                <a:cs typeface="Century Gothic"/>
              </a:rPr>
              <a:t>регіональна </a:t>
            </a:r>
            <a:r>
              <a:rPr sz="2800" spc="-245" dirty="0">
                <a:solidFill>
                  <a:srgbClr val="AE7A51"/>
                </a:solidFill>
                <a:latin typeface="Century Gothic"/>
                <a:cs typeface="Century Gothic"/>
              </a:rPr>
              <a:t>хореографічна </a:t>
            </a:r>
            <a:r>
              <a:rPr sz="2800" spc="-105" dirty="0">
                <a:solidFill>
                  <a:srgbClr val="AE7A51"/>
                </a:solidFill>
                <a:latin typeface="Century Gothic"/>
                <a:cs typeface="Century Gothic"/>
              </a:rPr>
              <a:t>культура </a:t>
            </a:r>
            <a:r>
              <a:rPr sz="2800" spc="-505" dirty="0">
                <a:solidFill>
                  <a:srgbClr val="AE7A51"/>
                </a:solidFill>
                <a:latin typeface="Century Gothic"/>
                <a:cs typeface="Century Gothic"/>
              </a:rPr>
              <a:t>має  </a:t>
            </a:r>
            <a:r>
              <a:rPr sz="2800" spc="-105" dirty="0">
                <a:solidFill>
                  <a:srgbClr val="AE7A51"/>
                </a:solidFill>
                <a:latin typeface="Century Gothic"/>
                <a:cs typeface="Century Gothic"/>
              </a:rPr>
              <a:t>певний </a:t>
            </a:r>
            <a:r>
              <a:rPr sz="2800" spc="-229" dirty="0">
                <a:solidFill>
                  <a:srgbClr val="AE7A51"/>
                </a:solidFill>
                <a:latin typeface="Century Gothic"/>
                <a:cs typeface="Century Gothic"/>
              </a:rPr>
              <a:t>комплекс </a:t>
            </a:r>
            <a:r>
              <a:rPr sz="2800" spc="-15" dirty="0">
                <a:solidFill>
                  <a:srgbClr val="AE7A51"/>
                </a:solidFill>
                <a:latin typeface="Century Gothic"/>
                <a:cs typeface="Century Gothic"/>
              </a:rPr>
              <a:t>рухів </a:t>
            </a:r>
            <a:r>
              <a:rPr sz="2800" spc="85" dirty="0">
                <a:solidFill>
                  <a:srgbClr val="AE7A51"/>
                </a:solidFill>
                <a:latin typeface="Century Gothic"/>
                <a:cs typeface="Century Gothic"/>
              </a:rPr>
              <a:t>і </a:t>
            </a:r>
            <a:r>
              <a:rPr sz="2800" spc="-170" dirty="0">
                <a:solidFill>
                  <a:srgbClr val="AE7A51"/>
                </a:solidFill>
                <a:latin typeface="Century Gothic"/>
                <a:cs typeface="Century Gothic"/>
              </a:rPr>
              <a:t>своєрідну </a:t>
            </a:r>
            <a:r>
              <a:rPr sz="2800" spc="-235" dirty="0">
                <a:solidFill>
                  <a:srgbClr val="AE7A51"/>
                </a:solidFill>
                <a:latin typeface="Century Gothic"/>
                <a:cs typeface="Century Gothic"/>
              </a:rPr>
              <a:t>специфічну  </a:t>
            </a:r>
            <a:r>
              <a:rPr sz="2800" spc="-315" dirty="0">
                <a:solidFill>
                  <a:srgbClr val="AE7A51"/>
                </a:solidFill>
                <a:latin typeface="Century Gothic"/>
                <a:cs typeface="Century Gothic"/>
              </a:rPr>
              <a:t>манеру </a:t>
            </a:r>
            <a:r>
              <a:rPr sz="2800" spc="95" dirty="0">
                <a:solidFill>
                  <a:srgbClr val="AE7A51"/>
                </a:solidFill>
                <a:latin typeface="Century Gothic"/>
                <a:cs typeface="Century Gothic"/>
              </a:rPr>
              <a:t>їх</a:t>
            </a:r>
            <a:r>
              <a:rPr sz="2800" spc="-260" dirty="0">
                <a:solidFill>
                  <a:srgbClr val="AE7A51"/>
                </a:solidFill>
                <a:latin typeface="Century Gothic"/>
                <a:cs typeface="Century Gothic"/>
              </a:rPr>
              <a:t> </a:t>
            </a:r>
            <a:r>
              <a:rPr sz="2800" spc="-85" dirty="0">
                <a:solidFill>
                  <a:srgbClr val="AE7A51"/>
                </a:solidFill>
                <a:latin typeface="Century Gothic"/>
                <a:cs typeface="Century Gothic"/>
              </a:rPr>
              <a:t>виконання.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Екран (16:9)</PresentationFormat>
  <Slides>38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39" baseType="lpstr">
      <vt:lpstr>Office Theme</vt:lpstr>
      <vt:lpstr>Український танець</vt:lpstr>
      <vt:lpstr>Презентація PowerPoint</vt:lpstr>
      <vt:lpstr>Український та́нець — це  народний або сценічний танець  різних регіонів України</vt:lpstr>
      <vt:lpstr>Історія українського танцю</vt:lpstr>
      <vt:lpstr>Жанри українського танцю</vt:lpstr>
      <vt:lpstr>Презентація PowerPoint</vt:lpstr>
      <vt:lpstr>Презентація PowerPoint</vt:lpstr>
      <vt:lpstr>Сюжетні танці</vt:lpstr>
      <vt:lpstr>Презентація PowerPoint</vt:lpstr>
      <vt:lpstr>Танці розрізняються за такими регіонами:</vt:lpstr>
      <vt:lpstr>Українські танці  Центральної України</vt:lpstr>
      <vt:lpstr>Танцювальна лексика танців  Центральної України</vt:lpstr>
      <vt:lpstr>Варіанти сценічного костюма</vt:lpstr>
      <vt:lpstr>Українські танці  Слобожанщини</vt:lpstr>
      <vt:lpstr>Танцювальна лексика  танців Слобожанщини</vt:lpstr>
      <vt:lpstr>Національний одяг  Слобожанщини</vt:lpstr>
      <vt:lpstr>Українські танці Волині</vt:lpstr>
      <vt:lpstr>Танцювальна лексика  танців Волині</vt:lpstr>
      <vt:lpstr>Одяг притаманний   Волині</vt:lpstr>
      <vt:lpstr>Українські танці Полісся</vt:lpstr>
      <vt:lpstr>Танцювальна лексика танців Полісся</vt:lpstr>
      <vt:lpstr>Варіанти сценічних костюмів  Полісся</vt:lpstr>
      <vt:lpstr>Українські танці Поділля</vt:lpstr>
      <vt:lpstr>Танцювальна лексика танців  Поділля</vt:lpstr>
      <vt:lpstr>Варіанти сценічних костюмів  Поділля</vt:lpstr>
      <vt:lpstr>Українські танці Буковини</vt:lpstr>
      <vt:lpstr>Танцювальна лексика  Буковини</vt:lpstr>
      <vt:lpstr>Сценічний костюм  Буковини</vt:lpstr>
      <vt:lpstr>Танці Закарпаття</vt:lpstr>
      <vt:lpstr>Танцювальна лексика  танців Закарпаття</vt:lpstr>
      <vt:lpstr>Варіанти  сценічних  костюмів  Закарпаття</vt:lpstr>
      <vt:lpstr>Українські танці Гуцульщини</vt:lpstr>
      <vt:lpstr>Танцювальна лексика танців Гуцульщини</vt:lpstr>
      <vt:lpstr>Варіанти сценічних костюмів  Гуцульщини</vt:lpstr>
      <vt:lpstr>Танці Південної України</vt:lpstr>
      <vt:lpstr>Основні танцювальні елемети  танців Півдня України</vt:lpstr>
      <vt:lpstr>Національний  одяг  Півдня України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танець</dc:title>
  <cp:lastModifiedBy>Невідомий користувач</cp:lastModifiedBy>
  <cp:revision>2</cp:revision>
  <dcterms:created xsi:type="dcterms:W3CDTF">2020-04-16T01:32:34Z</dcterms:created>
  <dcterms:modified xsi:type="dcterms:W3CDTF">2020-05-04T14:27:39Z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