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9" r:id="rId3"/>
    <p:sldId id="261" r:id="rId4"/>
    <p:sldId id="262" r:id="rId5"/>
    <p:sldId id="263" r:id="rId6"/>
    <p:sldId id="266" r:id="rId7"/>
    <p:sldId id="264" r:id="rId8"/>
    <p:sldId id="265" r:id="rId9"/>
    <p:sldId id="269" r:id="rId10"/>
    <p:sldId id="267" r:id="rId11"/>
    <p:sldId id="270" r:id="rId12"/>
    <p:sldId id="271" r:id="rId13"/>
    <p:sldId id="272" r:id="rId14"/>
    <p:sldId id="278" r:id="rId15"/>
    <p:sldId id="273" r:id="rId16"/>
    <p:sldId id="274" r:id="rId17"/>
    <p:sldId id="275" r:id="rId18"/>
    <p:sldId id="260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C9C795-4ED0-4933-AA00-56AF386436EA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81C989-61B4-48A2-834F-783F9E4A073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474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11501B-EC7C-40FC-80B5-3E7722E32C8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5D9AF0-C282-4134-A851-757119BE514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C7FCAD-0A9A-4173-BDC0-37A30183492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B38C4B-7CE5-463E-A144-79AD2CCEFC1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629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C9C795-4ED0-4933-AA00-56AF386436EA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81C989-61B4-48A2-834F-783F9E4A073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424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2DC3FE-32AD-4D3F-9949-E1CA19164C97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73E69D-530E-4E4C-B491-56763F3FBEC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78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772ACC-6B3B-40D4-8580-54FCFA786571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AB1E9F-9D6A-4790-AA6B-9C50D77058C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08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CC4FB-AADE-422D-9112-D58614852B13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C78115-7F97-4ECA-B896-0B08CC1F11B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62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140041-8956-44A7-9202-671810AAACBA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803955-4FCF-40CC-BF2B-EBD171579C0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97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2785A-0072-4162-B3AE-70AA0F004CD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D3BC48-9D70-4049-B206-D5BA5DF7CB0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81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78E091-DF23-426C-A967-CDC4E9F7D188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B9AEE1-59F0-4FA4-BA15-106CE8182B0A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05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5C0CFA-804A-4067-AABE-7467A3AA1E2F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B68453-3867-4461-B03A-8A9F8CE1B8C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63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2DC3FE-32AD-4D3F-9949-E1CA19164C97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73E69D-530E-4E4C-B491-56763F3FBEC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0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0E9CF-6219-4B81-BFB7-8197F886827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C2D68E-BB54-4A38-ADCD-5566757513F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139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11501B-EC7C-40FC-80B5-3E7722E32C8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5D9AF0-C282-4134-A851-757119BE514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220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C7FCAD-0A9A-4173-BDC0-37A30183492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B38C4B-7CE5-463E-A144-79AD2CCEFC1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25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772ACC-6B3B-40D4-8580-54FCFA786571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AB1E9F-9D6A-4790-AA6B-9C50D77058C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110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CC4FB-AADE-422D-9112-D58614852B13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C78115-7F97-4ECA-B896-0B08CC1F11B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64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140041-8956-44A7-9202-671810AAACBA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803955-4FCF-40CC-BF2B-EBD171579C0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24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2785A-0072-4162-B3AE-70AA0F004CD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D3BC48-9D70-4049-B206-D5BA5DF7CB0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056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78E091-DF23-426C-A967-CDC4E9F7D188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B9AEE1-59F0-4FA4-BA15-106CE8182B0A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9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5C0CFA-804A-4067-AABE-7467A3AA1E2F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B68453-3867-4461-B03A-8A9F8CE1B8C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1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00E9CF-6219-4B81-BFB7-8197F886827E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C2D68E-BB54-4A38-ADCD-5566757513F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4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3A4911-5C56-4A46-84E1-C374E1CAD10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D87700-3689-4743-B95D-1C1DCABEF5C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3A4911-5C56-4A46-84E1-C374E1CAD10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29.09.2023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D87700-3689-4743-B95D-1C1DCABEF5C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D38E27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D38E27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67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223" y="888642"/>
            <a:ext cx="9903854" cy="276895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>
                <a:effectLst/>
              </a:rPr>
              <a:t>Б</a:t>
            </a:r>
            <a:r>
              <a:rPr lang="uk-UA" b="1" dirty="0">
                <a:effectLst/>
              </a:rPr>
              <a:t>удова атома. </a:t>
            </a:r>
            <a:br>
              <a:rPr lang="uk-UA" b="1" dirty="0">
                <a:effectLst/>
              </a:rPr>
            </a:br>
            <a:r>
              <a:rPr lang="uk-UA" sz="4400" b="1" dirty="0" smtClean="0">
                <a:effectLst/>
              </a:rPr>
              <a:t>С</a:t>
            </a:r>
            <a:r>
              <a:rPr lang="uk-UA" b="1" dirty="0" smtClean="0">
                <a:effectLst/>
              </a:rPr>
              <a:t>клад </a:t>
            </a:r>
            <a:r>
              <a:rPr lang="uk-UA" b="1" dirty="0">
                <a:effectLst/>
              </a:rPr>
              <a:t>атомних </a:t>
            </a:r>
            <a:r>
              <a:rPr lang="uk-UA" b="1" dirty="0" err="1">
                <a:effectLst/>
              </a:rPr>
              <a:t>ядер</a:t>
            </a:r>
            <a:r>
              <a:rPr lang="uk-UA" b="1" dirty="0">
                <a:effectLst/>
              </a:rPr>
              <a:t> (протони і нейтрони). </a:t>
            </a:r>
            <a:r>
              <a:rPr lang="uk-UA" sz="4400" b="1" dirty="0">
                <a:effectLst/>
              </a:rPr>
              <a:t>П</a:t>
            </a:r>
            <a:r>
              <a:rPr lang="uk-UA" b="1" dirty="0">
                <a:effectLst/>
              </a:rPr>
              <a:t>ротонне </a:t>
            </a:r>
            <a:r>
              <a:rPr lang="uk-UA" b="1" dirty="0" smtClean="0">
                <a:effectLst/>
              </a:rPr>
              <a:t>число, </a:t>
            </a:r>
            <a:r>
              <a:rPr lang="uk-UA" b="1" dirty="0" err="1">
                <a:effectLst/>
              </a:rPr>
              <a:t>Н</a:t>
            </a:r>
            <a:r>
              <a:rPr lang="uk-UA" b="1" dirty="0" err="1" smtClean="0">
                <a:effectLst/>
              </a:rPr>
              <a:t>уклонне</a:t>
            </a:r>
            <a:r>
              <a:rPr lang="uk-UA" b="1" dirty="0" smtClean="0">
                <a:effectLst/>
              </a:rPr>
              <a:t> число,</a:t>
            </a:r>
            <a:r>
              <a:rPr lang="uk-UA" dirty="0" smtClean="0">
                <a:effectLst/>
              </a:rPr>
              <a:t> </a:t>
            </a:r>
            <a:r>
              <a:rPr lang="uk-UA" b="1" dirty="0">
                <a:effectLst/>
              </a:rPr>
              <a:t>Нуклід. </a:t>
            </a:r>
            <a:r>
              <a:rPr lang="uk-UA" sz="4400" b="1" dirty="0">
                <a:effectLst/>
              </a:rPr>
              <a:t>С</a:t>
            </a:r>
            <a:r>
              <a:rPr lang="uk-UA" b="1" dirty="0">
                <a:effectLst/>
              </a:rPr>
              <a:t>учасне формулювання періодичного закону.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13315" name="Рисунок 3" descr="per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29" y="3779144"/>
            <a:ext cx="2428875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La mole:unità di misura della quantità di sostanza - lesson plans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067" y="290578"/>
            <a:ext cx="1621082" cy="142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0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9870" y="457200"/>
            <a:ext cx="6903910" cy="838200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Частинки</a:t>
            </a:r>
            <a:r>
              <a:rPr lang="uk-UA" dirty="0"/>
              <a:t>, що складають атом</a:t>
            </a:r>
          </a:p>
        </p:txBody>
      </p:sp>
      <p:pic>
        <p:nvPicPr>
          <p:cNvPr id="7" name="Picture 6" descr="Конспект уроку з фізики для 7 класу на тему &quot;Етапи становлення та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49" y="1878724"/>
            <a:ext cx="2927523" cy="290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8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0" y="1295400"/>
            <a:ext cx="7110248" cy="3354765"/>
          </a:xfrm>
          <a:prstGeom prst="rect">
            <a:avLst/>
          </a:prstGeom>
          <a:solidFill>
            <a:schemeClr val="bg1">
              <a:alpha val="89804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dirty="0" smtClean="0"/>
              <a:t>Навколо ядра рухаються електрони.</a:t>
            </a:r>
          </a:p>
          <a:p>
            <a:pPr>
              <a:spcBef>
                <a:spcPts val="1200"/>
              </a:spcBef>
            </a:pPr>
            <a:r>
              <a:rPr lang="uk-UA" dirty="0" smtClean="0"/>
              <a:t> Вони </a:t>
            </a:r>
            <a:r>
              <a:rPr lang="uk-UA" dirty="0"/>
              <a:t>мають негативний електричний </a:t>
            </a:r>
            <a:r>
              <a:rPr lang="uk-UA" dirty="0" smtClean="0"/>
              <a:t>заряд (-1)  </a:t>
            </a:r>
          </a:p>
          <a:p>
            <a:pPr>
              <a:spcBef>
                <a:spcPts val="1200"/>
              </a:spcBef>
            </a:pPr>
            <a:r>
              <a:rPr lang="uk-UA" dirty="0"/>
              <a:t>М</a:t>
            </a:r>
            <a:r>
              <a:rPr lang="uk-UA" dirty="0" smtClean="0"/>
              <a:t>аса електрона в </a:t>
            </a:r>
            <a:r>
              <a:rPr lang="uk-UA" dirty="0"/>
              <a:t>1837 разів менше  маси  найлегшого з атомів ― атома Гідрогену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72910" y="4782350"/>
            <a:ext cx="7740870" cy="18158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Кількість електронів дорівнює </a:t>
            </a:r>
          </a:p>
          <a:p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порядковому номеру хімічного елемента, </a:t>
            </a:r>
          </a:p>
          <a:p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заряду ядра, </a:t>
            </a:r>
          </a:p>
          <a:p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кількості протонів.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1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7366" y="3800731"/>
            <a:ext cx="10294882" cy="26776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810260" algn="l"/>
              </a:tabLst>
            </a:pPr>
            <a:r>
              <a:rPr lang="uk-UA" sz="28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Періодичний </a:t>
            </a:r>
            <a:r>
              <a:rPr lang="uk-UA" sz="2800" b="1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закон, сформульований </a:t>
            </a:r>
          </a:p>
          <a:p>
            <a:pPr algn="ctr">
              <a:spcAft>
                <a:spcPts val="0"/>
              </a:spcAft>
              <a:tabLst>
                <a:tab pos="810260" algn="l"/>
              </a:tabLst>
            </a:pPr>
            <a:r>
              <a:rPr lang="uk-UA" sz="2800" b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2800" b="1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lang="uk-UA" sz="2800" b="1" u="sng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Д.І.Менделєєвим</a:t>
            </a:r>
            <a:r>
              <a:rPr lang="uk-UA" sz="2800" b="1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 1869 р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tabLst>
                <a:tab pos="810260" algn="l"/>
              </a:tabLst>
            </a:pPr>
            <a:r>
              <a:rPr lang="uk-UA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Властивості хімічних елементів, а тому властивості утворених ними   простих і складних речовин перебувають у періодичній залежності від величини атомних мас елементів.</a:t>
            </a: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3945" y="323247"/>
            <a:ext cx="10625958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361950" indent="79375"/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Порядковий номер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</a:p>
          <a:p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заряд </a:t>
            </a: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ядра атома = кількість протонів = кількість електронів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7367" y="1547791"/>
            <a:ext cx="10294882" cy="18158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uk-UA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Сучасне</a:t>
            </a:r>
            <a:r>
              <a:rPr lang="uk-UA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формулювання періодичного закону</a:t>
            </a:r>
            <a:br>
              <a:rPr lang="uk-UA" sz="28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Властивості хімічних елементів, простих речовин, а також склад і властивості 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перебувають у періодичній залежності від значень зарядів 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ядер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атомів.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951421" y="-1357541"/>
            <a:ext cx="11582400" cy="838200"/>
          </a:xfr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610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131" y="457200"/>
            <a:ext cx="10074166" cy="8382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effectLst/>
              </a:rPr>
              <a:t>Визначення протонних, </a:t>
            </a:r>
            <a:r>
              <a:rPr lang="uk-UA" b="1" dirty="0" err="1">
                <a:effectLst/>
              </a:rPr>
              <a:t>нуклонних</a:t>
            </a:r>
            <a:r>
              <a:rPr lang="uk-UA" b="1" dirty="0">
                <a:effectLst/>
              </a:rPr>
              <a:t> чисел та кількості електронів </a:t>
            </a:r>
            <a:endParaRPr lang="uk-UA" dirty="0"/>
          </a:p>
        </p:txBody>
      </p:sp>
      <p:pic>
        <p:nvPicPr>
          <p:cNvPr id="6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484940" y="1880891"/>
            <a:ext cx="5029199" cy="4247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558454" y="1954924"/>
                <a:ext cx="4918843" cy="8856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t">
                  <a:spcAft>
                    <a:spcPts val="0"/>
                  </a:spcAft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PrePr>
                      <m:sub>
                        <m:r>
                          <a:rPr lang="ru-RU" sz="4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𝟏𝟗</m:t>
                        </m:r>
                      </m:sub>
                      <m:sup>
                        <m:r>
                          <a:rPr lang="ru-RU" sz="48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𝟑𝟗</m:t>
                        </m:r>
                      </m:sup>
                      <m:e>
                        <m:r>
                          <a:rPr lang="uk-UA" sz="4800" b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К</m:t>
                        </m:r>
                      </m:e>
                    </m:sPre>
                  </m:oMath>
                </a14:m>
                <a:r>
                  <a:rPr lang="ru-RU" sz="28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lang="uk-UA" sz="28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    </a:t>
                </a:r>
                <a:r>
                  <a:rPr lang="uk-UA" sz="36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19 </a:t>
                </a:r>
                <a:r>
                  <a:rPr lang="uk-UA" sz="36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</a:t>
                </a:r>
                <a:r>
                  <a:rPr lang="uk-UA" sz="360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r>
                  <a:rPr lang="uk-UA" sz="36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20 </a:t>
                </a:r>
                <a:r>
                  <a:rPr lang="ru-RU" sz="36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uk-UA" sz="3600" baseline="300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uk-UA" sz="36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19</a:t>
                </a:r>
                <a:r>
                  <a:rPr lang="uk-UA" sz="36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ē</a:t>
                </a:r>
                <a:endParaRPr lang="ru-RU" sz="3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8454" y="1954924"/>
                <a:ext cx="4918843" cy="885627"/>
              </a:xfrm>
              <a:prstGeom prst="rect">
                <a:avLst/>
              </a:prstGeom>
              <a:blipFill>
                <a:blip r:embed="rId3"/>
                <a:stretch>
                  <a:fillRect t="-21379" r="-297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 стрелкой 8"/>
          <p:cNvCxnSpPr/>
          <p:nvPr/>
        </p:nvCxnSpPr>
        <p:spPr>
          <a:xfrm>
            <a:off x="2916620" y="2419520"/>
            <a:ext cx="1245477" cy="753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389586" y="4272455"/>
            <a:ext cx="772511" cy="362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42232" y="3173477"/>
            <a:ext cx="677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3</a:t>
            </a:r>
            <a:r>
              <a:rPr lang="uk-UA" sz="2400" dirty="0"/>
              <a:t>1</a:t>
            </a:r>
            <a:endParaRPr lang="en-US" sz="2400" dirty="0" smtClean="0"/>
          </a:p>
          <a:p>
            <a:r>
              <a:rPr lang="en-US" sz="2400" dirty="0" smtClean="0"/>
              <a:t>15</a:t>
            </a:r>
            <a:endParaRPr lang="uk-UA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181192" y="2978470"/>
            <a:ext cx="8986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/>
              <a:t>Р</a:t>
            </a:r>
            <a:endParaRPr lang="uk-UA" sz="6600" dirty="0"/>
          </a:p>
        </p:txBody>
      </p:sp>
      <p:sp>
        <p:nvSpPr>
          <p:cNvPr id="20" name="TextBox 19"/>
          <p:cNvSpPr txBox="1"/>
          <p:nvPr/>
        </p:nvSpPr>
        <p:spPr>
          <a:xfrm>
            <a:off x="7208781" y="4173397"/>
            <a:ext cx="1095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Mg</a:t>
            </a:r>
            <a:endParaRPr lang="uk-UA" sz="5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85739" y="4255389"/>
            <a:ext cx="593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r>
              <a:rPr lang="uk-UA" sz="2400" dirty="0" smtClean="0"/>
              <a:t>4</a:t>
            </a:r>
            <a:endParaRPr lang="en-US" sz="2400" dirty="0" smtClean="0"/>
          </a:p>
          <a:p>
            <a:r>
              <a:rPr lang="en-US" sz="2400" dirty="0" smtClean="0"/>
              <a:t>12</a:t>
            </a:r>
            <a:endParaRPr lang="uk-UA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379574" y="5177785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</a:t>
            </a:r>
            <a:endParaRPr lang="uk-UA" sz="6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922374" y="5222934"/>
            <a:ext cx="91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</a:t>
            </a:r>
            <a:r>
              <a:rPr lang="uk-UA" sz="2800" dirty="0" smtClean="0"/>
              <a:t>2</a:t>
            </a:r>
            <a:endParaRPr lang="en-US" sz="2800" dirty="0" smtClean="0"/>
          </a:p>
          <a:p>
            <a:r>
              <a:rPr lang="en-US" sz="2800" dirty="0" smtClean="0"/>
              <a:t>16</a:t>
            </a:r>
            <a:endParaRPr lang="uk-UA" sz="2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158653" y="3350305"/>
            <a:ext cx="3017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>
              <a:spcAft>
                <a:spcPts val="0"/>
              </a:spcAft>
            </a:pP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 </a:t>
            </a:r>
            <a:r>
              <a:rPr lang="ru-RU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ē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304484" y="4422117"/>
            <a:ext cx="3017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>
              <a:spcAft>
                <a:spcPts val="0"/>
              </a:spcAft>
            </a:pP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 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 </a:t>
            </a:r>
            <a:r>
              <a:rPr lang="ru-RU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ē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304484" y="5461113"/>
            <a:ext cx="3017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>
              <a:spcAft>
                <a:spcPts val="0"/>
              </a:spcAft>
            </a:pP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 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 </a:t>
            </a:r>
            <a:r>
              <a:rPr lang="ru-RU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3200" baseline="300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uk-UA" sz="3200" dirty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3200" dirty="0" smtClean="0">
                <a:solidFill>
                  <a:srgbClr val="21212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ē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8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1406" y="457200"/>
            <a:ext cx="6038194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1406" y="1554163"/>
            <a:ext cx="7551684" cy="4074127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1. Атом </a:t>
            </a:r>
            <a:r>
              <a:rPr lang="uk-UA" sz="3600" dirty="0"/>
              <a:t>складається з:</a:t>
            </a:r>
            <a:endParaRPr lang="ru-RU" sz="3600" dirty="0"/>
          </a:p>
          <a:p>
            <a:pPr marL="725488" indent="0">
              <a:buNone/>
            </a:pPr>
            <a:r>
              <a:rPr lang="uk-UA" dirty="0"/>
              <a:t>а) ядра й електронної оболонки, </a:t>
            </a:r>
            <a:endParaRPr lang="uk-UA" dirty="0" smtClean="0"/>
          </a:p>
          <a:p>
            <a:pPr marL="725488" indent="0">
              <a:buNone/>
            </a:pPr>
            <a:r>
              <a:rPr lang="uk-UA" dirty="0" smtClean="0"/>
              <a:t>б</a:t>
            </a:r>
            <a:r>
              <a:rPr lang="uk-UA" dirty="0"/>
              <a:t>) електронів, </a:t>
            </a:r>
            <a:endParaRPr lang="ru-RU" dirty="0"/>
          </a:p>
          <a:p>
            <a:pPr marL="725488" indent="0">
              <a:buNone/>
            </a:pPr>
            <a:r>
              <a:rPr lang="uk-UA" dirty="0" smtClean="0"/>
              <a:t>в) молекул,				</a:t>
            </a:r>
          </a:p>
          <a:p>
            <a:pPr marL="725488" indent="0">
              <a:buNone/>
            </a:pPr>
            <a:r>
              <a:rPr lang="uk-UA" dirty="0" smtClean="0"/>
              <a:t>г) нейтронів і протонів.</a:t>
            </a:r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3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7434" y="457200"/>
            <a:ext cx="9261366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6358" y="1554163"/>
            <a:ext cx="6416566" cy="4525962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2. Ядро </a:t>
            </a:r>
            <a:r>
              <a:rPr lang="uk-UA" sz="3600" dirty="0"/>
              <a:t>атома складається з:</a:t>
            </a:r>
            <a:endParaRPr lang="ru-RU" sz="3600" dirty="0"/>
          </a:p>
          <a:p>
            <a:pPr marL="63023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/>
              <a:t>а) електронів, 			</a:t>
            </a:r>
            <a:endParaRPr lang="uk-UA" dirty="0" smtClean="0"/>
          </a:p>
          <a:p>
            <a:pPr marL="63023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б</a:t>
            </a:r>
            <a:r>
              <a:rPr lang="uk-UA" dirty="0"/>
              <a:t>) електронів і протонів,</a:t>
            </a:r>
            <a:endParaRPr lang="ru-RU" dirty="0"/>
          </a:p>
          <a:p>
            <a:pPr marL="63023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в</a:t>
            </a:r>
            <a:r>
              <a:rPr lang="uk-UA" dirty="0"/>
              <a:t>) протонів і нейтронів, 	</a:t>
            </a:r>
            <a:endParaRPr lang="uk-UA" dirty="0" smtClean="0"/>
          </a:p>
          <a:p>
            <a:pPr marL="63023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г</a:t>
            </a:r>
            <a:r>
              <a:rPr lang="uk-UA" dirty="0"/>
              <a:t>) нейтронів.</a:t>
            </a:r>
            <a:endParaRPr lang="ru-RU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395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7792" y="457200"/>
            <a:ext cx="9151007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5476" y="1554163"/>
            <a:ext cx="10743324" cy="4525962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3. </a:t>
            </a:r>
            <a:r>
              <a:rPr lang="uk-UA" sz="3600" dirty="0" smtClean="0"/>
              <a:t>Із </a:t>
            </a:r>
            <a:r>
              <a:rPr lang="uk-UA" sz="3600" dirty="0"/>
              <a:t>порядковим номером елемента збігається:</a:t>
            </a:r>
            <a:endParaRPr lang="ru-RU" sz="3600" dirty="0"/>
          </a:p>
          <a:p>
            <a:pPr marL="803275" indent="19050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а</a:t>
            </a:r>
            <a:r>
              <a:rPr lang="uk-UA" dirty="0"/>
              <a:t>) значення відносної атомної маси,	</a:t>
            </a:r>
            <a:endParaRPr lang="uk-UA" dirty="0" smtClean="0"/>
          </a:p>
          <a:p>
            <a:pPr marL="803275" indent="19050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б</a:t>
            </a:r>
            <a:r>
              <a:rPr lang="uk-UA" dirty="0"/>
              <a:t>) значення </a:t>
            </a:r>
            <a:r>
              <a:rPr lang="uk-UA" dirty="0" err="1"/>
              <a:t>електронегативності</a:t>
            </a:r>
            <a:r>
              <a:rPr lang="uk-UA" dirty="0"/>
              <a:t>,</a:t>
            </a:r>
            <a:endParaRPr lang="ru-RU" dirty="0"/>
          </a:p>
          <a:p>
            <a:pPr marL="803275" indent="19050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в</a:t>
            </a:r>
            <a:r>
              <a:rPr lang="uk-UA" dirty="0"/>
              <a:t>) кількість електронів в атомі, 		</a:t>
            </a:r>
            <a:endParaRPr lang="uk-UA" dirty="0" smtClean="0"/>
          </a:p>
          <a:p>
            <a:pPr marL="803275" indent="19050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г</a:t>
            </a:r>
            <a:r>
              <a:rPr lang="uk-UA" dirty="0"/>
              <a:t>) кількість нейтронів у ядрі.</a:t>
            </a:r>
            <a:endParaRPr lang="ru-RU" dirty="0"/>
          </a:p>
          <a:p>
            <a:pPr marL="803275" indent="19050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516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4372" y="457200"/>
            <a:ext cx="9324428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1048" y="1554163"/>
            <a:ext cx="7598980" cy="3553865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4. </a:t>
            </a:r>
            <a:r>
              <a:rPr lang="uk-UA" sz="3600" dirty="0"/>
              <a:t>Протонне число дорівнює</a:t>
            </a:r>
            <a:r>
              <a:rPr lang="uk-UA" dirty="0"/>
              <a:t>:</a:t>
            </a:r>
            <a:endParaRPr lang="ru-RU" dirty="0"/>
          </a:p>
          <a:p>
            <a:pPr marL="72548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/>
              <a:t>а) номеру періоду, 				</a:t>
            </a:r>
            <a:endParaRPr lang="uk-UA" dirty="0" smtClean="0"/>
          </a:p>
          <a:p>
            <a:pPr marL="72548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б) </a:t>
            </a:r>
            <a:r>
              <a:rPr lang="uk-UA" dirty="0"/>
              <a:t>номеру групи, </a:t>
            </a:r>
            <a:endParaRPr lang="ru-RU" dirty="0"/>
          </a:p>
          <a:p>
            <a:pPr marL="72548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/>
              <a:t>в) відносній атомній масі, 		</a:t>
            </a:r>
            <a:endParaRPr lang="uk-UA" dirty="0" smtClean="0"/>
          </a:p>
          <a:p>
            <a:pPr marL="72548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г</a:t>
            </a:r>
            <a:r>
              <a:rPr lang="uk-UA" dirty="0"/>
              <a:t>) порядковому номеру елемента.</a:t>
            </a:r>
            <a:endParaRPr lang="ru-RU" dirty="0"/>
          </a:p>
          <a:p>
            <a:pPr marL="725488" indent="0">
              <a:spcBef>
                <a:spcPts val="600"/>
              </a:spcBef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166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1782" y="536028"/>
            <a:ext cx="7991475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800" dirty="0" smtClean="0"/>
              <a:t>З</a:t>
            </a:r>
            <a:r>
              <a:rPr lang="uk-UA" dirty="0" smtClean="0"/>
              <a:t>астосуйте свої знання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7628" y="1775936"/>
            <a:ext cx="8765629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uk-UA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uk-UA" sz="4000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Кількість </a:t>
            </a:r>
            <a:r>
              <a:rPr lang="uk-UA" sz="40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протонів у ядрі дорівнює</a:t>
            </a:r>
            <a:r>
              <a:rPr lang="uk-UA" sz="36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:</a:t>
            </a:r>
            <a:endParaRPr lang="ru-RU" sz="3200" dirty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990600" algn="just">
              <a:spcBef>
                <a:spcPts val="600"/>
              </a:spcBef>
              <a:spcAft>
                <a:spcPts val="600"/>
              </a:spcAft>
            </a:pPr>
            <a:r>
              <a:rPr lang="uk-UA" sz="36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а) порядковому номеру,		</a:t>
            </a:r>
            <a:endParaRPr lang="uk-UA" sz="3600" dirty="0" smtClean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990600" algn="just">
              <a:spcBef>
                <a:spcPts val="600"/>
              </a:spcBef>
              <a:spcAft>
                <a:spcPts val="600"/>
              </a:spcAft>
            </a:pPr>
            <a:r>
              <a:rPr lang="uk-UA" sz="3600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б</a:t>
            </a:r>
            <a:r>
              <a:rPr lang="uk-UA" sz="36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) номеру періоду, </a:t>
            </a:r>
            <a:endParaRPr lang="ru-RU" sz="3200" dirty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990600" algn="just">
              <a:spcBef>
                <a:spcPts val="600"/>
              </a:spcBef>
              <a:spcAft>
                <a:spcPts val="600"/>
              </a:spcAft>
            </a:pPr>
            <a:r>
              <a:rPr lang="uk-UA" sz="36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в)номеру ряду, 				</a:t>
            </a:r>
            <a:endParaRPr lang="uk-UA" sz="3600" dirty="0" smtClean="0">
              <a:latin typeface="Franklin Gothic Book" panose="020B0503020102020204" pitchFamily="34" charset="0"/>
              <a:ea typeface="Times New Roman" panose="02020603050405020304" pitchFamily="18" charset="0"/>
            </a:endParaRPr>
          </a:p>
          <a:p>
            <a:pPr marL="990600" algn="just">
              <a:spcBef>
                <a:spcPts val="600"/>
              </a:spcBef>
              <a:spcAft>
                <a:spcPts val="600"/>
              </a:spcAft>
            </a:pPr>
            <a:r>
              <a:rPr lang="uk-UA" sz="3600" dirty="0" smtClean="0">
                <a:latin typeface="Franklin Gothic Book" panose="020B0503020102020204" pitchFamily="34" charset="0"/>
                <a:ea typeface="Times New Roman" panose="02020603050405020304" pitchFamily="18" charset="0"/>
              </a:rPr>
              <a:t>г</a:t>
            </a:r>
            <a:r>
              <a:rPr lang="uk-UA" sz="3600" dirty="0">
                <a:latin typeface="Franklin Gothic Book" panose="020B0503020102020204" pitchFamily="34" charset="0"/>
                <a:ea typeface="Times New Roman" panose="02020603050405020304" pitchFamily="18" charset="0"/>
              </a:rPr>
              <a:t>) номеру групи.</a:t>
            </a:r>
            <a:endParaRPr lang="ru-RU" sz="3200" dirty="0">
              <a:effectLst/>
              <a:latin typeface="Franklin Gothic Book" panose="020B0503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7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2290" y="457200"/>
            <a:ext cx="8646510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3103" y="1790645"/>
            <a:ext cx="5407572" cy="3333147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6. Електрони </a:t>
            </a:r>
            <a:r>
              <a:rPr lang="uk-UA" sz="3600" dirty="0"/>
              <a:t>заряджені:</a:t>
            </a:r>
            <a:endParaRPr lang="ru-RU" sz="3600" dirty="0"/>
          </a:p>
          <a:p>
            <a:pPr marL="107156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/>
              <a:t>а) позитивно</a:t>
            </a:r>
            <a:r>
              <a:rPr lang="uk-UA" dirty="0" smtClean="0"/>
              <a:t>,</a:t>
            </a:r>
          </a:p>
          <a:p>
            <a:pPr marL="107156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б)не </a:t>
            </a:r>
            <a:r>
              <a:rPr lang="uk-UA" dirty="0"/>
              <a:t>заряджені, </a:t>
            </a:r>
            <a:endParaRPr lang="uk-UA" dirty="0" smtClean="0"/>
          </a:p>
          <a:p>
            <a:pPr marL="107156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в</a:t>
            </a:r>
            <a:r>
              <a:rPr lang="uk-UA" dirty="0"/>
              <a:t>) </a:t>
            </a:r>
            <a:r>
              <a:rPr lang="uk-UA" dirty="0" err="1"/>
              <a:t>додатньо</a:t>
            </a:r>
            <a:r>
              <a:rPr lang="uk-UA" dirty="0"/>
              <a:t>, </a:t>
            </a:r>
            <a:endParaRPr lang="uk-UA" dirty="0" smtClean="0"/>
          </a:p>
          <a:p>
            <a:pPr marL="1071563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г</a:t>
            </a:r>
            <a:r>
              <a:rPr lang="uk-UA" dirty="0"/>
              <a:t>) негативно.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527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6620" y="457200"/>
            <a:ext cx="9072179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2676" y="1554163"/>
            <a:ext cx="10286124" cy="4525962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7. </a:t>
            </a:r>
            <a:r>
              <a:rPr lang="uk-UA" sz="3600" dirty="0" smtClean="0"/>
              <a:t>Основний </a:t>
            </a:r>
            <a:r>
              <a:rPr lang="uk-UA" sz="3600" dirty="0"/>
              <a:t>внесок у масу атома роблять:</a:t>
            </a:r>
            <a:endParaRPr lang="ru-RU" sz="3600" dirty="0"/>
          </a:p>
          <a:p>
            <a:pPr marL="1260475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/>
              <a:t>а) протони й електрони,		</a:t>
            </a:r>
            <a:endParaRPr lang="uk-UA" dirty="0" smtClean="0"/>
          </a:p>
          <a:p>
            <a:pPr marL="1260475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б</a:t>
            </a:r>
            <a:r>
              <a:rPr lang="uk-UA" dirty="0"/>
              <a:t>) протони і нейтрони,</a:t>
            </a:r>
            <a:endParaRPr lang="ru-RU" dirty="0"/>
          </a:p>
          <a:p>
            <a:pPr marL="1260475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в) нейтрони й електрони, 		</a:t>
            </a:r>
          </a:p>
          <a:p>
            <a:pPr marL="1260475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dirty="0" smtClean="0"/>
              <a:t>г) електрони.</a:t>
            </a:r>
            <a:endParaRPr lang="ru-RU" dirty="0" smtClean="0"/>
          </a:p>
          <a:p>
            <a:pPr marL="1260475" indent="0">
              <a:spcBef>
                <a:spcPts val="600"/>
              </a:spcBef>
              <a:spcAft>
                <a:spcPts val="600"/>
              </a:spcAft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268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9560" y="283335"/>
            <a:ext cx="7662929" cy="1171977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/>
              <a:t>Щ</a:t>
            </a:r>
            <a:r>
              <a:rPr lang="uk-UA" b="1" dirty="0" smtClean="0"/>
              <a:t>о ми знаємо про періодичний закон та періодичну систему?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9403" y="1554162"/>
            <a:ext cx="10341736" cy="4972761"/>
          </a:xfrm>
        </p:spPr>
        <p:txBody>
          <a:bodyPr/>
          <a:lstStyle/>
          <a:p>
            <a:r>
              <a:rPr lang="uk-UA" dirty="0" smtClean="0"/>
              <a:t>1. Періодичний </a:t>
            </a:r>
            <a:r>
              <a:rPr lang="uk-UA" dirty="0"/>
              <a:t>закон відкрив російський вчений </a:t>
            </a:r>
            <a:r>
              <a:rPr lang="uk-UA" dirty="0" smtClean="0"/>
              <a:t>…..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/>
              <a:t>2. Це </a:t>
            </a:r>
            <a:r>
              <a:rPr lang="uk-UA" dirty="0"/>
              <a:t>сталося у  …….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3. Періодичний </a:t>
            </a:r>
            <a:r>
              <a:rPr lang="uk-UA" dirty="0"/>
              <a:t>закон  за Д. І. Менделєєвим, полягає в тому, що властивості хімічних елементів та їх </a:t>
            </a:r>
            <a:r>
              <a:rPr lang="uk-UA" dirty="0" err="1"/>
              <a:t>сполук</a:t>
            </a:r>
            <a:r>
              <a:rPr lang="uk-UA" dirty="0"/>
              <a:t> перебувають у періодичній залежності від </a:t>
            </a:r>
            <a:r>
              <a:rPr lang="uk-UA" dirty="0" smtClean="0"/>
              <a:t>…</a:t>
            </a:r>
          </a:p>
          <a:p>
            <a:endParaRPr lang="uk-UA" dirty="0" smtClean="0"/>
          </a:p>
          <a:p>
            <a:r>
              <a:rPr lang="uk-UA" dirty="0" smtClean="0"/>
              <a:t>4. Графічним </a:t>
            </a:r>
            <a:r>
              <a:rPr lang="uk-UA" dirty="0"/>
              <a:t>відображенням періодичного закону </a:t>
            </a:r>
            <a:r>
              <a:rPr lang="uk-UA" dirty="0" smtClean="0"/>
              <a:t>є…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84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0952" y="457200"/>
            <a:ext cx="9497848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4924" y="1554163"/>
            <a:ext cx="9112469" cy="3348913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8. </a:t>
            </a:r>
            <a:r>
              <a:rPr lang="uk-UA" sz="3600" dirty="0" smtClean="0"/>
              <a:t>Вкажіть </a:t>
            </a:r>
            <a:r>
              <a:rPr lang="uk-UA" sz="3600" dirty="0"/>
              <a:t>характерну властивість нейтронів:</a:t>
            </a:r>
            <a:endParaRPr lang="ru-RU" sz="3600" dirty="0"/>
          </a:p>
          <a:p>
            <a:pPr marL="1435100" indent="0">
              <a:buNone/>
            </a:pPr>
            <a:r>
              <a:rPr lang="uk-UA" dirty="0"/>
              <a:t>а) має заряд -1, 				</a:t>
            </a:r>
            <a:endParaRPr lang="uk-UA" dirty="0" smtClean="0"/>
          </a:p>
          <a:p>
            <a:pPr marL="1435100" indent="0">
              <a:buNone/>
            </a:pPr>
            <a:r>
              <a:rPr lang="uk-UA" dirty="0" smtClean="0"/>
              <a:t>б</a:t>
            </a:r>
            <a:r>
              <a:rPr lang="uk-UA" dirty="0"/>
              <a:t>) має заряд +1, </a:t>
            </a:r>
            <a:endParaRPr lang="ru-RU" dirty="0"/>
          </a:p>
          <a:p>
            <a:pPr marL="1435100" indent="0">
              <a:buNone/>
            </a:pPr>
            <a:r>
              <a:rPr lang="uk-UA" dirty="0"/>
              <a:t>в) не має маси, 				</a:t>
            </a:r>
            <a:endParaRPr lang="uk-UA" dirty="0" smtClean="0"/>
          </a:p>
          <a:p>
            <a:pPr marL="1435100" indent="0">
              <a:buNone/>
            </a:pPr>
            <a:r>
              <a:rPr lang="uk-UA" dirty="0" smtClean="0"/>
              <a:t>г</a:t>
            </a:r>
            <a:r>
              <a:rPr lang="uk-UA" dirty="0"/>
              <a:t>) не має заряду.</a:t>
            </a:r>
            <a:endParaRPr lang="ru-RU" dirty="0"/>
          </a:p>
          <a:p>
            <a:pPr marL="1435100" indent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43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0496" y="457200"/>
            <a:ext cx="9198303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6097" y="1554163"/>
            <a:ext cx="9348952" cy="3238554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9. </a:t>
            </a:r>
            <a:r>
              <a:rPr lang="uk-UA" sz="3600" dirty="0" smtClean="0"/>
              <a:t>Вкажіть </a:t>
            </a:r>
            <a:r>
              <a:rPr lang="uk-UA" sz="3600" dirty="0"/>
              <a:t>характерну властивість електронів:</a:t>
            </a:r>
            <a:endParaRPr lang="ru-RU" sz="3600" dirty="0"/>
          </a:p>
          <a:p>
            <a:pPr marL="898525" indent="0">
              <a:buNone/>
            </a:pPr>
            <a:r>
              <a:rPr lang="uk-UA" dirty="0"/>
              <a:t>а) має заряд -1, 				</a:t>
            </a:r>
            <a:endParaRPr lang="uk-UA" dirty="0" smtClean="0"/>
          </a:p>
          <a:p>
            <a:pPr marL="898525" indent="0">
              <a:buNone/>
            </a:pPr>
            <a:r>
              <a:rPr lang="uk-UA" dirty="0" smtClean="0"/>
              <a:t>б</a:t>
            </a:r>
            <a:r>
              <a:rPr lang="uk-UA" dirty="0"/>
              <a:t>) має заряд +1, </a:t>
            </a:r>
            <a:endParaRPr lang="ru-RU" dirty="0"/>
          </a:p>
          <a:p>
            <a:pPr marL="898525" indent="0">
              <a:buNone/>
            </a:pPr>
            <a:r>
              <a:rPr lang="uk-UA" dirty="0"/>
              <a:t>в) не має маси, 				</a:t>
            </a:r>
            <a:endParaRPr lang="uk-UA" dirty="0" smtClean="0"/>
          </a:p>
          <a:p>
            <a:pPr marL="898525" indent="0">
              <a:buNone/>
            </a:pPr>
            <a:r>
              <a:rPr lang="uk-UA" dirty="0" smtClean="0"/>
              <a:t>г</a:t>
            </a:r>
            <a:r>
              <a:rPr lang="uk-UA" dirty="0"/>
              <a:t>) не має заряду</a:t>
            </a:r>
            <a:endParaRPr lang="ru-RU" dirty="0"/>
          </a:p>
          <a:p>
            <a:pPr marL="898525" indent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89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99490" y="457200"/>
            <a:ext cx="8189310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1958" y="1554163"/>
            <a:ext cx="10506841" cy="4525962"/>
          </a:xfrm>
        </p:spPr>
        <p:txBody>
          <a:bodyPr/>
          <a:lstStyle/>
          <a:p>
            <a:pPr marL="0" lvl="0" indent="0">
              <a:buNone/>
            </a:pPr>
            <a:r>
              <a:rPr lang="uk-UA" dirty="0" smtClean="0"/>
              <a:t>10. </a:t>
            </a:r>
            <a:r>
              <a:rPr lang="uk-UA" sz="3600" dirty="0" smtClean="0"/>
              <a:t>Заряд </a:t>
            </a:r>
            <a:r>
              <a:rPr lang="uk-UA" sz="3600" dirty="0"/>
              <a:t>ядра атома </a:t>
            </a:r>
            <a:r>
              <a:rPr lang="uk-UA" sz="3600" dirty="0" err="1"/>
              <a:t>Феруму</a:t>
            </a:r>
            <a:r>
              <a:rPr lang="uk-UA" sz="3600" dirty="0"/>
              <a:t> дорівнює:</a:t>
            </a:r>
            <a:endParaRPr lang="ru-RU" sz="3600" dirty="0"/>
          </a:p>
          <a:p>
            <a:pPr marL="1608138" indent="0">
              <a:buNone/>
            </a:pPr>
            <a:r>
              <a:rPr lang="uk-UA" dirty="0" smtClean="0"/>
              <a:t>  а</a:t>
            </a:r>
            <a:r>
              <a:rPr lang="uk-UA" dirty="0"/>
              <a:t>) 26, </a:t>
            </a:r>
            <a:endParaRPr lang="uk-UA" dirty="0" smtClean="0"/>
          </a:p>
          <a:p>
            <a:pPr marL="1608138" indent="0">
              <a:buNone/>
            </a:pPr>
            <a:r>
              <a:rPr lang="uk-UA" dirty="0" smtClean="0"/>
              <a:t>  </a:t>
            </a:r>
            <a:r>
              <a:rPr lang="uk-UA" dirty="0"/>
              <a:t>б) 8,  </a:t>
            </a:r>
            <a:endParaRPr lang="uk-UA" dirty="0" smtClean="0"/>
          </a:p>
          <a:p>
            <a:pPr marL="1608138" indent="0">
              <a:buNone/>
            </a:pPr>
            <a:r>
              <a:rPr lang="uk-UA" dirty="0" smtClean="0"/>
              <a:t>  в</a:t>
            </a:r>
            <a:r>
              <a:rPr lang="uk-UA" dirty="0"/>
              <a:t>) 56,  </a:t>
            </a:r>
            <a:endParaRPr lang="uk-UA" dirty="0" smtClean="0"/>
          </a:p>
          <a:p>
            <a:pPr marL="1608138" indent="0">
              <a:buNone/>
            </a:pPr>
            <a:r>
              <a:rPr lang="uk-UA" dirty="0" smtClean="0"/>
              <a:t>  г)4</a:t>
            </a:r>
            <a:r>
              <a:rPr lang="uk-UA" dirty="0"/>
              <a:t>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609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5806" y="457200"/>
            <a:ext cx="8882993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0234" y="1554163"/>
            <a:ext cx="7598980" cy="3049368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11. Число </a:t>
            </a:r>
            <a:r>
              <a:rPr lang="uk-UA" sz="3600" dirty="0"/>
              <a:t>протонів в атомі Фосфору:</a:t>
            </a:r>
            <a:endParaRPr lang="ru-RU" sz="3600" dirty="0"/>
          </a:p>
          <a:p>
            <a:pPr marL="1260475" indent="0">
              <a:buNone/>
            </a:pPr>
            <a:r>
              <a:rPr lang="uk-UA" dirty="0"/>
              <a:t>а) 31, </a:t>
            </a:r>
            <a:endParaRPr lang="uk-UA" dirty="0" smtClean="0"/>
          </a:p>
          <a:p>
            <a:pPr marL="1260475" indent="0">
              <a:buNone/>
            </a:pPr>
            <a:r>
              <a:rPr lang="uk-UA" dirty="0" smtClean="0"/>
              <a:t>б</a:t>
            </a:r>
            <a:r>
              <a:rPr lang="uk-UA" dirty="0"/>
              <a:t>) 15</a:t>
            </a:r>
            <a:r>
              <a:rPr lang="uk-UA" dirty="0" smtClean="0"/>
              <a:t>,</a:t>
            </a:r>
          </a:p>
          <a:p>
            <a:pPr marL="1260475" indent="0">
              <a:buNone/>
            </a:pPr>
            <a:r>
              <a:rPr lang="uk-UA" dirty="0" smtClean="0"/>
              <a:t>в</a:t>
            </a:r>
            <a:r>
              <a:rPr lang="uk-UA" dirty="0"/>
              <a:t>) 17, </a:t>
            </a:r>
            <a:endParaRPr lang="uk-UA" dirty="0" smtClean="0"/>
          </a:p>
          <a:p>
            <a:pPr marL="1260475" indent="0">
              <a:buNone/>
            </a:pPr>
            <a:r>
              <a:rPr lang="uk-UA" dirty="0" smtClean="0"/>
              <a:t>г</a:t>
            </a:r>
            <a:r>
              <a:rPr lang="uk-UA" dirty="0"/>
              <a:t>) 46.</a:t>
            </a:r>
            <a:endParaRPr lang="ru-RU" dirty="0"/>
          </a:p>
          <a:p>
            <a:pPr marL="1260475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548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6882" y="457200"/>
            <a:ext cx="8551917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3034" y="1554163"/>
            <a:ext cx="7031421" cy="3049368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12. Число </a:t>
            </a:r>
            <a:r>
              <a:rPr lang="uk-UA" sz="3600" dirty="0"/>
              <a:t>електронів в атомі Бору</a:t>
            </a:r>
            <a:r>
              <a:rPr lang="uk-UA" dirty="0"/>
              <a:t>:</a:t>
            </a:r>
            <a:endParaRPr lang="ru-RU" dirty="0"/>
          </a:p>
          <a:p>
            <a:pPr marL="1608138" indent="0">
              <a:buNone/>
            </a:pPr>
            <a:r>
              <a:rPr lang="uk-UA" dirty="0"/>
              <a:t>а) 5, </a:t>
            </a:r>
            <a:endParaRPr lang="uk-UA" dirty="0" smtClean="0"/>
          </a:p>
          <a:p>
            <a:pPr marL="1608138" indent="0">
              <a:buNone/>
            </a:pPr>
            <a:r>
              <a:rPr lang="uk-UA" dirty="0" smtClean="0"/>
              <a:t>б</a:t>
            </a:r>
            <a:r>
              <a:rPr lang="uk-UA" dirty="0"/>
              <a:t>) 6</a:t>
            </a:r>
            <a:r>
              <a:rPr lang="uk-UA" dirty="0" smtClean="0"/>
              <a:t>,</a:t>
            </a:r>
          </a:p>
          <a:p>
            <a:pPr marL="1608138" indent="0">
              <a:buNone/>
            </a:pPr>
            <a:r>
              <a:rPr lang="uk-UA" dirty="0" smtClean="0"/>
              <a:t>в</a:t>
            </a:r>
            <a:r>
              <a:rPr lang="uk-UA" dirty="0"/>
              <a:t>) 11, </a:t>
            </a:r>
            <a:endParaRPr lang="uk-UA" dirty="0" smtClean="0"/>
          </a:p>
          <a:p>
            <a:pPr marL="1608138" indent="0">
              <a:buNone/>
            </a:pPr>
            <a:r>
              <a:rPr lang="uk-UA" dirty="0" smtClean="0"/>
              <a:t>г</a:t>
            </a:r>
            <a:r>
              <a:rPr lang="uk-UA" dirty="0"/>
              <a:t>) 22.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108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5902" y="457200"/>
            <a:ext cx="9292897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7006" y="1554163"/>
            <a:ext cx="7173311" cy="2986306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13. </a:t>
            </a:r>
            <a:r>
              <a:rPr lang="uk-UA" sz="3600" dirty="0"/>
              <a:t>Число нейтронів в атомі Калію:</a:t>
            </a:r>
            <a:endParaRPr lang="ru-RU" sz="3600" dirty="0"/>
          </a:p>
          <a:p>
            <a:pPr marL="1339850" indent="0">
              <a:buNone/>
            </a:pPr>
            <a:r>
              <a:rPr lang="uk-UA" dirty="0"/>
              <a:t>а) </a:t>
            </a:r>
            <a:r>
              <a:rPr lang="uk-UA" dirty="0" smtClean="0"/>
              <a:t>19,</a:t>
            </a:r>
          </a:p>
          <a:p>
            <a:pPr marL="1339850" indent="0">
              <a:buNone/>
            </a:pPr>
            <a:r>
              <a:rPr lang="uk-UA" dirty="0" smtClean="0"/>
              <a:t>б</a:t>
            </a:r>
            <a:r>
              <a:rPr lang="uk-UA" dirty="0"/>
              <a:t>) 39, </a:t>
            </a:r>
            <a:endParaRPr lang="uk-UA" dirty="0" smtClean="0"/>
          </a:p>
          <a:p>
            <a:pPr marL="1339850" indent="0">
              <a:buNone/>
            </a:pPr>
            <a:r>
              <a:rPr lang="uk-UA" dirty="0" smtClean="0"/>
              <a:t>в</a:t>
            </a:r>
            <a:r>
              <a:rPr lang="uk-UA" dirty="0"/>
              <a:t>) 58</a:t>
            </a:r>
            <a:r>
              <a:rPr lang="uk-UA" dirty="0" smtClean="0"/>
              <a:t>,</a:t>
            </a:r>
          </a:p>
          <a:p>
            <a:pPr marL="1339850" indent="0">
              <a:buNone/>
            </a:pPr>
            <a:r>
              <a:rPr lang="uk-UA" dirty="0" smtClean="0"/>
              <a:t>г</a:t>
            </a:r>
            <a:r>
              <a:rPr lang="uk-UA" dirty="0"/>
              <a:t>) 20</a:t>
            </a:r>
          </a:p>
        </p:txBody>
      </p:sp>
    </p:spTree>
    <p:extLst>
      <p:ext uri="{BB962C8B-B14F-4D97-AF65-F5344CB8AC3E}">
        <p14:creationId xmlns:p14="http://schemas.microsoft.com/office/powerpoint/2010/main" val="323182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8606" y="457200"/>
            <a:ext cx="9340193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5020" y="1554163"/>
            <a:ext cx="10443779" cy="3506568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14. </a:t>
            </a:r>
            <a:r>
              <a:rPr lang="uk-UA" sz="3600" dirty="0"/>
              <a:t>Вкажіть номер групи, в якій міститься елемент, заряд ядра якого дорівнює 17:</a:t>
            </a:r>
            <a:endParaRPr lang="ru-RU" sz="3600" dirty="0"/>
          </a:p>
          <a:p>
            <a:pPr marL="1260475" indent="0">
              <a:buNone/>
            </a:pPr>
            <a:r>
              <a:rPr lang="uk-UA" dirty="0"/>
              <a:t>а) </a:t>
            </a:r>
            <a:r>
              <a:rPr lang="en-US" dirty="0"/>
              <a:t>VI</a:t>
            </a:r>
            <a:r>
              <a:rPr lang="ru-RU" dirty="0" smtClean="0"/>
              <a:t>,</a:t>
            </a:r>
          </a:p>
          <a:p>
            <a:pPr marL="1260475" indent="0">
              <a:buNone/>
            </a:pPr>
            <a:r>
              <a:rPr lang="uk-UA" dirty="0" smtClean="0"/>
              <a:t>б</a:t>
            </a:r>
            <a:r>
              <a:rPr lang="uk-UA" dirty="0"/>
              <a:t>) </a:t>
            </a:r>
            <a:r>
              <a:rPr lang="en-US" dirty="0"/>
              <a:t>II</a:t>
            </a:r>
            <a:r>
              <a:rPr lang="ru-RU" dirty="0"/>
              <a:t>, </a:t>
            </a:r>
            <a:endParaRPr lang="ru-RU" dirty="0" smtClean="0"/>
          </a:p>
          <a:p>
            <a:pPr marL="1260475" indent="0">
              <a:buNone/>
            </a:pPr>
            <a:r>
              <a:rPr lang="uk-UA" dirty="0" smtClean="0"/>
              <a:t>в</a:t>
            </a:r>
            <a:r>
              <a:rPr lang="uk-UA" dirty="0"/>
              <a:t>) </a:t>
            </a:r>
            <a:r>
              <a:rPr lang="en-US" dirty="0"/>
              <a:t>VII</a:t>
            </a:r>
            <a:r>
              <a:rPr lang="ru-RU" dirty="0"/>
              <a:t>, </a:t>
            </a:r>
            <a:endParaRPr lang="ru-RU" dirty="0" smtClean="0"/>
          </a:p>
          <a:p>
            <a:pPr marL="1260475" indent="0">
              <a:buNone/>
            </a:pPr>
            <a:r>
              <a:rPr lang="uk-UA" dirty="0" smtClean="0"/>
              <a:t>г</a:t>
            </a:r>
            <a:r>
              <a:rPr lang="uk-UA" dirty="0"/>
              <a:t>) </a:t>
            </a:r>
            <a:r>
              <a:rPr lang="en-US" dirty="0"/>
              <a:t>I</a:t>
            </a:r>
            <a:r>
              <a:rPr lang="uk-UA" dirty="0"/>
              <a:t>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990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5902" y="457200"/>
            <a:ext cx="9292897" cy="838200"/>
          </a:xfrm>
        </p:spPr>
        <p:txBody>
          <a:bodyPr/>
          <a:lstStyle/>
          <a:p>
            <a:r>
              <a:rPr lang="uk-UA" sz="4800" dirty="0"/>
              <a:t>З</a:t>
            </a:r>
            <a:r>
              <a:rPr lang="uk-UA" dirty="0"/>
              <a:t>астосуйте свої знання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8344" y="1554163"/>
            <a:ext cx="6069725" cy="3065134"/>
          </a:xfrm>
        </p:spPr>
        <p:txBody>
          <a:bodyPr/>
          <a:lstStyle/>
          <a:p>
            <a:pPr marL="0" lvl="0" indent="0">
              <a:buNone/>
            </a:pPr>
            <a:r>
              <a:rPr lang="uk-UA" sz="3600" dirty="0" smtClean="0"/>
              <a:t>15. </a:t>
            </a:r>
            <a:r>
              <a:rPr lang="uk-UA" sz="3600" dirty="0"/>
              <a:t>В ядрі </a:t>
            </a:r>
            <a:r>
              <a:rPr lang="uk-UA" sz="3600" dirty="0" err="1"/>
              <a:t>Флуору</a:t>
            </a:r>
            <a:r>
              <a:rPr lang="uk-UA" sz="3600" dirty="0"/>
              <a:t> міститься:</a:t>
            </a:r>
            <a:endParaRPr lang="ru-RU" sz="3600" dirty="0"/>
          </a:p>
          <a:p>
            <a:pPr marL="1528763" indent="0">
              <a:buNone/>
            </a:pPr>
            <a:r>
              <a:rPr lang="uk-UA" dirty="0"/>
              <a:t>а) 19 протонів</a:t>
            </a:r>
            <a:r>
              <a:rPr lang="uk-UA" dirty="0" smtClean="0"/>
              <a:t>,</a:t>
            </a:r>
          </a:p>
          <a:p>
            <a:pPr marL="1528763" indent="0">
              <a:buNone/>
            </a:pPr>
            <a:r>
              <a:rPr lang="uk-UA" dirty="0" smtClean="0"/>
              <a:t>б)10 </a:t>
            </a:r>
            <a:r>
              <a:rPr lang="uk-UA" dirty="0"/>
              <a:t>протонів, </a:t>
            </a:r>
            <a:endParaRPr lang="uk-UA" dirty="0" smtClean="0"/>
          </a:p>
          <a:p>
            <a:pPr marL="1528763" indent="0">
              <a:buNone/>
            </a:pPr>
            <a:r>
              <a:rPr lang="uk-UA" dirty="0" smtClean="0"/>
              <a:t>в</a:t>
            </a:r>
            <a:r>
              <a:rPr lang="uk-UA" dirty="0"/>
              <a:t>) 9 протонів, </a:t>
            </a:r>
            <a:endParaRPr lang="uk-UA" dirty="0" smtClean="0"/>
          </a:p>
          <a:p>
            <a:pPr marL="1528763" indent="0">
              <a:buNone/>
            </a:pPr>
            <a:r>
              <a:rPr lang="uk-UA" dirty="0" smtClean="0"/>
              <a:t>г</a:t>
            </a:r>
            <a:r>
              <a:rPr lang="uk-UA" dirty="0"/>
              <a:t>) 9 електронів.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514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3365" y="457201"/>
            <a:ext cx="4493173" cy="551792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>
                <a:effectLst/>
              </a:rPr>
              <a:t>Заповнити </a:t>
            </a:r>
            <a:r>
              <a:rPr lang="uk-UA" b="1" dirty="0" smtClean="0">
                <a:effectLst/>
              </a:rPr>
              <a:t>таблицю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729056"/>
              </p:ext>
            </p:extLst>
          </p:nvPr>
        </p:nvGraphicFramePr>
        <p:xfrm>
          <a:off x="1340068" y="1592315"/>
          <a:ext cx="10373710" cy="3900416"/>
        </p:xfrm>
        <a:graphic>
          <a:graphicData uri="http://schemas.openxmlformats.org/drawingml/2006/table">
            <a:tbl>
              <a:tblPr firstRow="1" firstCol="1" bandRow="1"/>
              <a:tblGrid>
                <a:gridCol w="1481650">
                  <a:extLst>
                    <a:ext uri="{9D8B030D-6E8A-4147-A177-3AD203B41FA5}">
                      <a16:colId xmlns="" xmlns:a16="http://schemas.microsoft.com/office/drawing/2014/main" val="4157312837"/>
                    </a:ext>
                  </a:extLst>
                </a:gridCol>
                <a:gridCol w="1060462">
                  <a:extLst>
                    <a:ext uri="{9D8B030D-6E8A-4147-A177-3AD203B41FA5}">
                      <a16:colId xmlns="" xmlns:a16="http://schemas.microsoft.com/office/drawing/2014/main" val="2279628302"/>
                    </a:ext>
                  </a:extLst>
                </a:gridCol>
                <a:gridCol w="1500003">
                  <a:extLst>
                    <a:ext uri="{9D8B030D-6E8A-4147-A177-3AD203B41FA5}">
                      <a16:colId xmlns="" xmlns:a16="http://schemas.microsoft.com/office/drawing/2014/main" val="2665190"/>
                    </a:ext>
                  </a:extLst>
                </a:gridCol>
                <a:gridCol w="1452635">
                  <a:extLst>
                    <a:ext uri="{9D8B030D-6E8A-4147-A177-3AD203B41FA5}">
                      <a16:colId xmlns="" xmlns:a16="http://schemas.microsoft.com/office/drawing/2014/main" val="821040697"/>
                    </a:ext>
                  </a:extLst>
                </a:gridCol>
                <a:gridCol w="1705268">
                  <a:extLst>
                    <a:ext uri="{9D8B030D-6E8A-4147-A177-3AD203B41FA5}">
                      <a16:colId xmlns="" xmlns:a16="http://schemas.microsoft.com/office/drawing/2014/main" val="1755531549"/>
                    </a:ext>
                  </a:extLst>
                </a:gridCol>
                <a:gridCol w="1470546">
                  <a:extLst>
                    <a:ext uri="{9D8B030D-6E8A-4147-A177-3AD203B41FA5}">
                      <a16:colId xmlns="" xmlns:a16="http://schemas.microsoft.com/office/drawing/2014/main" val="3949320044"/>
                    </a:ext>
                  </a:extLst>
                </a:gridCol>
                <a:gridCol w="1703146">
                  <a:extLst>
                    <a:ext uri="{9D8B030D-6E8A-4147-A177-3AD203B41FA5}">
                      <a16:colId xmlns="" xmlns:a16="http://schemas.microsoft.com/office/drawing/2014/main" val="1851816483"/>
                    </a:ext>
                  </a:extLst>
                </a:gridCol>
              </a:tblGrid>
              <a:tr h="18444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Заряд ядра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протонів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</a:t>
                      </a:r>
                      <a:r>
                        <a:rPr lang="uk-UA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</a:t>
                      </a: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</a:t>
                      </a: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нейтронів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Протон-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Нуклон-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30376014"/>
                  </a:ext>
                </a:extLst>
              </a:tr>
              <a:tr h="10091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Карбон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6137614"/>
                  </a:ext>
                </a:extLst>
              </a:tr>
              <a:tr h="10468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Натрій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589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9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5806" y="457200"/>
            <a:ext cx="5234153" cy="838200"/>
          </a:xfrm>
        </p:spPr>
        <p:txBody>
          <a:bodyPr/>
          <a:lstStyle/>
          <a:p>
            <a:r>
              <a:rPr lang="uk-UA" b="1" i="1" dirty="0"/>
              <a:t>Домашнє 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4469" y="1759115"/>
            <a:ext cx="5943600" cy="2213796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/>
              <a:t>Вивчити §4. </a:t>
            </a:r>
            <a:endParaRPr lang="uk-UA" dirty="0" smtClean="0"/>
          </a:p>
          <a:p>
            <a:r>
              <a:rPr lang="uk-UA" dirty="0" smtClean="0"/>
              <a:t>Виконати </a:t>
            </a:r>
            <a:r>
              <a:rPr lang="uk-UA" dirty="0"/>
              <a:t>вправу №24 ст. 25</a:t>
            </a:r>
            <a:endParaRPr lang="ru-RU" dirty="0"/>
          </a:p>
          <a:p>
            <a:endParaRPr lang="uk-UA" dirty="0"/>
          </a:p>
        </p:txBody>
      </p:sp>
      <p:pic>
        <p:nvPicPr>
          <p:cNvPr id="5" name="Picture 5" descr="http://abouthist.net/wp-content/uploads/2011/09/ato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7760" y="182445"/>
            <a:ext cx="2786082" cy="3153340"/>
          </a:xfrm>
          <a:prstGeom prst="rect">
            <a:avLst/>
          </a:prstGeom>
          <a:noFill/>
        </p:spPr>
      </p:pic>
      <p:pic>
        <p:nvPicPr>
          <p:cNvPr id="6" name="Picture 4" descr="AMDOU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2097" y="2566385"/>
            <a:ext cx="1711325" cy="414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999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8897" y="567558"/>
            <a:ext cx="10405242" cy="5912069"/>
          </a:xfrm>
        </p:spPr>
        <p:txBody>
          <a:bodyPr/>
          <a:lstStyle/>
          <a:p>
            <a:r>
              <a:rPr lang="uk-UA" dirty="0"/>
              <a:t>5</a:t>
            </a:r>
            <a:r>
              <a:rPr lang="uk-UA" dirty="0" smtClean="0"/>
              <a:t>. </a:t>
            </a:r>
            <a:r>
              <a:rPr lang="uk-UA" dirty="0"/>
              <a:t>Горизонтальний ряд хімічних елементів, що починається лужним металом і закінчується інертним газом, називається … </a:t>
            </a:r>
            <a:endParaRPr lang="uk-UA" dirty="0" smtClean="0"/>
          </a:p>
          <a:p>
            <a:r>
              <a:rPr lang="uk-UA" dirty="0"/>
              <a:t>6</a:t>
            </a:r>
            <a:r>
              <a:rPr lang="uk-UA" dirty="0" smtClean="0"/>
              <a:t>. </a:t>
            </a:r>
            <a:r>
              <a:rPr lang="uk-UA" dirty="0"/>
              <a:t>Періоди бувають</a:t>
            </a:r>
            <a:r>
              <a:rPr lang="uk-UA" i="1" dirty="0" smtClean="0"/>
              <a:t>…</a:t>
            </a:r>
          </a:p>
          <a:p>
            <a:r>
              <a:rPr lang="uk-UA" i="1" dirty="0"/>
              <a:t>7</a:t>
            </a:r>
            <a:r>
              <a:rPr lang="uk-UA" i="1" dirty="0" smtClean="0"/>
              <a:t>. </a:t>
            </a:r>
            <a:r>
              <a:rPr lang="uk-UA" dirty="0"/>
              <a:t>Всього в періодичній системі </a:t>
            </a:r>
            <a:r>
              <a:rPr lang="uk-UA" dirty="0" smtClean="0"/>
              <a:t>виділяється...періодів.</a:t>
            </a:r>
          </a:p>
          <a:p>
            <a:pPr marL="361950" indent="-361950"/>
            <a:r>
              <a:rPr lang="uk-UA" dirty="0"/>
              <a:t>8</a:t>
            </a:r>
            <a:r>
              <a:rPr lang="uk-UA" dirty="0" smtClean="0"/>
              <a:t>. </a:t>
            </a:r>
            <a:r>
              <a:rPr lang="uk-UA" dirty="0" smtClean="0"/>
              <a:t>Вертикальний стовпчик хімічних елементів у ПС має назву…</a:t>
            </a:r>
          </a:p>
          <a:p>
            <a:pPr marL="0" indent="0">
              <a:buNone/>
            </a:pPr>
            <a:r>
              <a:rPr lang="uk-UA" dirty="0" smtClean="0"/>
              <a:t>      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562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7724" y="409903"/>
            <a:ext cx="10279117" cy="6085490"/>
          </a:xfrm>
        </p:spPr>
        <p:txBody>
          <a:bodyPr/>
          <a:lstStyle/>
          <a:p>
            <a:pPr lvl="0"/>
            <a:r>
              <a:rPr lang="uk-UA" dirty="0"/>
              <a:t>9</a:t>
            </a:r>
            <a:r>
              <a:rPr lang="uk-UA" dirty="0" smtClean="0"/>
              <a:t>. </a:t>
            </a:r>
            <a:r>
              <a:rPr lang="uk-UA" dirty="0"/>
              <a:t>Всього в періодичній системі </a:t>
            </a:r>
            <a:r>
              <a:rPr lang="uk-UA" dirty="0" smtClean="0"/>
              <a:t>виділяється…</a:t>
            </a:r>
            <a:r>
              <a:rPr lang="uk-UA" i="1" dirty="0" smtClean="0"/>
              <a:t>груп</a:t>
            </a:r>
          </a:p>
          <a:p>
            <a:pPr lvl="0"/>
            <a:r>
              <a:rPr lang="uk-UA" i="1" dirty="0" smtClean="0"/>
              <a:t>10. </a:t>
            </a:r>
            <a:r>
              <a:rPr lang="uk-UA" dirty="0"/>
              <a:t>Кожна група поділяється на </a:t>
            </a:r>
            <a:r>
              <a:rPr lang="uk-UA" dirty="0" smtClean="0"/>
              <a:t>…</a:t>
            </a:r>
          </a:p>
          <a:p>
            <a:pPr lvl="0"/>
            <a:r>
              <a:rPr lang="uk-UA" dirty="0" smtClean="0"/>
              <a:t>11. </a:t>
            </a:r>
            <a:r>
              <a:rPr lang="uk-UA" dirty="0"/>
              <a:t>Підгрупа, до складу  якої входять </a:t>
            </a:r>
            <a:r>
              <a:rPr lang="uk-UA" dirty="0" smtClean="0"/>
              <a:t>елементи </a:t>
            </a:r>
            <a:r>
              <a:rPr lang="uk-UA" dirty="0"/>
              <a:t>і малих, і великих періодів, називається </a:t>
            </a:r>
            <a:r>
              <a:rPr lang="uk-UA" dirty="0" smtClean="0"/>
              <a:t>…</a:t>
            </a:r>
          </a:p>
          <a:p>
            <a:pPr lvl="0"/>
            <a:r>
              <a:rPr lang="uk-UA" dirty="0" smtClean="0"/>
              <a:t>12. </a:t>
            </a:r>
            <a:r>
              <a:rPr lang="uk-UA" dirty="0"/>
              <a:t>Підгрупа, що містить тільки елементи великих періодів, є … </a:t>
            </a:r>
            <a:endParaRPr lang="uk-UA" dirty="0" smtClean="0"/>
          </a:p>
          <a:p>
            <a:pPr lvl="0"/>
            <a:r>
              <a:rPr lang="uk-UA" dirty="0" smtClean="0"/>
              <a:t>13. </a:t>
            </a:r>
            <a:r>
              <a:rPr lang="uk-UA" dirty="0"/>
              <a:t>У групах у міру зростання відносних атомних мас хімічних елементів металічні властивості … </a:t>
            </a:r>
            <a:endParaRPr lang="uk-UA" dirty="0" smtClean="0"/>
          </a:p>
          <a:p>
            <a:pPr lvl="0"/>
            <a:r>
              <a:rPr lang="uk-UA" dirty="0" smtClean="0"/>
              <a:t>14. </a:t>
            </a:r>
            <a:r>
              <a:rPr lang="uk-UA" dirty="0"/>
              <a:t>У періодах у міру зростання відносних атомних мас хімічних елементів металічні властивості …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475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2895" y="0"/>
            <a:ext cx="9914759" cy="1554163"/>
          </a:xfrm>
        </p:spPr>
        <p:txBody>
          <a:bodyPr>
            <a:normAutofit/>
          </a:bodyPr>
          <a:lstStyle/>
          <a:p>
            <a:r>
              <a:rPr lang="uk-UA" i="1" dirty="0"/>
              <a:t>1896 р. </a:t>
            </a:r>
            <a:r>
              <a:rPr lang="uk-UA" b="1" i="1" dirty="0"/>
              <a:t>Беккерель </a:t>
            </a:r>
            <a:r>
              <a:rPr lang="uk-UA" i="1" dirty="0"/>
              <a:t>випадково відкрив радіоактивність.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0194" y="1671371"/>
            <a:ext cx="1724354" cy="1008206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Антуан </a:t>
            </a:r>
            <a:r>
              <a:rPr lang="ru-RU" sz="2400" b="1" dirty="0" err="1"/>
              <a:t>Анрі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Беккерель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78316" y="1863775"/>
            <a:ext cx="581123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Радіоактивність</a:t>
            </a:r>
            <a:r>
              <a:rPr lang="ru-RU" sz="28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відкрив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у </a:t>
            </a:r>
            <a:r>
              <a:rPr lang="ru-RU" sz="28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1896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році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Антуан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Анрі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Беккерель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Сталося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випадково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Вчений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працював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солями урану і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загорнув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зразки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разом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фотопластинами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непрозорий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матеріал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Фотопластини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виявилися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засвіченими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хоча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доступу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світла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них не </a:t>
            </a:r>
            <a:r>
              <a:rPr lang="ru-RU" sz="28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Результат пошуку зображень за запитом &quot;1. У 1896 р. Беккерель випадково відкрив радіоактивність.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4104" y="1044132"/>
            <a:ext cx="1733550" cy="1524000"/>
          </a:xfrm>
          <a:prstGeom prst="rect">
            <a:avLst/>
          </a:prstGeom>
        </p:spPr>
      </p:pic>
      <p:pic>
        <p:nvPicPr>
          <p:cNvPr id="3076" name="Picture 4" descr="Portrait of Antoine-Henri Becquer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833" y="2778501"/>
            <a:ext cx="2143125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03143" y="5566384"/>
            <a:ext cx="1858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1852 - 1908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7464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8491" y="311540"/>
            <a:ext cx="9386464" cy="1299046"/>
          </a:xfrm>
        </p:spPr>
        <p:txBody>
          <a:bodyPr>
            <a:noAutofit/>
          </a:bodyPr>
          <a:lstStyle/>
          <a:p>
            <a:pPr lvl="3"/>
            <a:r>
              <a:rPr lang="uk-UA" sz="2400" dirty="0" smtClean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</a:t>
            </a:r>
            <a:r>
              <a:rPr lang="uk-UA" sz="2400" dirty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радіоактивних променів тісно пов’язані з іменами подружжя: польської дослідниці </a:t>
            </a:r>
            <a:r>
              <a:rPr lang="uk-UA" sz="2400" b="1" dirty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Марії </a:t>
            </a:r>
            <a:r>
              <a:rPr lang="uk-UA" sz="2400" b="1" dirty="0" err="1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Склодовської</a:t>
            </a:r>
            <a:r>
              <a:rPr lang="uk-UA" sz="2400" dirty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uk-UA" sz="2400" dirty="0" smtClean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її </a:t>
            </a:r>
            <a:r>
              <a:rPr lang="uk-UA" sz="2400" dirty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чоловіка — француза </a:t>
            </a:r>
            <a:r>
              <a:rPr lang="uk-UA" sz="2400" b="1" dirty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П’єра Кюрі</a:t>
            </a:r>
            <a:r>
              <a:rPr lang="uk-UA" sz="2400" b="1" dirty="0" smtClean="0">
                <a:solidFill>
                  <a:srgbClr val="212121"/>
                </a:solidFill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5400" dirty="0">
              <a:latin typeface="Bahnschrift SemiBold" panose="020B0502040204020203" pitchFamily="34" charset="0"/>
            </a:endParaRPr>
          </a:p>
        </p:txBody>
      </p:sp>
      <p:pic>
        <p:nvPicPr>
          <p:cNvPr id="4098" name="Picture 2" descr="https://upload.wikimedia.org/wikipedia/commons/thumb/d/d9/Mariecurie.jpg/220px-Mariecuri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2042" y="2644113"/>
            <a:ext cx="2160646" cy="2842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errecuri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123" y="2477311"/>
            <a:ext cx="2097636" cy="3009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03359" y="5763200"/>
            <a:ext cx="1858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1859 - 1906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83930" y="1949160"/>
            <a:ext cx="1709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rgbClr val="202122"/>
                </a:solidFill>
                <a:latin typeface="Arial" panose="020B0604020202020204" pitchFamily="34" charset="0"/>
              </a:rPr>
              <a:t>П'єр</a:t>
            </a:r>
            <a:r>
              <a:rPr lang="ru-RU" sz="2400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202122"/>
                </a:solidFill>
                <a:latin typeface="Arial" panose="020B0604020202020204" pitchFamily="34" charset="0"/>
              </a:rPr>
              <a:t>Кюрі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562044" y="1443784"/>
            <a:ext cx="22899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Марія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4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Склодовська</a:t>
            </a:r>
            <a:r>
              <a:rPr lang="en-US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ru-RU" sz="24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Кюрі</a:t>
            </a:r>
            <a:endParaRPr lang="uk-U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777772" y="5763199"/>
            <a:ext cx="1858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1867 - 1934</a:t>
            </a:r>
            <a:endParaRPr lang="uk-UA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66041" y="1865001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1903 році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П’єр </a:t>
            </a:r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Кюрі і </a:t>
            </a:r>
            <a:endParaRPr lang="en-US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Марія </a:t>
            </a:r>
            <a:r>
              <a:rPr lang="uk-UA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Склодовська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-Кюрі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разом одержали Нобелівську премію з фізики за відкриття радіоактивності. Після смерті чоловіка </a:t>
            </a:r>
            <a:endParaRPr lang="uk-UA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Склодовська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-Кюрі продовжила дослідження й у 1911 році за одержання чистого Радію була удостоєна Нобелівської премії в галузі хімії.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5501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430" y="234857"/>
            <a:ext cx="8706377" cy="933575"/>
          </a:xfrm>
        </p:spPr>
        <p:txBody>
          <a:bodyPr>
            <a:normAutofit fontScale="90000"/>
          </a:bodyPr>
          <a:lstStyle/>
          <a:p>
            <a:pPr lvl="3"/>
            <a:r>
              <a:rPr lang="ru-RU" sz="2800" b="1" dirty="0" err="1"/>
              <a:t>Ернест</a:t>
            </a:r>
            <a:r>
              <a:rPr lang="ru-RU" sz="2800" b="1" dirty="0"/>
              <a:t> Резерфорд (1911 р</a:t>
            </a:r>
            <a:r>
              <a:rPr lang="uk-UA" sz="2800" b="1" dirty="0"/>
              <a:t>) </a:t>
            </a:r>
            <a:r>
              <a:rPr lang="uk-UA" sz="2800" dirty="0" smtClean="0"/>
              <a:t> запропонував</a:t>
            </a:r>
            <a:br>
              <a:rPr lang="uk-UA" sz="2800" dirty="0" smtClean="0"/>
            </a:br>
            <a:r>
              <a:rPr lang="uk-UA" sz="2800" dirty="0" smtClean="0"/>
              <a:t> </a:t>
            </a:r>
            <a:r>
              <a:rPr lang="uk-UA" sz="2800" b="1" i="1" dirty="0"/>
              <a:t>планетарну модель будови атома.</a:t>
            </a:r>
            <a:r>
              <a:rPr lang="uk-UA" sz="2800" dirty="0"/>
              <a:t> </a:t>
            </a:r>
          </a:p>
        </p:txBody>
      </p:sp>
      <p:pic>
        <p:nvPicPr>
          <p:cNvPr id="4" name="Объект 3" descr="https://lh3.googleusercontent.com/-S5x3x4GMpIGIZq8S48axAWD15EjwwM8r0tWrVnOpoGK9oKRd5LcMckjCvQJBd2UM5U91V074LCWcRTc9aoWUcYgr2SBfFkWvXeljzfpsqOA_NsXg_rK=w874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" t="3333" r="5957"/>
          <a:stretch/>
        </p:blipFill>
        <p:spPr bwMode="auto">
          <a:xfrm>
            <a:off x="7520152" y="234857"/>
            <a:ext cx="4276007" cy="3166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lh6.googleusercontent.com/wYCTt2gUIxv-M-wef4kHgiX32WYX5ho4EEH9MFJrXE6UvFqp2gIjEU1kXtQNWpGmvl2icGlGXZfLMXXv-gamWAhycE7cViQI_A9Z5PV8I8madrdhhA=w87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88"/>
          <a:stretch/>
        </p:blipFill>
        <p:spPr bwMode="auto">
          <a:xfrm>
            <a:off x="7520152" y="3518396"/>
            <a:ext cx="4276007" cy="30242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312608" y="1168432"/>
            <a:ext cx="6002592" cy="23083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Резерфорд  виявив, що радіоактивні елементи випромінюють три види променів: </a:t>
            </a:r>
            <a:r>
              <a:rPr lang="el-GR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sz="2000" dirty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β, </a:t>
            </a:r>
            <a:r>
              <a:rPr lang="en-US" sz="2000" dirty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Ɣ. </a:t>
            </a: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Прилад</a:t>
            </a:r>
            <a:r>
              <a:rPr lang="ru-RU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доведення неоднорідності </a:t>
            </a:r>
            <a:r>
              <a:rPr lang="ru-RU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випромінювання складається з джерела випромінювання</a:t>
            </a:r>
            <a:r>
              <a:rPr lang="ru-RU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у </a:t>
            </a: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свинцевому контейнері</a:t>
            </a:r>
            <a:r>
              <a:rPr lang="ru-RU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двух </a:t>
            </a:r>
            <a:r>
              <a:rPr lang="uk-UA" sz="20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електродів (2) та екрана для реєстрування випромінювання(3</a:t>
            </a:r>
            <a:r>
              <a:rPr lang="ru-RU" sz="2400" dirty="0" smtClean="0">
                <a:solidFill>
                  <a:srgbClr val="1B1F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7430" y="3815681"/>
            <a:ext cx="6420378" cy="224676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180340">
              <a:spcAft>
                <a:spcPts val="0"/>
              </a:spcAft>
            </a:pPr>
            <a:r>
              <a:rPr lang="uk-UA" sz="2000" dirty="0">
                <a:solidFill>
                  <a:srgbClr val="21212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 дією електричного поля радіоактивне випромінювання поділяється на три пучки. Ɣ-випромінювання не відхиляється в електромагнітному полі. α-випромінювання відхиляється у бік катода, β-випромінювання - у бік анода. На основі досліджень Резерфорд запропонував планетарну модель будови атома.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0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2484" y="331075"/>
            <a:ext cx="10736316" cy="677918"/>
          </a:xfrm>
        </p:spPr>
        <p:txBody>
          <a:bodyPr>
            <a:noAutofit/>
          </a:bodyPr>
          <a:lstStyle/>
          <a:p>
            <a:r>
              <a:rPr lang="ru-RU" sz="2800" dirty="0">
                <a:effectLst/>
              </a:rPr>
              <a:t> </a:t>
            </a:r>
            <a:r>
              <a:rPr lang="uk-UA" sz="2800" b="1" i="1" dirty="0">
                <a:effectLst/>
              </a:rPr>
              <a:t>основні положення планетарної будови моделі </a:t>
            </a:r>
            <a:r>
              <a:rPr lang="uk-UA" sz="2800" b="1" i="1" dirty="0" smtClean="0">
                <a:effectLst/>
              </a:rPr>
              <a:t>атома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291" y="1008993"/>
            <a:ext cx="8000122" cy="5565228"/>
          </a:xfrm>
        </p:spPr>
        <p:txBody>
          <a:bodyPr/>
          <a:lstStyle/>
          <a:p>
            <a:r>
              <a:rPr lang="uk-UA" sz="2400" dirty="0"/>
              <a:t>1). У центрі атома знаходиться позитивно заряджене ядро, розмір якого в десятки тисяч разів менший за розмір атома </a:t>
            </a:r>
            <a:endParaRPr lang="ru-RU" sz="2400" dirty="0"/>
          </a:p>
          <a:p>
            <a:r>
              <a:rPr lang="uk-UA" sz="2400" dirty="0"/>
              <a:t>2). Весь позитивний заряд і майже вся маса атома зосереджена в </a:t>
            </a:r>
            <a:r>
              <a:rPr lang="uk-UA" sz="2400" dirty="0" smtClean="0"/>
              <a:t>ядрі    </a:t>
            </a:r>
            <a:r>
              <a:rPr lang="uk-UA" sz="2400" dirty="0"/>
              <a:t>( маса електрона = 1/1836 </a:t>
            </a:r>
            <a:r>
              <a:rPr lang="uk-UA" sz="2400" dirty="0" err="1"/>
              <a:t>а.о.м</a:t>
            </a:r>
            <a:r>
              <a:rPr lang="uk-UA" sz="2400" dirty="0"/>
              <a:t>)</a:t>
            </a:r>
            <a:endParaRPr lang="ru-RU" sz="2400" dirty="0"/>
          </a:p>
          <a:p>
            <a:r>
              <a:rPr lang="uk-UA" sz="2400" dirty="0"/>
              <a:t>3). Ядро атома складається з нуклонів: протонів та нейтронів.</a:t>
            </a:r>
            <a:endParaRPr lang="ru-RU" sz="2400" dirty="0"/>
          </a:p>
          <a:p>
            <a:r>
              <a:rPr lang="uk-UA" sz="2400" dirty="0"/>
              <a:t> Число протонів (р</a:t>
            </a:r>
            <a:r>
              <a:rPr lang="uk-UA" sz="2400" baseline="30000" dirty="0"/>
              <a:t>+</a:t>
            </a:r>
            <a:r>
              <a:rPr lang="uk-UA" sz="2400" dirty="0"/>
              <a:t>) дорівнює порядковому номеру елемента. </a:t>
            </a:r>
            <a:endParaRPr lang="ru-RU" sz="2400" dirty="0"/>
          </a:p>
          <a:p>
            <a:r>
              <a:rPr lang="uk-UA" sz="2400" dirty="0"/>
              <a:t> Число нейтронів (n</a:t>
            </a:r>
            <a:r>
              <a:rPr lang="uk-UA" sz="2400" baseline="30000" dirty="0"/>
              <a:t>0</a:t>
            </a:r>
            <a:r>
              <a:rPr lang="uk-UA" sz="2400" dirty="0"/>
              <a:t>) в ядрі дорівнює різниці відносної атомної маси та порядкового номера елемента. </a:t>
            </a:r>
            <a:endParaRPr lang="ru-RU" sz="2400" dirty="0"/>
          </a:p>
          <a:p>
            <a:r>
              <a:rPr lang="uk-UA" sz="2400" dirty="0"/>
              <a:t>4). Навколо ядра рухаються електрони (е). Їх число дорівнює порядковому номеру елемента. </a:t>
            </a:r>
            <a:endParaRPr lang="ru-RU" sz="2400" dirty="0"/>
          </a:p>
          <a:p>
            <a:pPr marL="0" indent="0">
              <a:buNone/>
            </a:pPr>
            <a:r>
              <a:rPr lang="uk-UA" sz="2400" dirty="0"/>
              <a:t> </a:t>
            </a:r>
            <a:endParaRPr lang="ru-RU" sz="2400" dirty="0"/>
          </a:p>
          <a:p>
            <a:endParaRPr lang="uk-UA" sz="2400" dirty="0"/>
          </a:p>
        </p:txBody>
      </p:sp>
      <p:pic>
        <p:nvPicPr>
          <p:cNvPr id="4" name="Рисунок 3" descr="Строение атома азота (N), схема и примеры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68"/>
          <a:stretch/>
        </p:blipFill>
        <p:spPr bwMode="auto">
          <a:xfrm>
            <a:off x="9056413" y="1830769"/>
            <a:ext cx="2538249" cy="16376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Правая фигурная скобка 5"/>
          <p:cNvSpPr/>
          <p:nvPr/>
        </p:nvSpPr>
        <p:spPr>
          <a:xfrm rot="5400000">
            <a:off x="9773964" y="3034861"/>
            <a:ext cx="465520" cy="86710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авая фигурная скобка 6"/>
          <p:cNvSpPr/>
          <p:nvPr/>
        </p:nvSpPr>
        <p:spPr>
          <a:xfrm rot="5400000">
            <a:off x="10849166" y="3278214"/>
            <a:ext cx="376896" cy="886371"/>
          </a:xfrm>
          <a:prstGeom prst="rightBrace">
            <a:avLst>
              <a:gd name="adj1" fmla="val 8333"/>
              <a:gd name="adj2" fmla="val 46881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Рисунок 7" descr="Строение атома гелия (He), схема и пример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239" y="4780167"/>
            <a:ext cx="3093335" cy="18516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698344" y="375879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ядро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10387280" y="3877810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електрони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94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2755" y="136215"/>
            <a:ext cx="7508383" cy="590991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Частинки</a:t>
            </a:r>
            <a:r>
              <a:rPr lang="uk-UA" dirty="0" smtClean="0"/>
              <a:t>, що складають атом</a:t>
            </a:r>
            <a:endParaRPr lang="uk-UA" dirty="0"/>
          </a:p>
        </p:txBody>
      </p:sp>
      <p:pic>
        <p:nvPicPr>
          <p:cNvPr id="6" name="Picture 161" descr="2013-03-14 11 14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5314" y="1108831"/>
            <a:ext cx="2575774" cy="2417706"/>
          </a:xfrm>
          <a:prstGeom prst="rect">
            <a:avLst/>
          </a:prstGeom>
          <a:noFill/>
        </p:spPr>
      </p:pic>
      <p:pic>
        <p:nvPicPr>
          <p:cNvPr id="8" name="Picture 4" descr="Строение атома современное – — - Санкт-Петербургское ...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614" y="4070181"/>
            <a:ext cx="2955703" cy="203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275782" y="1657947"/>
            <a:ext cx="7418231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Протон 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— позитивно заряджена </a:t>
            </a:r>
            <a:r>
              <a:rPr lang="uk-UA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частинка із зарядом +1 і масою 1а.о.м. 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75782" y="760454"/>
            <a:ext cx="7418231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Ядро атома складається з протонів та </a:t>
            </a:r>
          </a:p>
          <a:p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ейтронів  які мають назву нуклони.</a:t>
            </a:r>
            <a:endParaRPr lang="uk-U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75781" y="2582898"/>
            <a:ext cx="7418231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Нейтрон 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— нейтральна частинка, що не має електричного </a:t>
            </a:r>
            <a:r>
              <a:rPr lang="uk-UA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заряду,  масою 1а.о.м. </a:t>
            </a: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75782" y="3547204"/>
            <a:ext cx="741823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defTabSz="180975"/>
            <a:r>
              <a:rPr lang="uk-UA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Протонне </a:t>
            </a:r>
            <a:r>
              <a:rPr lang="uk-U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число –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кількість протонів в ядрі атома</a:t>
            </a:r>
            <a:r>
              <a:rPr lang="uk-UA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Дорівнює порядковому номеру елемента та заряду ядра.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75780" y="4836983"/>
            <a:ext cx="7418231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Нуклонне</a:t>
            </a:r>
            <a:r>
              <a:rPr lang="uk-U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число –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сума протонів і нейтронів, масове число.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72755" y="5801289"/>
            <a:ext cx="7521255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90488" algn="just"/>
            <a:r>
              <a:rPr lang="uk-UA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Нуклід – 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будь – який різновид атома з певним </a:t>
            </a:r>
            <a:r>
              <a:rPr lang="uk-UA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значенням протонного 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нуклонного</a:t>
            </a:r>
            <a:r>
              <a:rPr lang="uk-UA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чисел.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Стрелка влево 18"/>
          <p:cNvSpPr/>
          <p:nvPr/>
        </p:nvSpPr>
        <p:spPr>
          <a:xfrm rot="430389">
            <a:off x="3601759" y="1701367"/>
            <a:ext cx="798490" cy="245673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лево 19"/>
          <p:cNvSpPr/>
          <p:nvPr/>
        </p:nvSpPr>
        <p:spPr>
          <a:xfrm rot="852882">
            <a:off x="3767616" y="2669918"/>
            <a:ext cx="579543" cy="289449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637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2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1025</Words>
  <Application>Microsoft Office PowerPoint</Application>
  <PresentationFormat>Широкоэкранный</PresentationFormat>
  <Paragraphs>201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9" baseType="lpstr">
      <vt:lpstr>Arial</vt:lpstr>
      <vt:lpstr>Bahnschrift SemiBold</vt:lpstr>
      <vt:lpstr>Calibri</vt:lpstr>
      <vt:lpstr>Cambria Math</vt:lpstr>
      <vt:lpstr>Franklin Gothic Book</vt:lpstr>
      <vt:lpstr>Franklin Gothic Medium</vt:lpstr>
      <vt:lpstr>Times New Roman</vt:lpstr>
      <vt:lpstr>Wingdings 2</vt:lpstr>
      <vt:lpstr>Трек</vt:lpstr>
      <vt:lpstr>1_Трек</vt:lpstr>
      <vt:lpstr>Будова атома.  Склад атомних ядер (протони і нейтрони). Протонне число, Нуклонне число, Нуклід. Сучасне формулювання періодичного закону. </vt:lpstr>
      <vt:lpstr>Що ми знаємо про періодичний закон та періодичну систему?</vt:lpstr>
      <vt:lpstr>Презентация PowerPoint</vt:lpstr>
      <vt:lpstr>Презентация PowerPoint</vt:lpstr>
      <vt:lpstr>1896 р. Беккерель випадково відкрив радіоактивність. </vt:lpstr>
      <vt:lpstr>Дослідження радіоактивних променів тісно пов’язані з іменами подружжя: польської дослідниці Марії Склодовської та  її чоловіка — француза П’єра Кюрі.</vt:lpstr>
      <vt:lpstr>Ернест Резерфорд (1911 р)  запропонував  планетарну модель будови атома. </vt:lpstr>
      <vt:lpstr> основні положення планетарної будови моделі атома</vt:lpstr>
      <vt:lpstr>Частинки, що складають атом</vt:lpstr>
      <vt:lpstr>Частинки, що складають атом</vt:lpstr>
      <vt:lpstr>Презентация PowerPoint</vt:lpstr>
      <vt:lpstr>Визначення протонних, нуклонних чисел та кількості електронів 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Застосуйте свої знання</vt:lpstr>
      <vt:lpstr>Заповнити таблицю</vt:lpstr>
      <vt:lpstr>Домашнє завдання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“Полімери” </dc:title>
  <dc:creator>Пользователь</dc:creator>
  <cp:lastModifiedBy>User</cp:lastModifiedBy>
  <cp:revision>57</cp:revision>
  <dcterms:created xsi:type="dcterms:W3CDTF">2020-06-14T12:23:41Z</dcterms:created>
  <dcterms:modified xsi:type="dcterms:W3CDTF">2023-09-29T18:06:17Z</dcterms:modified>
</cp:coreProperties>
</file>