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56" r:id="rId5"/>
    <p:sldId id="263" r:id="rId6"/>
    <p:sldId id="264" r:id="rId7"/>
    <p:sldId id="265" r:id="rId8"/>
    <p:sldId id="270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81" d="100"/>
          <a:sy n="81" d="100"/>
        </p:scale>
        <p:origin x="7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C0D2-D116-DC48-9B47-F08CE01D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B33F0-6285-D444-BFCE-2AFEF4FC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A326-AB88-8D4E-82E2-D634AA01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C9F9-690E-7144-9C04-3A448B21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468A-C633-B341-9951-C54B00FD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5B58E-9EBC-BD4B-A091-78656C2A2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7B2D-6E7B-9843-A66A-18905B95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9CE96-8F55-6F49-9F5F-E2FD8E17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2EED-31A2-E345-9B02-61EEB281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CDC26-A2C5-1245-9025-C4CACD1B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ED419-62C5-8D41-961E-7AB435A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8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F6FE3-E2E4-D64E-9934-7A75E17CC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7589-24D2-F943-9003-2B845927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5E23-3228-964D-873F-CE91C37D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69AA5-A3FC-3C4A-A201-6341E525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D9FB-FD37-4A4E-BB3C-D925754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62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74AD-E7C4-7C44-989E-C6946A6E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CD1A-205C-E046-915D-9AAE6A7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5BF57-E54C-7744-8BF6-C36961D9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EC60-BA31-624B-ABF4-5F66FECB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9076-6375-6741-BD7D-DF46AE57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330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28B4-9497-EE4F-A7EE-F2581F1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6B68-3B16-A141-97C0-D28EF534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8644-A382-2946-A4ED-93237A7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CB7A-0CE2-0644-84B8-A430A9D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9B49-EF84-5647-8545-34F29CD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814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108B-36B7-BC43-8307-11D8FE83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D754-A335-3F43-9A24-3571EF215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36E98-630E-2C4F-A0FF-5EB937F8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A32BA-5F78-364B-90E5-E7EDADD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543A2-3641-2C4D-8000-C09098FF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46C4-A5BB-D74D-ABAD-C788656D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815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B0E-E22C-3D4B-A882-06173650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8D860-0A90-6640-8154-AFC6EF10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CF631-B342-D449-883A-B13C0B57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467-D4D4-BD4E-BF49-64C6EDC2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7ADE-2FE2-AF4B-989C-F6BA20F6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BF277-5001-1149-9AFD-E993054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CF635-AE36-4143-B2AC-AB7073B0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E33DA-C41A-724D-849B-22508C4C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810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AA4-A185-E241-A8A0-A1463581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D223-B7F5-D24D-99D7-A37B8D72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6D797-2B97-C44B-B163-0DE3AFA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65B4A-10EC-C34D-8437-F7111F3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002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618CE-45E4-264D-ADB3-C2445237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8E1D9-321E-3243-92F9-1AC304F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A228-127C-BC4C-B33D-A57F8FEA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1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CE2A-05BF-3647-902C-50CB924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1FB0-B12F-3D40-BD02-0F8DE9C8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467AC-2280-FB4F-B89A-948C5F80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17440-B64B-8248-B1FD-4441E4E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A628-2A62-4647-BB65-4711EF30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3DD2-4D5C-A144-9727-9E6C531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12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7841-28DC-C946-833E-CF3287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7B4E0-40DD-F94B-A22C-78847BD89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70674-DF5D-B844-9307-D5564EE9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95F53-C039-3644-B32F-C12D83E3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5B2E-1E12-5E4B-94BA-2FD342A0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386F1-A846-1243-93EA-9EA168A5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97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AEDDC-1C19-DD40-BA3B-251121B6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7A8AE-660E-5E4F-BD1C-EAED6D17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A15-4309-424C-8832-E0E5DC0E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6088-4FE1-7B41-815D-FA03347145A3}" type="datetimeFigureOut">
              <a:rPr lang="en-UA" smtClean="0"/>
              <a:t>09/28/2023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044C-43F4-2341-AF30-F9BA4DAD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447F-BDAA-B341-B41B-B2302CF9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A4F1-3EDB-9F4D-8DD4-7ABD6708D5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resource/5616868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60692379" TargetMode="External"/><Relationship Id="rId2" Type="http://schemas.openxmlformats.org/officeDocument/2006/relationships/hyperlink" Target="https://wordwall.net/uk/resource/587077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uk/resource/577218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76" y="29029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Актуалізація опорних знань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07" y="1576552"/>
            <a:ext cx="11143593" cy="4600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Коли у словах іншомовного походження пишемо  и?</a:t>
            </a:r>
          </a:p>
          <a:p>
            <a:pPr marL="0" indent="0">
              <a:buNone/>
            </a:pPr>
            <a:endParaRPr lang="uk-UA" dirty="0">
              <a:latin typeface="Segoe Print" panose="02000600000000000000" pitchFamily="2" charset="0"/>
              <a:hlinkClick r:id="rId2"/>
            </a:endParaRPr>
          </a:p>
          <a:p>
            <a:pPr marL="0" indent="0">
              <a:buNone/>
            </a:pPr>
            <a:endParaRPr lang="uk-UA" dirty="0" smtClean="0">
              <a:latin typeface="Segoe Print" panose="02000600000000000000" pitchFamily="2" charset="0"/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  <a:hlinkClick r:id="rId2"/>
              </a:rPr>
              <a:t>https</a:t>
            </a:r>
            <a:r>
              <a:rPr lang="en-US" dirty="0">
                <a:latin typeface="Segoe Print" panose="02000600000000000000" pitchFamily="2" charset="0"/>
                <a:hlinkClick r:id="rId2"/>
              </a:rPr>
              <a:t>://</a:t>
            </a:r>
            <a:r>
              <a:rPr lang="en-US" dirty="0" smtClean="0">
                <a:latin typeface="Segoe Print" panose="02000600000000000000" pitchFamily="2" charset="0"/>
                <a:hlinkClick r:id="rId2"/>
              </a:rPr>
              <a:t>wordwall.net/uk/resource/56168687</a:t>
            </a:r>
            <a:r>
              <a:rPr lang="uk-UA" dirty="0" smtClean="0">
                <a:latin typeface="Segoe Print" panose="02000600000000000000" pitchFamily="2" charset="0"/>
              </a:rPr>
              <a:t>  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76" y="196960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Букви и, і в словах іншомовного походження</a:t>
            </a:r>
            <a:endParaRPr lang="ru-RU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627" y="1112364"/>
            <a:ext cx="10515600" cy="51753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Буква 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Після приголосних перед голосним є, ї, й: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діагноз, </a:t>
            </a:r>
            <a:r>
              <a:rPr lang="uk-UA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рієлтор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uk-UA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uk-UA" dirty="0" smtClean="0">
                <a:latin typeface="Segoe Print" panose="02000600000000000000" pitchFamily="2" charset="0"/>
              </a:rPr>
              <a:t>2. В </a:t>
            </a:r>
            <a:r>
              <a:rPr lang="uk-UA" dirty="0" smtClean="0">
                <a:latin typeface="Segoe Print" panose="02000600000000000000" pitchFamily="2" charset="0"/>
              </a:rPr>
              <a:t>іменах та прізвищах після приголосного перед наступним приголосним та в кінці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Грімм, Річард.</a:t>
            </a:r>
          </a:p>
          <a:p>
            <a:pPr marL="0" indent="0">
              <a:buNone/>
            </a:pPr>
            <a:r>
              <a:rPr lang="uk-UA" dirty="0" smtClean="0">
                <a:latin typeface="Segoe Print" panose="02000600000000000000" pitchFamily="2" charset="0"/>
              </a:rPr>
              <a:t>3. У </a:t>
            </a:r>
            <a:r>
              <a:rPr lang="uk-UA" dirty="0" smtClean="0">
                <a:latin typeface="Segoe Print" panose="02000600000000000000" pitchFamily="2" charset="0"/>
              </a:rPr>
              <a:t>географічних назвах після приголосних, крім </a:t>
            </a:r>
            <a:r>
              <a:rPr lang="uk-UA" dirty="0" err="1" smtClean="0">
                <a:latin typeface="Segoe Print" panose="02000600000000000000" pitchFamily="2" charset="0"/>
              </a:rPr>
              <a:t>дж</a:t>
            </a:r>
            <a:r>
              <a:rPr lang="uk-UA" dirty="0" smtClean="0">
                <a:latin typeface="Segoe Print" panose="02000600000000000000" pitchFamily="2" charset="0"/>
              </a:rPr>
              <a:t>, ж, ч, ш, щ, ц, р перед наступним приголосним (крім й, і) в кінці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Сомалі, Замбезі, </a:t>
            </a:r>
            <a:r>
              <a:rPr lang="uk-UA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Канзас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-Сіті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uk-UA" dirty="0" smtClean="0">
                <a:latin typeface="Segoe Print" panose="02000600000000000000" pitchFamily="2" charset="0"/>
              </a:rPr>
              <a:t>4. Після </a:t>
            </a:r>
            <a:r>
              <a:rPr lang="uk-UA" dirty="0" smtClean="0">
                <a:latin typeface="Segoe Print" panose="02000600000000000000" pitchFamily="2" charset="0"/>
              </a:rPr>
              <a:t>приголосних у кінці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суші, шасі. </a:t>
            </a:r>
            <a:endParaRPr lang="uk-UA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uk-UA" dirty="0" smtClean="0">
                <a:latin typeface="Segoe Print" panose="02000600000000000000" pitchFamily="2" charset="0"/>
              </a:rPr>
              <a:t>5. У </a:t>
            </a:r>
            <a:r>
              <a:rPr lang="uk-UA" dirty="0" smtClean="0">
                <a:latin typeface="Segoe Print" panose="02000600000000000000" pitchFamily="2" charset="0"/>
              </a:rPr>
              <a:t>решті випадків після б, п, в, м, ф, г, к, х, л, н перед наступним приголосним: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ніша, </a:t>
            </a:r>
            <a:r>
              <a:rPr lang="uk-UA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піанісімо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60" y="1806821"/>
            <a:ext cx="9416369" cy="7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48" y="4114953"/>
            <a:ext cx="9350381" cy="7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41" y="90071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Буква 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загальних назвах після приголосних д, т, з (</a:t>
            </a:r>
            <a:r>
              <a:rPr lang="uk-UA" dirty="0" err="1" smtClean="0">
                <a:latin typeface="Segoe Print" panose="02000600000000000000" pitchFamily="2" charset="0"/>
              </a:rPr>
              <a:t>дз</a:t>
            </a:r>
            <a:r>
              <a:rPr lang="uk-UA" dirty="0" smtClean="0">
                <a:latin typeface="Segoe Print" panose="02000600000000000000" pitchFamily="2" charset="0"/>
              </a:rPr>
              <a:t>), с, ц, ж (</a:t>
            </a:r>
            <a:r>
              <a:rPr lang="uk-UA" dirty="0" err="1" smtClean="0">
                <a:latin typeface="Segoe Print" panose="02000600000000000000" pitchFamily="2" charset="0"/>
              </a:rPr>
              <a:t>дж</a:t>
            </a:r>
            <a:r>
              <a:rPr lang="uk-UA" dirty="0" smtClean="0">
                <a:latin typeface="Segoe Print" panose="02000600000000000000" pitchFamily="2" charset="0"/>
              </a:rPr>
              <a:t>), ч, ш, р перед наступним приголосним (крім й):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дизель, динамо.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географічних назвах після приголосних </a:t>
            </a:r>
            <a:r>
              <a:rPr lang="uk-UA" dirty="0" err="1" smtClean="0">
                <a:latin typeface="Segoe Print" panose="02000600000000000000" pitchFamily="2" charset="0"/>
              </a:rPr>
              <a:t>дж</a:t>
            </a:r>
            <a:r>
              <a:rPr lang="uk-UA" dirty="0" smtClean="0">
                <a:latin typeface="Segoe Print" panose="02000600000000000000" pitchFamily="2" charset="0"/>
              </a:rPr>
              <a:t>, ж, ч, ш, щ і ц перед наступним приголосним: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Алжир, Чилі.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географічних назвах після р перед наступним приголосним, крім й: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Британія, Рига.</a:t>
            </a:r>
            <a:endParaRPr lang="ru-RU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2B91-6DBF-AC49-BB14-7834ADCCC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2420" y="3878803"/>
            <a:ext cx="6753101" cy="2387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Правопис слів іншомовного походження</a:t>
            </a:r>
            <a:endParaRPr lang="en-UA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93" y="2074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uk-UA" b="1" dirty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м’який 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знак у словах іншомовного походження</a:t>
            </a:r>
            <a:endParaRPr lang="ru-RU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69" y="118449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Ь знак пишеться після </a:t>
            </a:r>
            <a:r>
              <a:rPr lang="uk-UA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д, т, з, с, л, н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</a:rPr>
              <a:t>Перед </a:t>
            </a:r>
            <a:r>
              <a:rPr lang="ru-RU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я, ю,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є, ї, йо</a:t>
            </a:r>
            <a:r>
              <a:rPr lang="uk-UA" dirty="0" smtClean="0">
                <a:latin typeface="Segoe Print" panose="02000600000000000000" pitchFamily="2" charset="0"/>
              </a:rPr>
              <a:t>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ательє, мільярд, бульйон, Мольєр, Ньютон.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Відповідно до вимови після л перед приголосним: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альбатрос, фільм, </a:t>
            </a:r>
            <a:r>
              <a:rPr lang="uk-UA" dirty="0" smtClean="0">
                <a:latin typeface="Segoe Print" panose="02000600000000000000" pitchFamily="2" charset="0"/>
              </a:rPr>
              <a:t>але: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залп, катафалк</a:t>
            </a:r>
            <a:r>
              <a:rPr lang="uk-UA" dirty="0" smtClean="0">
                <a:latin typeface="Segoe Print" panose="020006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Відповідно до вимови в кінці слів: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магістраль, Рафаель,</a:t>
            </a:r>
            <a:r>
              <a:rPr lang="uk-UA" dirty="0" smtClean="0">
                <a:latin typeface="Segoe Print" panose="02000600000000000000" pitchFamily="2" charset="0"/>
              </a:rPr>
              <a:t> але: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бал, метал, рулон, шприц.</a:t>
            </a:r>
          </a:p>
          <a:p>
            <a:pPr marL="0" indent="0">
              <a:buNone/>
            </a:pPr>
            <a:endParaRPr lang="uk-UA" dirty="0" smtClean="0">
              <a:solidFill>
                <a:srgbClr val="FF33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Ь не пишеться перед я, ю, </a:t>
            </a:r>
            <a:r>
              <a:rPr lang="uk-UA" dirty="0" smtClean="0">
                <a:latin typeface="Segoe Print" panose="02000600000000000000" pitchFamily="2" charset="0"/>
              </a:rPr>
              <a:t>коли вони позначають сполучення пом’якшеного приголосного з а</a:t>
            </a:r>
            <a:r>
              <a:rPr lang="uk-UA" dirty="0" smtClean="0">
                <a:latin typeface="Segoe Print" panose="02000600000000000000" pitchFamily="2" charset="0"/>
              </a:rPr>
              <a:t>, у</a:t>
            </a:r>
            <a:r>
              <a:rPr lang="uk-UA" dirty="0" smtClean="0">
                <a:latin typeface="Segoe Print" panose="02000600000000000000" pitchFamily="2" charset="0"/>
              </a:rPr>
              <a:t>: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Аляска, ілюзія, тюль.</a:t>
            </a:r>
            <a:endParaRPr lang="ru-RU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6" y="10482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Устав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пропущену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літеру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чи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апостроф, де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це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потрібно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. Слова запиши.</a:t>
            </a:r>
            <a:endParaRPr lang="ru-RU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097" y="30658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Segoe Print" panose="02000600000000000000" pitchFamily="2" charset="0"/>
              </a:rPr>
              <a:t>Кар..</a:t>
            </a:r>
            <a:r>
              <a:rPr lang="uk-UA" dirty="0" err="1" smtClean="0">
                <a:latin typeface="Segoe Print" panose="02000600000000000000" pitchFamily="2" charset="0"/>
              </a:rPr>
              <a:t>єра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кур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uk-UA" dirty="0" err="1" smtClean="0">
                <a:latin typeface="Segoe Print" panose="02000600000000000000" pitchFamily="2" charset="0"/>
              </a:rPr>
              <a:t>йоз</a:t>
            </a:r>
            <a:r>
              <a:rPr lang="uk-UA" dirty="0" smtClean="0">
                <a:latin typeface="Segoe Print" panose="02000600000000000000" pitchFamily="2" charset="0"/>
              </a:rPr>
              <a:t>, р..</a:t>
            </a:r>
            <a:r>
              <a:rPr lang="uk-UA" dirty="0" err="1" smtClean="0">
                <a:latin typeface="Segoe Print" panose="02000600000000000000" pitchFamily="2" charset="0"/>
              </a:rPr>
              <a:t>юкзак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комп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uk-UA" dirty="0" err="1" smtClean="0">
                <a:latin typeface="Segoe Print" panose="02000600000000000000" pitchFamily="2" charset="0"/>
              </a:rPr>
              <a:t>ютер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інтерв</a:t>
            </a:r>
            <a:r>
              <a:rPr lang="uk-UA" dirty="0" smtClean="0">
                <a:latin typeface="Segoe Print" panose="02000600000000000000" pitchFamily="2" charset="0"/>
              </a:rPr>
              <a:t>..ю,  б..</a:t>
            </a:r>
            <a:r>
              <a:rPr lang="uk-UA" dirty="0" err="1" smtClean="0">
                <a:latin typeface="Segoe Print" panose="02000600000000000000" pitchFamily="2" charset="0"/>
              </a:rPr>
              <a:t>юджет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міл</a:t>
            </a:r>
            <a:r>
              <a:rPr lang="uk-UA" dirty="0" smtClean="0">
                <a:latin typeface="Segoe Print" panose="02000600000000000000" pitchFamily="2" charset="0"/>
              </a:rPr>
              <a:t>..ярд, </a:t>
            </a:r>
            <a:r>
              <a:rPr lang="uk-UA" dirty="0" err="1" smtClean="0">
                <a:latin typeface="Segoe Print" panose="02000600000000000000" pitchFamily="2" charset="0"/>
              </a:rPr>
              <a:t>б..юро</a:t>
            </a:r>
            <a:r>
              <a:rPr lang="uk-UA" dirty="0" smtClean="0">
                <a:latin typeface="Segoe Print" panose="02000600000000000000" pitchFamily="2" charset="0"/>
              </a:rPr>
              <a:t>, к..</a:t>
            </a:r>
            <a:r>
              <a:rPr lang="uk-UA" dirty="0" err="1" smtClean="0">
                <a:latin typeface="Segoe Print" panose="02000600000000000000" pitchFamily="2" charset="0"/>
              </a:rPr>
              <a:t>ювет</a:t>
            </a:r>
            <a:r>
              <a:rPr lang="uk-UA" dirty="0" smtClean="0">
                <a:latin typeface="Segoe Print" panose="02000600000000000000" pitchFamily="2" charset="0"/>
              </a:rPr>
              <a:t>, бар..</a:t>
            </a:r>
            <a:r>
              <a:rPr lang="uk-UA" dirty="0" err="1" smtClean="0">
                <a:latin typeface="Segoe Print" panose="02000600000000000000" pitchFamily="2" charset="0"/>
              </a:rPr>
              <a:t>єр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ал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uk-UA" dirty="0" err="1" smtClean="0">
                <a:latin typeface="Segoe Print" panose="02000600000000000000" pitchFamily="2" charset="0"/>
              </a:rPr>
              <a:t>янс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п..юре</a:t>
            </a:r>
            <a:r>
              <a:rPr lang="uk-UA" dirty="0" smtClean="0">
                <a:latin typeface="Segoe Print" panose="02000600000000000000" pitchFamily="2" charset="0"/>
              </a:rPr>
              <a:t>, </a:t>
            </a:r>
            <a:r>
              <a:rPr lang="uk-UA" dirty="0" err="1" smtClean="0">
                <a:latin typeface="Segoe Print" panose="02000600000000000000" pitchFamily="2" charset="0"/>
              </a:rPr>
              <a:t>інтер</a:t>
            </a:r>
            <a:r>
              <a:rPr lang="uk-UA" dirty="0" smtClean="0">
                <a:latin typeface="Segoe Print" panose="02000600000000000000" pitchFamily="2" charset="0"/>
              </a:rPr>
              <a:t>..</a:t>
            </a:r>
            <a:r>
              <a:rPr lang="ru-RU" dirty="0" err="1" smtClean="0">
                <a:latin typeface="Segoe Print" panose="02000600000000000000" pitchFamily="2" charset="0"/>
              </a:rPr>
              <a:t>єр</a:t>
            </a:r>
            <a:r>
              <a:rPr lang="ru-RU" dirty="0" smtClean="0">
                <a:latin typeface="Segoe Print" panose="02000600000000000000" pitchFamily="2" charset="0"/>
              </a:rPr>
              <a:t>, Гол..</a:t>
            </a:r>
            <a:r>
              <a:rPr lang="ru-RU" dirty="0" err="1" smtClean="0">
                <a:latin typeface="Segoe Print" panose="02000600000000000000" pitchFamily="2" charset="0"/>
              </a:rPr>
              <a:t>фстрім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latin typeface="Segoe Print" panose="02000600000000000000" pitchFamily="2" charset="0"/>
              </a:rPr>
              <a:t>монпанс</a:t>
            </a:r>
            <a:r>
              <a:rPr lang="ru-RU" dirty="0" smtClean="0">
                <a:latin typeface="Segoe Print" panose="02000600000000000000" pitchFamily="2" charset="0"/>
              </a:rPr>
              <a:t>..є, </a:t>
            </a:r>
            <a:r>
              <a:rPr lang="ru-RU" dirty="0" err="1" smtClean="0">
                <a:latin typeface="Segoe Print" panose="02000600000000000000" pitchFamily="2" charset="0"/>
              </a:rPr>
              <a:t>кеш</a:t>
            </a:r>
            <a:r>
              <a:rPr lang="ru-RU" dirty="0" smtClean="0">
                <a:latin typeface="Segoe Print" panose="02000600000000000000" pitchFamily="2" charset="0"/>
              </a:rPr>
              <a:t>..ю.</a:t>
            </a:r>
            <a:endParaRPr lang="uk-UA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42" y="332116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Домашнє завдання</a:t>
            </a:r>
            <a:endParaRPr lang="ru-RU" b="1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59" y="1468273"/>
            <a:ext cx="10515600" cy="4351338"/>
          </a:xfrm>
        </p:spPr>
        <p:txBody>
          <a:bodyPr/>
          <a:lstStyle/>
          <a:p>
            <a:r>
              <a:rPr lang="uk-UA" dirty="0" smtClean="0">
                <a:latin typeface="Segoe Print" panose="02000600000000000000" pitchFamily="2" charset="0"/>
              </a:rPr>
              <a:t>Повторити матеріал про </a:t>
            </a:r>
            <a:r>
              <a:rPr lang="uk-UA" dirty="0" smtClean="0">
                <a:latin typeface="Segoe Print" panose="02000600000000000000" pitchFamily="2" charset="0"/>
              </a:rPr>
              <a:t>правопис слів іншомовного походження.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Зіграй у смачні слова за покликанням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  <a:hlinkClick r:id="rId2"/>
              </a:rPr>
              <a:t>https://</a:t>
            </a:r>
            <a:r>
              <a:rPr lang="en-US" dirty="0" smtClean="0">
                <a:latin typeface="Segoe Print" panose="02000600000000000000" pitchFamily="2" charset="0"/>
                <a:hlinkClick r:id="rId2"/>
              </a:rPr>
              <a:t>wordwall.net/uk/resource/58707714</a:t>
            </a:r>
            <a:r>
              <a:rPr lang="uk-UA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Політай у хмаринках за покликанням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  <a:hlinkClick r:id="rId3"/>
              </a:rPr>
              <a:t>https://</a:t>
            </a:r>
            <a:r>
              <a:rPr lang="en-US" dirty="0" smtClean="0">
                <a:latin typeface="Segoe Print" panose="02000600000000000000" pitchFamily="2" charset="0"/>
                <a:hlinkClick r:id="rId3"/>
              </a:rPr>
              <a:t>wordwall.net/uk/resource/60692379</a:t>
            </a:r>
            <a:endParaRPr lang="uk-UA" dirty="0" smtClean="0">
              <a:latin typeface="Segoe Print" panose="02000600000000000000" pitchFamily="2" charset="0"/>
            </a:endParaRPr>
          </a:p>
          <a:p>
            <a:r>
              <a:rPr lang="uk-UA" dirty="0" smtClean="0">
                <a:latin typeface="Segoe Print" panose="02000600000000000000" pitchFamily="2" charset="0"/>
              </a:rPr>
              <a:t>Зіграй у вікторину за покликанням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  <a:hlinkClick r:id="rId4"/>
              </a:rPr>
              <a:t>https://</a:t>
            </a:r>
            <a:r>
              <a:rPr lang="en-US" dirty="0" smtClean="0">
                <a:latin typeface="Segoe Print" panose="02000600000000000000" pitchFamily="2" charset="0"/>
                <a:hlinkClick r:id="rId4"/>
              </a:rPr>
              <a:t>wordwall.net/uk/resource/57721822</a:t>
            </a:r>
            <a:r>
              <a:rPr lang="uk-UA" dirty="0" smtClean="0">
                <a:latin typeface="Segoe Print" panose="02000600000000000000" pitchFamily="2" charset="0"/>
              </a:rPr>
              <a:t>  </a:t>
            </a:r>
            <a:endParaRPr lang="uk-UA" dirty="0" smtClean="0"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454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Wingdings</vt:lpstr>
      <vt:lpstr>Office Theme</vt:lpstr>
      <vt:lpstr>Актуалізація опорних знань</vt:lpstr>
      <vt:lpstr>Букви и, і в словах іншомовного походження</vt:lpstr>
      <vt:lpstr>Презентация PowerPoint</vt:lpstr>
      <vt:lpstr>Правопис слів іншомовного походження</vt:lpstr>
      <vt:lpstr>        м’який знак у словах іншомовного походження</vt:lpstr>
      <vt:lpstr>Презентация PowerPoint</vt:lpstr>
      <vt:lpstr>Устав пропущену літеру чи апостроф, де це потрібно. Слова запиши.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Карпатська Джерельна</dc:creator>
  <cp:lastModifiedBy>Карпатська Джерельна</cp:lastModifiedBy>
  <cp:revision>19</cp:revision>
  <dcterms:created xsi:type="dcterms:W3CDTF">2022-01-31T14:35:39Z</dcterms:created>
  <dcterms:modified xsi:type="dcterms:W3CDTF">2023-09-29T07:40:45Z</dcterms:modified>
</cp:coreProperties>
</file>