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71" r:id="rId3"/>
    <p:sldId id="258" r:id="rId4"/>
    <p:sldId id="260" r:id="rId5"/>
    <p:sldId id="282" r:id="rId6"/>
    <p:sldId id="281" r:id="rId7"/>
    <p:sldId id="283" r:id="rId8"/>
    <p:sldId id="284" r:id="rId9"/>
    <p:sldId id="286" r:id="rId10"/>
    <p:sldId id="285" r:id="rId11"/>
    <p:sldId id="262" r:id="rId12"/>
    <p:sldId id="287" r:id="rId13"/>
    <p:sldId id="261" r:id="rId14"/>
    <p:sldId id="270" r:id="rId15"/>
    <p:sldId id="259" r:id="rId16"/>
  </p:sldIdLst>
  <p:sldSz cx="12169775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C2600"/>
    <a:srgbClr val="993366"/>
    <a:srgbClr val="996600"/>
    <a:srgbClr val="FFFF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49" d="100"/>
          <a:sy n="49" d="100"/>
        </p:scale>
        <p:origin x="-1944" y="-1066"/>
      </p:cViewPr>
      <p:guideLst>
        <p:guide orient="horz" pos="2160"/>
        <p:guide pos="383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00D915-728C-4E2C-A674-3C002274CBD1}" type="datetimeFigureOut">
              <a:rPr lang="uk-UA" smtClean="0"/>
              <a:pPr/>
              <a:t>29.09.2023</a:t>
            </a:fld>
            <a:endParaRPr lang="uk-UA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7350" y="685800"/>
            <a:ext cx="60833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F9B99A-BDCE-446C-83EE-112560E28575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="" xmlns:p14="http://schemas.microsoft.com/office/powerpoint/2010/main" val="14696087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F9B99A-BDCE-446C-83EE-112560E28575}" type="slidenum">
              <a:rPr lang="uk-UA" smtClean="0"/>
              <a:pPr/>
              <a:t>4</a:t>
            </a:fld>
            <a:endParaRPr lang="uk-UA" dirty="0"/>
          </a:p>
        </p:txBody>
      </p:sp>
    </p:spTree>
    <p:extLst>
      <p:ext uri="{BB962C8B-B14F-4D97-AF65-F5344CB8AC3E}">
        <p14:creationId xmlns="" xmlns:p14="http://schemas.microsoft.com/office/powerpoint/2010/main" val="8119039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2733" y="2130426"/>
            <a:ext cx="10344309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5466" y="3886200"/>
            <a:ext cx="8518843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29.09.2023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29.09.2023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23087" y="274639"/>
            <a:ext cx="2738199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8489" y="274639"/>
            <a:ext cx="8011769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29.09.2023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29.09.2023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1328" y="4406901"/>
            <a:ext cx="10344309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1328" y="2906713"/>
            <a:ext cx="10344309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29.09.2023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8489" y="1600201"/>
            <a:ext cx="5374984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86302" y="1600201"/>
            <a:ext cx="5374984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29.09.2023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8489" y="1535113"/>
            <a:ext cx="537709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8489" y="2174875"/>
            <a:ext cx="537709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82077" y="1535113"/>
            <a:ext cx="537921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82077" y="2174875"/>
            <a:ext cx="537921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29.09.2023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29.09.2023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29.09.2023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8489" y="273050"/>
            <a:ext cx="400377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58044" y="273051"/>
            <a:ext cx="680324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489" y="1435101"/>
            <a:ext cx="400377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29.09.2023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5361" y="4800600"/>
            <a:ext cx="730186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5361" y="612775"/>
            <a:ext cx="730186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5361" y="5367338"/>
            <a:ext cx="730186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29.09.2023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18000"/>
            <a:lum/>
          </a:blip>
          <a:srcRect/>
          <a:stretch>
            <a:fillRect t="-41000" b="-4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8489" y="274638"/>
            <a:ext cx="1095279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8489" y="1600201"/>
            <a:ext cx="1095279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8489" y="6356351"/>
            <a:ext cx="28396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29.09.2023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58007" y="6356351"/>
            <a:ext cx="3853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21672" y="6356351"/>
            <a:ext cx="28396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6256" y="185528"/>
            <a:ext cx="11277744" cy="2739416"/>
          </a:xfrm>
        </p:spPr>
        <p:txBody>
          <a:bodyPr>
            <a:noAutofit/>
          </a:bodyPr>
          <a:lstStyle/>
          <a:p>
            <a:r>
              <a:rPr lang="uk-UA" sz="66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Основні відмінності тварин від рослин та грибів</a:t>
            </a:r>
            <a:endParaRPr lang="uk-UA" sz="66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4425"/>
          <a:stretch/>
        </p:blipFill>
        <p:spPr>
          <a:xfrm>
            <a:off x="2916535" y="3039124"/>
            <a:ext cx="7128792" cy="305022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125188" y="6085862"/>
            <a:ext cx="691567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Будова клітин тваринного та рослинного організмів</a:t>
            </a:r>
            <a:endParaRPr lang="uk-UA" sz="2000" dirty="0"/>
          </a:p>
        </p:txBody>
      </p:sp>
    </p:spTree>
    <p:extLst>
      <p:ext uri="{BB962C8B-B14F-4D97-AF65-F5344CB8AC3E}">
        <p14:creationId xmlns="" xmlns:p14="http://schemas.microsoft.com/office/powerpoint/2010/main" val="2515829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142" y="-9832"/>
            <a:ext cx="12134633" cy="1143000"/>
          </a:xfrm>
        </p:spPr>
        <p:txBody>
          <a:bodyPr>
            <a:normAutofit fontScale="90000"/>
          </a:bodyPr>
          <a:lstStyle/>
          <a:p>
            <a:r>
              <a:rPr lang="ru-RU" sz="6000" b="1" dirty="0">
                <a:solidFill>
                  <a:srgbClr val="C00000"/>
                </a:solidFill>
                <a:latin typeface="Comic Sans MS" panose="030F0702030302020204" pitchFamily="66" charset="0"/>
              </a:rPr>
              <a:t/>
            </a:r>
            <a:br>
              <a:rPr lang="ru-RU" sz="6000" b="1" dirty="0">
                <a:solidFill>
                  <a:srgbClr val="C00000"/>
                </a:solidFill>
                <a:latin typeface="Comic Sans MS" panose="030F0702030302020204" pitchFamily="66" charset="0"/>
              </a:rPr>
            </a:br>
            <a:r>
              <a:rPr lang="ru-RU" sz="60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/>
            </a:r>
            <a:br>
              <a:rPr lang="ru-RU" sz="60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</a:br>
            <a:r>
              <a:rPr lang="ru-RU" sz="60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Особливості </a:t>
            </a:r>
            <a:r>
              <a:rPr lang="ru-RU" sz="6000" b="1" dirty="0">
                <a:solidFill>
                  <a:srgbClr val="C00000"/>
                </a:solidFill>
                <a:latin typeface="Comic Sans MS" panose="030F0702030302020204" pitchFamily="66" charset="0"/>
              </a:rPr>
              <a:t>життєдіяльності тварин</a:t>
            </a:r>
            <a:br>
              <a:rPr lang="ru-RU" sz="6000" b="1" dirty="0">
                <a:solidFill>
                  <a:srgbClr val="C00000"/>
                </a:solidFill>
                <a:latin typeface="Comic Sans MS" panose="030F0702030302020204" pitchFamily="66" charset="0"/>
              </a:rPr>
            </a:br>
            <a:endParaRPr lang="ru-RU" sz="60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0657418" y="2446365"/>
            <a:ext cx="608157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uk-UA" sz="14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кол</a:t>
            </a:r>
            <a:endParaRPr lang="uk-UA" sz="1400" dirty="0">
              <a:solidFill>
                <a:schemeClr val="bg1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875572621"/>
              </p:ext>
            </p:extLst>
          </p:nvPr>
        </p:nvGraphicFramePr>
        <p:xfrm>
          <a:off x="540271" y="1916832"/>
          <a:ext cx="8113183" cy="4175760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8113183"/>
              </a:tblGrid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uk-UA" sz="2000" b="1" dirty="0" smtClean="0">
                          <a:solidFill>
                            <a:srgbClr val="4C2600"/>
                          </a:solidFill>
                          <a:latin typeface="Comic Sans MS" panose="030F0702030302020204" pitchFamily="66" charset="0"/>
                        </a:rPr>
                        <a:t>живлення гетеротрофне;</a:t>
                      </a:r>
                      <a:endParaRPr lang="uk-UA" sz="2000" b="1" dirty="0">
                        <a:solidFill>
                          <a:srgbClr val="4C26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uk-UA" sz="2000" b="1" dirty="0" smtClean="0">
                          <a:solidFill>
                            <a:srgbClr val="4C2600"/>
                          </a:solidFill>
                          <a:latin typeface="Comic Sans MS" panose="030F0702030302020204" pitchFamily="66" charset="0"/>
                        </a:rPr>
                        <a:t>рух активний;</a:t>
                      </a:r>
                      <a:endParaRPr lang="uk-UA" sz="2000" b="1" dirty="0">
                        <a:solidFill>
                          <a:srgbClr val="4C26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uk-UA" sz="2000" b="1" dirty="0" smtClean="0">
                          <a:solidFill>
                            <a:srgbClr val="4C2600"/>
                          </a:solidFill>
                          <a:latin typeface="Comic Sans MS" panose="030F0702030302020204" pitchFamily="66" charset="0"/>
                        </a:rPr>
                        <a:t>дихання за допомогою спеціалізованих органів;</a:t>
                      </a:r>
                      <a:endParaRPr lang="uk-UA" sz="2000" b="1" dirty="0">
                        <a:solidFill>
                          <a:srgbClr val="4C26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uk-UA" sz="2000" b="1" dirty="0" smtClean="0">
                          <a:solidFill>
                            <a:srgbClr val="4C2600"/>
                          </a:solidFill>
                          <a:latin typeface="Comic Sans MS" panose="030F0702030302020204" pitchFamily="66" charset="0"/>
                        </a:rPr>
                        <a:t>транспорт речовин через покриви за допомогою кровоносної системи;</a:t>
                      </a:r>
                      <a:endParaRPr lang="uk-UA" sz="2000" b="1" dirty="0">
                        <a:solidFill>
                          <a:srgbClr val="4C26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uk-UA" sz="2000" b="1" dirty="0" smtClean="0">
                          <a:solidFill>
                            <a:srgbClr val="4C2600"/>
                          </a:solidFill>
                          <a:latin typeface="Comic Sans MS" panose="030F0702030302020204" pitchFamily="66" charset="0"/>
                        </a:rPr>
                        <a:t>виділення за допомогою спеціалізованих органів;</a:t>
                      </a:r>
                      <a:endParaRPr lang="uk-UA" sz="2000" b="1" dirty="0">
                        <a:solidFill>
                          <a:srgbClr val="4C26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uk-UA" sz="2000" b="1" dirty="0" smtClean="0">
                          <a:solidFill>
                            <a:srgbClr val="4C2600"/>
                          </a:solidFill>
                          <a:latin typeface="Comic Sans MS" panose="030F0702030302020204" pitchFamily="66" charset="0"/>
                        </a:rPr>
                        <a:t>ріст переважно обмежений;</a:t>
                      </a:r>
                      <a:endParaRPr lang="uk-UA" sz="2000" b="1" dirty="0">
                        <a:solidFill>
                          <a:srgbClr val="4C26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uk-UA" sz="2000" b="1" dirty="0" smtClean="0">
                          <a:solidFill>
                            <a:srgbClr val="4C2600"/>
                          </a:solidFill>
                          <a:latin typeface="Comic Sans MS" panose="030F0702030302020204" pitchFamily="66" charset="0"/>
                        </a:rPr>
                        <a:t>розмноження переважно статеве;</a:t>
                      </a:r>
                      <a:endParaRPr lang="uk-UA" sz="2000" b="1" dirty="0">
                        <a:solidFill>
                          <a:srgbClr val="4C26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uk-UA" sz="2000" b="1" dirty="0" smtClean="0">
                          <a:solidFill>
                            <a:srgbClr val="4C2600"/>
                          </a:solidFill>
                          <a:latin typeface="Comic Sans MS" panose="030F0702030302020204" pitchFamily="66" charset="0"/>
                        </a:rPr>
                        <a:t>регуляція процесів нервова і гуморальна;</a:t>
                      </a:r>
                      <a:endParaRPr lang="uk-UA" sz="2000" b="1" dirty="0">
                        <a:solidFill>
                          <a:srgbClr val="4C26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uk-UA" sz="2000" b="1" dirty="0" smtClean="0">
                          <a:solidFill>
                            <a:srgbClr val="4C2600"/>
                          </a:solidFill>
                          <a:latin typeface="Comic Sans MS" panose="030F0702030302020204" pitchFamily="66" charset="0"/>
                        </a:rPr>
                        <a:t>подразливість за допомогою органів чуття у вигляді таксисів і рефлексів</a:t>
                      </a:r>
                      <a:endParaRPr lang="uk-UA" sz="2000" b="1" dirty="0">
                        <a:solidFill>
                          <a:srgbClr val="4C26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746" r="17690"/>
          <a:stretch/>
        </p:blipFill>
        <p:spPr bwMode="auto">
          <a:xfrm>
            <a:off x="8749183" y="1916832"/>
            <a:ext cx="2959509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667412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279" y="116632"/>
            <a:ext cx="10952798" cy="1143000"/>
          </a:xfrm>
        </p:spPr>
        <p:txBody>
          <a:bodyPr>
            <a:normAutofit/>
          </a:bodyPr>
          <a:lstStyle/>
          <a:p>
            <a:r>
              <a:rPr lang="uk-UA" sz="60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Висновки</a:t>
            </a:r>
            <a:endParaRPr lang="uk-UA" sz="60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8263" y="1268760"/>
            <a:ext cx="11305256" cy="5256584"/>
          </a:xfrm>
        </p:spPr>
        <p:txBody>
          <a:bodyPr>
            <a:normAutofit fontScale="92500"/>
          </a:bodyPr>
          <a:lstStyle/>
          <a:p>
            <a:r>
              <a:rPr lang="uk-UA" sz="3300" b="1" dirty="0" smtClean="0">
                <a:solidFill>
                  <a:srgbClr val="4C2600"/>
                </a:solidFill>
                <a:latin typeface="Comic Sans MS" panose="030F0702030302020204" pitchFamily="66" charset="0"/>
              </a:rPr>
              <a:t>Визначальними причинами відмінності тварин від рослин та грибів є їх особливості на рівні клітин, а саме: відсутність жорсткої клітинної оболонки, відсутність пластид, відсутність вакуоль з клітинним соком, наявність включень з глікогену</a:t>
            </a:r>
          </a:p>
          <a:p>
            <a:r>
              <a:rPr lang="uk-UA" sz="3300" b="1" dirty="0" smtClean="0">
                <a:solidFill>
                  <a:srgbClr val="4C2600"/>
                </a:solidFill>
                <a:latin typeface="Comic Sans MS" panose="030F0702030302020204" pitchFamily="66" charset="0"/>
              </a:rPr>
              <a:t>Тварини відрізняються від рослин й грибів більшою різноманітністю органів і систем органів, які спеціалізуються на здійсненні життєвих функцій</a:t>
            </a:r>
          </a:p>
          <a:p>
            <a:r>
              <a:rPr lang="ru-RU" sz="3300" b="1" dirty="0">
                <a:solidFill>
                  <a:srgbClr val="4C2600"/>
                </a:solidFill>
                <a:latin typeface="Comic Sans MS" panose="030F0702030302020204" pitchFamily="66" charset="0"/>
              </a:rPr>
              <a:t>Найзагальніші відмінності між тваринами, рослинами й грибами стосуються живлення й руху</a:t>
            </a:r>
            <a:endParaRPr lang="uk-UA" sz="3300" b="1" dirty="0" smtClean="0">
              <a:solidFill>
                <a:srgbClr val="4C2600"/>
              </a:solidFill>
              <a:latin typeface="Comic Sans MS" panose="030F0702030302020204" pitchFamily="66" charset="0"/>
            </a:endParaRPr>
          </a:p>
          <a:p>
            <a:endParaRPr lang="uk-UA" sz="3300" b="1" dirty="0" smtClean="0">
              <a:solidFill>
                <a:srgbClr val="4C26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21713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fs01.vseosvita.ua/0100iwne-11a0/009-0x0.jpg?t=9f2668f5fab102171f24d84982a6cfe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59431"/>
            <a:ext cx="12169775" cy="73174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6295" y="188640"/>
            <a:ext cx="10952798" cy="1143000"/>
          </a:xfrm>
        </p:spPr>
        <p:txBody>
          <a:bodyPr/>
          <a:lstStyle/>
          <a:p>
            <a:pPr algn="ctr"/>
            <a:r>
              <a:rPr lang="uk-UA" sz="6000" b="1" dirty="0" smtClean="0">
                <a:solidFill>
                  <a:srgbClr val="C00000"/>
                </a:solidFill>
                <a:effectLst/>
                <a:latin typeface="Comic Sans MS" panose="030F0702030302020204" pitchFamily="66" charset="0"/>
              </a:rPr>
              <a:t>Домашнє завдання</a:t>
            </a:r>
            <a:endParaRPr lang="uk-UA" sz="6000" b="1" dirty="0">
              <a:solidFill>
                <a:srgbClr val="C00000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43883" y="1342921"/>
            <a:ext cx="7920880" cy="4680520"/>
          </a:xfrm>
        </p:spPr>
        <p:txBody>
          <a:bodyPr>
            <a:noAutofit/>
          </a:bodyPr>
          <a:lstStyle/>
          <a:p>
            <a:r>
              <a:rPr lang="ru-RU" sz="3300" b="1" dirty="0" smtClean="0">
                <a:solidFill>
                  <a:srgbClr val="4C2600"/>
                </a:solidFill>
                <a:latin typeface="Comic Sans MS" panose="030F0702030302020204" pitchFamily="66" charset="0"/>
              </a:rPr>
              <a:t>опрацювати §4; </a:t>
            </a:r>
          </a:p>
          <a:p>
            <a:r>
              <a:rPr lang="ru-RU" sz="3300" b="1" dirty="0" smtClean="0">
                <a:solidFill>
                  <a:srgbClr val="4C2600"/>
                </a:solidFill>
                <a:latin typeface="Comic Sans MS" panose="030F0702030302020204" pitchFamily="66" charset="0"/>
              </a:rPr>
              <a:t>стор.19 (розглядати рисунки);</a:t>
            </a:r>
          </a:p>
          <a:p>
            <a:r>
              <a:rPr lang="ru-RU" sz="3300" b="1" dirty="0" smtClean="0">
                <a:solidFill>
                  <a:srgbClr val="4C2600"/>
                </a:solidFill>
                <a:latin typeface="Comic Sans MS" panose="030F0702030302020204" pitchFamily="66" charset="0"/>
              </a:rPr>
              <a:t>стор</a:t>
            </a:r>
            <a:r>
              <a:rPr lang="ru-RU" sz="3300" b="1" dirty="0">
                <a:solidFill>
                  <a:srgbClr val="4C2600"/>
                </a:solidFill>
                <a:latin typeface="Comic Sans MS" panose="030F0702030302020204" pitchFamily="66" charset="0"/>
              </a:rPr>
              <a:t>. </a:t>
            </a:r>
            <a:r>
              <a:rPr lang="ru-RU" sz="3300" b="1" dirty="0" smtClean="0">
                <a:solidFill>
                  <a:srgbClr val="4C2600"/>
                </a:solidFill>
                <a:latin typeface="Comic Sans MS" panose="030F0702030302020204" pitchFamily="66" charset="0"/>
              </a:rPr>
              <a:t>22 (виконати завдання «Навчаємось пізнавати» усно, на відповідність - письмово; відповідати на питання усно);</a:t>
            </a:r>
          </a:p>
          <a:p>
            <a:r>
              <a:rPr lang="ru-RU" sz="3300" b="1" dirty="0" smtClean="0">
                <a:solidFill>
                  <a:srgbClr val="4C2600"/>
                </a:solidFill>
                <a:latin typeface="Comic Sans MS" panose="030F0702030302020204" pitchFamily="66" charset="0"/>
              </a:rPr>
              <a:t>стор. 24 – виконати тести письмово;</a:t>
            </a:r>
          </a:p>
          <a:p>
            <a:r>
              <a:rPr lang="ru-RU" sz="3300" b="1" dirty="0" smtClean="0">
                <a:solidFill>
                  <a:srgbClr val="4C2600"/>
                </a:solidFill>
                <a:latin typeface="Comic Sans MS" panose="030F0702030302020204" pitchFamily="66" charset="0"/>
              </a:rPr>
              <a:t>опанувати конспект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742" y="1342921"/>
            <a:ext cx="3312368" cy="495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402610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279" y="8477"/>
            <a:ext cx="10952798" cy="1143000"/>
          </a:xfrm>
        </p:spPr>
        <p:txBody>
          <a:bodyPr>
            <a:normAutofit/>
          </a:bodyPr>
          <a:lstStyle/>
          <a:p>
            <a:r>
              <a:rPr lang="uk-UA" sz="6000" b="1" dirty="0">
                <a:solidFill>
                  <a:srgbClr val="C00000"/>
                </a:solidFill>
                <a:latin typeface="Comic Sans MS" panose="030F0702030302020204" pitchFamily="66" charset="0"/>
              </a:rPr>
              <a:t>Навчаємося пізнавати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6255" y="1124744"/>
            <a:ext cx="11449271" cy="187220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2800" b="1" dirty="0">
                <a:solidFill>
                  <a:srgbClr val="4C2600"/>
                </a:solidFill>
                <a:latin typeface="Comic Sans MS" panose="030F0702030302020204" pitchFamily="66" charset="0"/>
              </a:rPr>
              <a:t>Розпізнавання зображень - це віднесення вихідних явищ, об’єктів до певної групи за допомогою виділення істотних ознак. </a:t>
            </a:r>
            <a:endParaRPr lang="ru-RU" sz="2800" b="1" dirty="0" smtClean="0">
              <a:solidFill>
                <a:srgbClr val="4C260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ru-RU" sz="2800" b="1" dirty="0" smtClean="0">
                <a:solidFill>
                  <a:srgbClr val="4C2600"/>
                </a:solidFill>
                <a:latin typeface="Comic Sans MS" panose="030F0702030302020204" pitchFamily="66" charset="0"/>
              </a:rPr>
              <a:t>Цей </a:t>
            </a:r>
            <a:r>
              <a:rPr lang="ru-RU" sz="2800" b="1" dirty="0">
                <a:solidFill>
                  <a:srgbClr val="4C2600"/>
                </a:solidFill>
                <a:latin typeface="Comic Sans MS" panose="030F0702030302020204" pitchFamily="66" charset="0"/>
              </a:rPr>
              <a:t>метод пізнання часто називають класифікацією без учителя, або апріорі, як говорять науковці, оскільки здійснюється розподіл на класи без застосування власного чи чужого </a:t>
            </a:r>
            <a:r>
              <a:rPr lang="ru-RU" sz="2800" b="1" dirty="0" smtClean="0">
                <a:solidFill>
                  <a:srgbClr val="4C2600"/>
                </a:solidFill>
                <a:latin typeface="Comic Sans MS" panose="030F0702030302020204" pitchFamily="66" charset="0"/>
              </a:rPr>
              <a:t>досвіду</a:t>
            </a:r>
            <a:endParaRPr lang="uk-UA" sz="2800" b="1" dirty="0">
              <a:solidFill>
                <a:srgbClr val="4C260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27690" y="5013176"/>
            <a:ext cx="1101722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dirty="0">
                <a:solidFill>
                  <a:srgbClr val="C00000"/>
                </a:solidFill>
                <a:latin typeface="Comic Sans MS" panose="030F0702030302020204" pitchFamily="66" charset="0"/>
              </a:rPr>
              <a:t>Виділіть істотні ознаки та розпізнайте з їх допомогою серед запропонованих ілюстрацій рослинну й тваринну клітини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0391" y="2924944"/>
            <a:ext cx="8856984" cy="2057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71118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08489" y="274639"/>
            <a:ext cx="10952798" cy="1570037"/>
          </a:xfrm>
        </p:spPr>
        <p:txBody>
          <a:bodyPr/>
          <a:lstStyle/>
          <a:p>
            <a:r>
              <a:rPr lang="uk-UA" altLang="uk-UA" sz="7200" b="1" dirty="0">
                <a:solidFill>
                  <a:srgbClr val="C00000"/>
                </a:solidFill>
                <a:latin typeface="Comic Sans MS" panose="030F0702030302020204" pitchFamily="66" charset="0"/>
              </a:rPr>
              <a:t>Дякую за увагу!</a:t>
            </a:r>
            <a:endParaRPr lang="ru-RU" altLang="uk-UA" sz="72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4340" name="Picture 4" descr="9756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6655" y="1873331"/>
            <a:ext cx="4464496" cy="46196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793219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5817" y="332656"/>
            <a:ext cx="11327702" cy="2736304"/>
          </a:xfrm>
        </p:spPr>
        <p:txBody>
          <a:bodyPr>
            <a:normAutofit fontScale="92500" lnSpcReduction="10000"/>
          </a:bodyPr>
          <a:lstStyle/>
          <a:p>
            <a:pPr marL="0" indent="0" algn="r">
              <a:buNone/>
            </a:pPr>
            <a:r>
              <a:rPr lang="ru-RU" sz="4000" b="1" dirty="0">
                <a:solidFill>
                  <a:srgbClr val="C00000"/>
                </a:solidFill>
                <a:latin typeface="Comic Sans MS" panose="030F0702030302020204" pitchFamily="66" charset="0"/>
              </a:rPr>
              <a:t>Порівняння - це зіставлення об'єктів або явищ</a:t>
            </a:r>
          </a:p>
          <a:p>
            <a:pPr marL="0" indent="0" algn="r">
              <a:buNone/>
            </a:pPr>
            <a:r>
              <a:rPr lang="ru-RU" sz="40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для </a:t>
            </a:r>
            <a:r>
              <a:rPr lang="ru-RU" sz="4000" b="1" dirty="0">
                <a:solidFill>
                  <a:srgbClr val="C00000"/>
                </a:solidFill>
                <a:latin typeface="Comic Sans MS" panose="030F0702030302020204" pitchFamily="66" charset="0"/>
              </a:rPr>
              <a:t>встановлення їхньої подібності й </a:t>
            </a:r>
            <a:r>
              <a:rPr lang="ru-RU" sz="40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відмінності</a:t>
            </a:r>
            <a:endParaRPr lang="ru-RU" sz="2800" b="1" dirty="0" smtClean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 marL="0" indent="0" algn="r">
              <a:buNone/>
            </a:pPr>
            <a:endParaRPr lang="ru-RU" sz="2800" b="1" dirty="0" smtClean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 marL="0" indent="0" algn="r">
              <a:buNone/>
            </a:pPr>
            <a:r>
              <a:rPr lang="ru-RU" sz="28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З підручника</a:t>
            </a:r>
            <a:endParaRPr lang="uk-UA" sz="28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508823" y="2996952"/>
            <a:ext cx="608529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4C2600"/>
                </a:solidFill>
                <a:latin typeface="Comic Sans MS" panose="030F0702030302020204" pitchFamily="66" charset="0"/>
              </a:rPr>
              <a:t>У 2012 році в лісах на острові Борнео американськими науковцями було виявлено новий вид організмів, який назвали Губка Боб Квадратні Штани на честь головного героя мультсеріалу телеканалу Nickelodeon</a:t>
            </a:r>
            <a:endParaRPr lang="uk-UA" sz="2400" b="1" dirty="0">
              <a:solidFill>
                <a:srgbClr val="4C2600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68263" y="5305276"/>
            <a:ext cx="1094521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4C2600"/>
                </a:solidFill>
                <a:latin typeface="Comic Sans MS" panose="030F0702030302020204" pitchFamily="66" charset="0"/>
              </a:rPr>
              <a:t>Чому вчені віднесли цей вид до грибів, а не до тварин чи рослин?</a:t>
            </a:r>
            <a:endParaRPr lang="uk-UA" sz="2800" b="1" dirty="0">
              <a:solidFill>
                <a:srgbClr val="4C26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06" b="6484"/>
          <a:stretch/>
        </p:blipFill>
        <p:spPr bwMode="auto">
          <a:xfrm>
            <a:off x="612279" y="2192559"/>
            <a:ext cx="4510982" cy="3018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599" y="1628800"/>
            <a:ext cx="2189149" cy="215988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97823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87" y="332656"/>
            <a:ext cx="10952798" cy="1143000"/>
          </a:xfrm>
        </p:spPr>
        <p:txBody>
          <a:bodyPr>
            <a:normAutofit/>
          </a:bodyPr>
          <a:lstStyle/>
          <a:p>
            <a:r>
              <a:rPr lang="uk-UA" sz="60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План</a:t>
            </a:r>
            <a:endParaRPr lang="uk-UA" sz="60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8263" y="1412776"/>
            <a:ext cx="7204590" cy="4752528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4C2600"/>
                </a:solidFill>
                <a:latin typeface="Comic Sans MS" panose="030F0702030302020204" pitchFamily="66" charset="0"/>
              </a:rPr>
              <a:t>Відмінності тварин на рівні клітин</a:t>
            </a:r>
          </a:p>
          <a:p>
            <a:r>
              <a:rPr lang="ru-RU" sz="4000" b="1" dirty="0">
                <a:solidFill>
                  <a:srgbClr val="4C2600"/>
                </a:solidFill>
                <a:latin typeface="Comic Sans MS" panose="030F0702030302020204" pitchFamily="66" charset="0"/>
              </a:rPr>
              <a:t>Відмінності тварин </a:t>
            </a:r>
            <a:r>
              <a:rPr lang="ru-RU" sz="4000" b="1" dirty="0" smtClean="0">
                <a:solidFill>
                  <a:srgbClr val="4C2600"/>
                </a:solidFill>
                <a:latin typeface="Comic Sans MS" panose="030F0702030302020204" pitchFamily="66" charset="0"/>
              </a:rPr>
              <a:t>на </a:t>
            </a:r>
            <a:r>
              <a:rPr lang="ru-RU" sz="4000" b="1" dirty="0">
                <a:solidFill>
                  <a:srgbClr val="4C2600"/>
                </a:solidFill>
                <a:latin typeface="Comic Sans MS" panose="030F0702030302020204" pitchFamily="66" charset="0"/>
              </a:rPr>
              <a:t>рівні </a:t>
            </a:r>
            <a:r>
              <a:rPr lang="ru-RU" sz="4000" b="1" dirty="0" smtClean="0">
                <a:solidFill>
                  <a:srgbClr val="4C2600"/>
                </a:solidFill>
                <a:latin typeface="Comic Sans MS" panose="030F0702030302020204" pitchFamily="66" charset="0"/>
              </a:rPr>
              <a:t>тканин, органів, систем органів</a:t>
            </a:r>
            <a:endParaRPr lang="ru-RU" sz="4000" b="1" dirty="0">
              <a:solidFill>
                <a:srgbClr val="4C2600"/>
              </a:solidFill>
              <a:latin typeface="Comic Sans MS" panose="030F0702030302020204" pitchFamily="66" charset="0"/>
            </a:endParaRPr>
          </a:p>
          <a:p>
            <a:r>
              <a:rPr lang="ru-RU" sz="4000" b="1" dirty="0" smtClean="0">
                <a:solidFill>
                  <a:srgbClr val="4C2600"/>
                </a:solidFill>
                <a:latin typeface="Comic Sans MS" panose="030F0702030302020204" pitchFamily="66" charset="0"/>
              </a:rPr>
              <a:t>Особливості життєдіяльності тварин</a:t>
            </a:r>
            <a:endParaRPr lang="uk-UA" sz="4000" b="1" dirty="0">
              <a:solidFill>
                <a:srgbClr val="4C26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983" y="1700808"/>
            <a:ext cx="5081244" cy="3810933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7813079" y="5511741"/>
            <a:ext cx="383310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Клітини рослини та тварини</a:t>
            </a:r>
            <a:endParaRPr lang="uk-UA" sz="2000" dirty="0"/>
          </a:p>
        </p:txBody>
      </p:sp>
    </p:spTree>
    <p:extLst>
      <p:ext uri="{BB962C8B-B14F-4D97-AF65-F5344CB8AC3E}">
        <p14:creationId xmlns="" xmlns:p14="http://schemas.microsoft.com/office/powerpoint/2010/main" val="138024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137" y="18024"/>
            <a:ext cx="11953328" cy="1143000"/>
          </a:xfrm>
        </p:spPr>
        <p:txBody>
          <a:bodyPr>
            <a:normAutofit fontScale="90000"/>
          </a:bodyPr>
          <a:lstStyle/>
          <a:p>
            <a:r>
              <a:rPr lang="ru-RU" sz="6000" b="1" dirty="0">
                <a:solidFill>
                  <a:srgbClr val="C00000"/>
                </a:solidFill>
                <a:latin typeface="Comic Sans MS" panose="030F0702030302020204" pitchFamily="66" charset="0"/>
              </a:rPr>
              <a:t>Відмінності </a:t>
            </a:r>
            <a:r>
              <a:rPr lang="ru-RU" sz="60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тварин на </a:t>
            </a:r>
            <a:r>
              <a:rPr lang="ru-RU" sz="6000" b="1" dirty="0">
                <a:solidFill>
                  <a:srgbClr val="C00000"/>
                </a:solidFill>
                <a:latin typeface="Comic Sans MS" panose="030F0702030302020204" pitchFamily="66" charset="0"/>
              </a:rPr>
              <a:t>рівні клітин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0657418" y="2446365"/>
            <a:ext cx="608157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uk-UA" sz="14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кол</a:t>
            </a:r>
            <a:endParaRPr lang="uk-UA" sz="1400" dirty="0">
              <a:solidFill>
                <a:schemeClr val="bg1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189859007"/>
              </p:ext>
            </p:extLst>
          </p:nvPr>
        </p:nvGraphicFramePr>
        <p:xfrm>
          <a:off x="468263" y="1462333"/>
          <a:ext cx="11161240" cy="113792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1116124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Спільні риси тварин, рослин, грибів:</a:t>
                      </a:r>
                      <a:endParaRPr lang="uk-UA" sz="2000" b="1" dirty="0">
                        <a:solidFill>
                          <a:srgbClr val="C0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uk-UA" sz="1800" b="1" dirty="0" smtClean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еукаріоти</a:t>
                      </a:r>
                      <a:r>
                        <a:rPr lang="uk-UA" sz="1800" b="1" dirty="0" smtClean="0">
                          <a:solidFill>
                            <a:srgbClr val="4C2600"/>
                          </a:solidFill>
                          <a:latin typeface="Comic Sans MS" panose="030F0702030302020204" pitchFamily="66" charset="0"/>
                        </a:rPr>
                        <a:t> – наявність оформленого ядра;</a:t>
                      </a:r>
                      <a:endParaRPr lang="uk-UA" sz="1800" b="1" dirty="0">
                        <a:solidFill>
                          <a:srgbClr val="4C26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uk-UA" sz="1800" b="1" dirty="0" smtClean="0">
                          <a:solidFill>
                            <a:srgbClr val="4C2600"/>
                          </a:solidFill>
                          <a:latin typeface="Comic Sans MS" panose="030F0702030302020204" pitchFamily="66" charset="0"/>
                        </a:rPr>
                        <a:t>план</a:t>
                      </a:r>
                      <a:r>
                        <a:rPr lang="uk-UA" sz="1800" b="1" baseline="0" dirty="0" smtClean="0">
                          <a:solidFill>
                            <a:srgbClr val="4C2600"/>
                          </a:solidFill>
                          <a:latin typeface="Comic Sans MS" panose="030F0702030302020204" pitchFamily="66" charset="0"/>
                        </a:rPr>
                        <a:t> будови клітини: поверхневий апарат, цитоплазма з органелами</a:t>
                      </a:r>
                      <a:endParaRPr lang="uk-UA" sz="1800" b="1" dirty="0">
                        <a:solidFill>
                          <a:srgbClr val="4C26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55" y="2703422"/>
            <a:ext cx="7056784" cy="3749914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188343" y="2693141"/>
            <a:ext cx="1872208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uk-UA" sz="14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Тваринна клітина</a:t>
            </a:r>
            <a:endParaRPr lang="uk-UA" sz="1400" dirty="0">
              <a:solidFill>
                <a:srgbClr val="C0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076775" y="2717273"/>
            <a:ext cx="1872208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uk-UA" sz="14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Рослинна клітина</a:t>
            </a:r>
            <a:endParaRPr lang="uk-UA" sz="1400" dirty="0">
              <a:solidFill>
                <a:srgbClr val="C0000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367007" y="3068709"/>
            <a:ext cx="576064" cy="2616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uk-UA" sz="1100" b="1" dirty="0" smtClean="0">
                <a:solidFill>
                  <a:srgbClr val="4C2600"/>
                </a:solidFill>
                <a:latin typeface="Comic Sans MS" panose="030F0702030302020204" pitchFamily="66" charset="0"/>
              </a:rPr>
              <a:t>Ядро</a:t>
            </a:r>
            <a:endParaRPr lang="uk-UA" sz="1100" dirty="0">
              <a:solidFill>
                <a:srgbClr val="4C260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304211" y="3469015"/>
            <a:ext cx="701656" cy="2616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uk-UA" sz="1100" b="1" dirty="0" smtClean="0">
                <a:solidFill>
                  <a:srgbClr val="4C2600"/>
                </a:solidFill>
                <a:latin typeface="Comic Sans MS" panose="030F0702030302020204" pitchFamily="66" charset="0"/>
              </a:rPr>
              <a:t>Ядерце</a:t>
            </a:r>
            <a:endParaRPr lang="uk-UA" sz="1100" dirty="0">
              <a:solidFill>
                <a:srgbClr val="4C260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141771" y="3789040"/>
            <a:ext cx="1935004" cy="2616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uk-UA" sz="1100" b="1" dirty="0" smtClean="0">
                <a:solidFill>
                  <a:srgbClr val="4C2600"/>
                </a:solidFill>
                <a:latin typeface="Comic Sans MS" panose="030F0702030302020204" pitchFamily="66" charset="0"/>
              </a:rPr>
              <a:t>Ендоплазматична сітка</a:t>
            </a:r>
            <a:endParaRPr lang="uk-UA" sz="1100" dirty="0">
              <a:solidFill>
                <a:srgbClr val="4C260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335363" y="4050650"/>
            <a:ext cx="1008112" cy="2616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uk-UA" sz="1100" b="1" dirty="0" smtClean="0">
                <a:solidFill>
                  <a:srgbClr val="4C2600"/>
                </a:solidFill>
                <a:latin typeface="Comic Sans MS" panose="030F0702030302020204" pitchFamily="66" charset="0"/>
              </a:rPr>
              <a:t>Мітохондрія</a:t>
            </a:r>
            <a:endParaRPr lang="uk-UA" sz="1100" dirty="0">
              <a:solidFill>
                <a:srgbClr val="4C2600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430919" y="4288494"/>
            <a:ext cx="1069792" cy="43088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uk-UA" sz="1100" b="1" dirty="0" smtClean="0">
                <a:solidFill>
                  <a:srgbClr val="4C2600"/>
                </a:solidFill>
                <a:latin typeface="Comic Sans MS" panose="030F0702030302020204" pitchFamily="66" charset="0"/>
              </a:rPr>
              <a:t>Комплекс Гольджі</a:t>
            </a:r>
            <a:endParaRPr lang="uk-UA" sz="1100" dirty="0">
              <a:solidFill>
                <a:srgbClr val="4C260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430919" y="4719381"/>
            <a:ext cx="936104" cy="2616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uk-UA" sz="1100" b="1" dirty="0" smtClean="0">
                <a:solidFill>
                  <a:srgbClr val="4C2600"/>
                </a:solidFill>
                <a:latin typeface="Comic Sans MS" panose="030F0702030302020204" pitchFamily="66" charset="0"/>
              </a:rPr>
              <a:t>Лізосома</a:t>
            </a:r>
            <a:endParaRPr lang="uk-UA" sz="1100" dirty="0">
              <a:solidFill>
                <a:srgbClr val="4C2600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430919" y="4982840"/>
            <a:ext cx="1152128" cy="2616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uk-UA" sz="1100" b="1" dirty="0" smtClean="0">
                <a:solidFill>
                  <a:srgbClr val="4C2600"/>
                </a:solidFill>
                <a:latin typeface="Comic Sans MS" panose="030F0702030302020204" pitchFamily="66" charset="0"/>
              </a:rPr>
              <a:t>Цитоплазма</a:t>
            </a:r>
            <a:endParaRPr lang="uk-UA" sz="1100" dirty="0">
              <a:solidFill>
                <a:srgbClr val="4C2600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393799" y="5244450"/>
            <a:ext cx="1322936" cy="43088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uk-UA" sz="1100" b="1" dirty="0" smtClean="0">
                <a:solidFill>
                  <a:srgbClr val="4C2600"/>
                </a:solidFill>
                <a:latin typeface="Comic Sans MS" panose="030F0702030302020204" pitchFamily="66" charset="0"/>
              </a:rPr>
              <a:t>Плазматична мембрана</a:t>
            </a:r>
            <a:endParaRPr lang="uk-UA" sz="1100" dirty="0">
              <a:solidFill>
                <a:srgbClr val="4C2600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422791" y="6191726"/>
            <a:ext cx="989688" cy="43088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uk-UA" sz="1100" b="1" dirty="0" smtClean="0">
                <a:solidFill>
                  <a:srgbClr val="4C2600"/>
                </a:solidFill>
                <a:latin typeface="Comic Sans MS" panose="030F0702030302020204" pitchFamily="66" charset="0"/>
              </a:rPr>
              <a:t>Клітинний центр</a:t>
            </a:r>
            <a:endParaRPr lang="uk-UA" sz="1100" dirty="0">
              <a:solidFill>
                <a:srgbClr val="4C2600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6372919" y="6107087"/>
            <a:ext cx="936104" cy="43088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uk-UA" sz="1100" b="1" dirty="0" smtClean="0">
                <a:solidFill>
                  <a:srgbClr val="4C2600"/>
                </a:solidFill>
                <a:latin typeface="Comic Sans MS" panose="030F0702030302020204" pitchFamily="66" charset="0"/>
              </a:rPr>
              <a:t>Клітинна стінка</a:t>
            </a:r>
            <a:endParaRPr lang="uk-UA" sz="1100" dirty="0">
              <a:solidFill>
                <a:srgbClr val="4C2600"/>
              </a:solidFill>
            </a:endParaRPr>
          </a:p>
        </p:txBody>
      </p:sp>
      <p:sp>
        <p:nvSpPr>
          <p:cNvPr id="10" name="AutoShape 4" descr="Грибная клетка: строение и особенности в рисунках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 dirty="0"/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274" r="37968" b="5911"/>
          <a:stretch/>
        </p:blipFill>
        <p:spPr bwMode="auto">
          <a:xfrm>
            <a:off x="8173119" y="3469015"/>
            <a:ext cx="2398561" cy="2688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Прямоугольник 27"/>
          <p:cNvSpPr/>
          <p:nvPr/>
        </p:nvSpPr>
        <p:spPr>
          <a:xfrm>
            <a:off x="9937315" y="3616278"/>
            <a:ext cx="1292256" cy="2616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uk-UA" sz="1100" b="1" dirty="0" smtClean="0">
                <a:solidFill>
                  <a:srgbClr val="4C2600"/>
                </a:solidFill>
                <a:latin typeface="Comic Sans MS" panose="030F0702030302020204" pitchFamily="66" charset="0"/>
              </a:rPr>
              <a:t>Клітинна стінка</a:t>
            </a:r>
            <a:endParaRPr lang="uk-UA" sz="1100" dirty="0">
              <a:solidFill>
                <a:srgbClr val="4C2600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9988370" y="3835206"/>
            <a:ext cx="936104" cy="2616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uk-UA" sz="1100" b="1" dirty="0" smtClean="0">
                <a:solidFill>
                  <a:srgbClr val="4C2600"/>
                </a:solidFill>
                <a:latin typeface="Comic Sans MS" panose="030F0702030302020204" pitchFamily="66" charset="0"/>
              </a:rPr>
              <a:t>Рибосоми</a:t>
            </a:r>
            <a:endParaRPr lang="uk-UA" sz="1100" dirty="0">
              <a:solidFill>
                <a:srgbClr val="4C2600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10215832" y="4050650"/>
            <a:ext cx="711696" cy="2616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uk-UA" sz="1100" b="1" dirty="0" smtClean="0">
                <a:solidFill>
                  <a:srgbClr val="4C2600"/>
                </a:solidFill>
                <a:latin typeface="Comic Sans MS" panose="030F0702030302020204" pitchFamily="66" charset="0"/>
              </a:rPr>
              <a:t>Ядро</a:t>
            </a:r>
            <a:endParaRPr lang="uk-UA" sz="1100" dirty="0">
              <a:solidFill>
                <a:srgbClr val="4C2600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10450479" y="4260876"/>
            <a:ext cx="1008112" cy="2616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uk-UA" sz="1100" b="1" dirty="0" smtClean="0">
                <a:solidFill>
                  <a:srgbClr val="4C2600"/>
                </a:solidFill>
                <a:latin typeface="Comic Sans MS" panose="030F0702030302020204" pitchFamily="66" charset="0"/>
              </a:rPr>
              <a:t>Мітохондрія</a:t>
            </a:r>
            <a:endParaRPr lang="uk-UA" sz="1100" dirty="0">
              <a:solidFill>
                <a:srgbClr val="4C2600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10491089" y="4503404"/>
            <a:ext cx="1678686" cy="43088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uk-UA" sz="1100" b="1" dirty="0" smtClean="0">
                <a:solidFill>
                  <a:srgbClr val="4C2600"/>
                </a:solidFill>
                <a:latin typeface="Comic Sans MS" panose="030F0702030302020204" pitchFamily="66" charset="0"/>
              </a:rPr>
              <a:t>Ендоплазматична сітка</a:t>
            </a:r>
            <a:endParaRPr lang="uk-UA" sz="1100" dirty="0">
              <a:solidFill>
                <a:srgbClr val="4C2600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10502591" y="4934291"/>
            <a:ext cx="967502" cy="2616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uk-UA" sz="1100" b="1" dirty="0" smtClean="0">
                <a:solidFill>
                  <a:srgbClr val="4C2600"/>
                </a:solidFill>
                <a:latin typeface="Comic Sans MS" panose="030F0702030302020204" pitchFamily="66" charset="0"/>
              </a:rPr>
              <a:t>Включення</a:t>
            </a:r>
            <a:endParaRPr lang="uk-UA" sz="1100" dirty="0">
              <a:solidFill>
                <a:srgbClr val="4C2600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8394913" y="2717273"/>
            <a:ext cx="187220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14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Клітина гриба</a:t>
            </a:r>
            <a:endParaRPr lang="uk-UA" sz="1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73935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856"/>
            <a:ext cx="12134633" cy="1143000"/>
          </a:xfrm>
        </p:spPr>
        <p:txBody>
          <a:bodyPr>
            <a:normAutofit fontScale="90000"/>
          </a:bodyPr>
          <a:lstStyle/>
          <a:p>
            <a:r>
              <a:rPr lang="ru-RU" sz="6000" b="1" dirty="0">
                <a:solidFill>
                  <a:srgbClr val="C00000"/>
                </a:solidFill>
                <a:latin typeface="Comic Sans MS" panose="030F0702030302020204" pitchFamily="66" charset="0"/>
              </a:rPr>
              <a:t>Відмінності </a:t>
            </a:r>
            <a:r>
              <a:rPr lang="ru-RU" sz="60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тварин на </a:t>
            </a:r>
            <a:r>
              <a:rPr lang="ru-RU" sz="6000" b="1" dirty="0">
                <a:solidFill>
                  <a:srgbClr val="C00000"/>
                </a:solidFill>
                <a:latin typeface="Comic Sans MS" panose="030F0702030302020204" pitchFamily="66" charset="0"/>
              </a:rPr>
              <a:t>рівні клітин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0657418" y="2446365"/>
            <a:ext cx="608157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uk-UA" sz="14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кол</a:t>
            </a:r>
            <a:endParaRPr lang="uk-UA" sz="1400" dirty="0">
              <a:solidFill>
                <a:schemeClr val="bg1"/>
              </a:solidFill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072832562"/>
              </p:ext>
            </p:extLst>
          </p:nvPr>
        </p:nvGraphicFramePr>
        <p:xfrm>
          <a:off x="324247" y="1196752"/>
          <a:ext cx="11593287" cy="509524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3864429"/>
                <a:gridCol w="3840426"/>
                <a:gridCol w="3888432"/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Відмінності між тваринами, рослинами, грибами:</a:t>
                      </a:r>
                      <a:endParaRPr lang="uk-UA" sz="2000" b="1" dirty="0">
                        <a:solidFill>
                          <a:srgbClr val="C0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1800" b="1" dirty="0" smtClean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Рослини</a:t>
                      </a:r>
                      <a:endParaRPr lang="uk-UA" sz="1800" b="1" dirty="0">
                        <a:solidFill>
                          <a:srgbClr val="C0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b="1" dirty="0" smtClean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Гриби</a:t>
                      </a:r>
                      <a:endParaRPr lang="uk-UA" sz="1800" b="1" dirty="0">
                        <a:solidFill>
                          <a:srgbClr val="C0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b="1" dirty="0" smtClean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Тварини</a:t>
                      </a:r>
                      <a:endParaRPr lang="uk-UA" sz="1800" b="1" dirty="0">
                        <a:solidFill>
                          <a:srgbClr val="C0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uk-UA" sz="2000" b="1" dirty="0" smtClean="0">
                          <a:solidFill>
                            <a:srgbClr val="4C2600"/>
                          </a:solidFill>
                          <a:latin typeface="Comic Sans MS" panose="030F0702030302020204" pitchFamily="66" charset="0"/>
                        </a:rPr>
                        <a:t>над клітинною мембраною - клітинна стінка з целюлози;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uk-UA" sz="2000" b="1" dirty="0" smtClean="0">
                          <a:solidFill>
                            <a:srgbClr val="4C2600"/>
                          </a:solidFill>
                          <a:latin typeface="Comic Sans MS" panose="030F0702030302020204" pitchFamily="66" charset="0"/>
                        </a:rPr>
                        <a:t>опора, форма клітини</a:t>
                      </a:r>
                      <a:endParaRPr lang="uk-UA" sz="2000" b="1" dirty="0">
                        <a:solidFill>
                          <a:srgbClr val="4C26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uk-UA" sz="2000" b="1" dirty="0" smtClean="0">
                          <a:solidFill>
                            <a:srgbClr val="4C2600"/>
                          </a:solidFill>
                          <a:latin typeface="Comic Sans MS" panose="030F0702030302020204" pitchFamily="66" charset="0"/>
                        </a:rPr>
                        <a:t>над клітинною мембраною - стінка з хітину;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uk-UA" sz="2000" b="1" dirty="0" smtClean="0">
                          <a:solidFill>
                            <a:srgbClr val="4C2600"/>
                          </a:solidFill>
                          <a:latin typeface="Comic Sans MS" panose="030F0702030302020204" pitchFamily="66" charset="0"/>
                        </a:rPr>
                        <a:t>опора, форма клітини</a:t>
                      </a:r>
                      <a:endParaRPr lang="uk-UA" sz="2000" b="1" dirty="0">
                        <a:solidFill>
                          <a:srgbClr val="4C26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uk-UA" sz="2000" b="1" dirty="0" smtClean="0">
                          <a:solidFill>
                            <a:srgbClr val="4C2600"/>
                          </a:solidFill>
                          <a:latin typeface="Comic Sans MS" panose="030F0702030302020204" pitchFamily="66" charset="0"/>
                        </a:rPr>
                        <a:t>над клітинною мембраною – глікокалікс;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uk-UA" sz="2000" b="1" dirty="0" smtClean="0">
                          <a:solidFill>
                            <a:srgbClr val="4C2600"/>
                          </a:solidFill>
                          <a:latin typeface="Comic Sans MS" panose="030F0702030302020204" pitchFamily="66" charset="0"/>
                        </a:rPr>
                        <a:t>зміна форми, активний спосіб життя</a:t>
                      </a:r>
                      <a:endParaRPr lang="uk-UA" sz="2000" b="1" dirty="0">
                        <a:solidFill>
                          <a:srgbClr val="4C26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uk-UA" sz="2000" b="1" dirty="0" smtClean="0">
                          <a:solidFill>
                            <a:srgbClr val="4C2600"/>
                          </a:solidFill>
                          <a:latin typeface="Comic Sans MS" panose="030F0702030302020204" pitchFamily="66" charset="0"/>
                        </a:rPr>
                        <a:t>пластиди: хлоропласти, хромопласти,</a:t>
                      </a:r>
                      <a:r>
                        <a:rPr lang="uk-UA" sz="2000" b="1" baseline="0" dirty="0" smtClean="0">
                          <a:solidFill>
                            <a:srgbClr val="4C2600"/>
                          </a:solidFill>
                          <a:latin typeface="Comic Sans MS" panose="030F0702030302020204" pitchFamily="66" charset="0"/>
                        </a:rPr>
                        <a:t> лейкопласти;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uk-UA" sz="2000" b="1" baseline="0" dirty="0" smtClean="0">
                          <a:solidFill>
                            <a:srgbClr val="4C2600"/>
                          </a:solidFill>
                          <a:latin typeface="Comic Sans MS" panose="030F0702030302020204" pitchFamily="66" charset="0"/>
                        </a:rPr>
                        <a:t>автотрофне живлення</a:t>
                      </a:r>
                      <a:endParaRPr lang="uk-UA" sz="2000" b="1" dirty="0">
                        <a:solidFill>
                          <a:srgbClr val="4C26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uk-UA" sz="2000" b="1" dirty="0" smtClean="0">
                          <a:solidFill>
                            <a:srgbClr val="4C2600"/>
                          </a:solidFill>
                          <a:latin typeface="Comic Sans MS" panose="030F0702030302020204" pitchFamily="66" charset="0"/>
                        </a:rPr>
                        <a:t>гетеротрофне живлення</a:t>
                      </a:r>
                      <a:endParaRPr lang="uk-UA" sz="2000" b="1" dirty="0">
                        <a:solidFill>
                          <a:srgbClr val="4C26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uk-UA" sz="2000" b="1" dirty="0" smtClean="0">
                          <a:solidFill>
                            <a:srgbClr val="4C2600"/>
                          </a:solidFill>
                          <a:latin typeface="Comic Sans MS" panose="030F0702030302020204" pitchFamily="66" charset="0"/>
                        </a:rPr>
                        <a:t>гетеротрофне живлення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uk-UA" sz="2000" b="1" dirty="0" smtClean="0">
                          <a:solidFill>
                            <a:srgbClr val="4C2600"/>
                          </a:solidFill>
                          <a:latin typeface="Comic Sans MS" panose="030F0702030302020204" pitchFamily="66" charset="0"/>
                        </a:rPr>
                        <a:t>великі вакуолі з клітинним соком;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uk-UA" sz="2000" b="1" dirty="0" smtClean="0">
                          <a:solidFill>
                            <a:srgbClr val="4C2600"/>
                          </a:solidFill>
                          <a:latin typeface="Comic Sans MS" panose="030F0702030302020204" pitchFamily="66" charset="0"/>
                        </a:rPr>
                        <a:t>запас речовин</a:t>
                      </a:r>
                      <a:endParaRPr lang="uk-UA" sz="2000" b="1" dirty="0">
                        <a:solidFill>
                          <a:srgbClr val="4C26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uk-UA" sz="2000" b="1" dirty="0" smtClean="0">
                          <a:solidFill>
                            <a:srgbClr val="4C2600"/>
                          </a:solidFill>
                          <a:latin typeface="Comic Sans MS" panose="030F0702030302020204" pitchFamily="66" charset="0"/>
                        </a:rPr>
                        <a:t>дрібні вакуолі з клітинним соком</a:t>
                      </a:r>
                      <a:endParaRPr lang="uk-UA" sz="2000" b="1" dirty="0">
                        <a:solidFill>
                          <a:srgbClr val="4C26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uk-UA" sz="2000" b="1" dirty="0" smtClean="0">
                          <a:solidFill>
                            <a:srgbClr val="4C2600"/>
                          </a:solidFill>
                          <a:latin typeface="Comic Sans MS" panose="030F0702030302020204" pitchFamily="66" charset="0"/>
                        </a:rPr>
                        <a:t>травні або скоротливі вакуолі</a:t>
                      </a:r>
                      <a:endParaRPr lang="uk-UA" sz="2000" b="1" dirty="0">
                        <a:solidFill>
                          <a:srgbClr val="4C26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uk-UA" sz="2000" b="1" dirty="0" smtClean="0">
                          <a:solidFill>
                            <a:srgbClr val="4C2600"/>
                          </a:solidFill>
                          <a:latin typeface="Comic Sans MS" panose="030F0702030302020204" pitchFamily="66" charset="0"/>
                        </a:rPr>
                        <a:t>запасна речовина - крохмаль</a:t>
                      </a:r>
                      <a:endParaRPr lang="uk-UA" sz="2000" b="1" dirty="0">
                        <a:solidFill>
                          <a:srgbClr val="4C26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uk-UA" sz="2000" b="1" dirty="0" smtClean="0">
                          <a:solidFill>
                            <a:srgbClr val="4C2600"/>
                          </a:solidFill>
                          <a:latin typeface="Comic Sans MS" panose="030F0702030302020204" pitchFamily="66" charset="0"/>
                        </a:rPr>
                        <a:t>запасна речовина - глікоген</a:t>
                      </a:r>
                      <a:endParaRPr lang="uk-UA" sz="2000" b="1" dirty="0">
                        <a:solidFill>
                          <a:srgbClr val="4C26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uk-UA" sz="2000" b="1" dirty="0" smtClean="0">
                          <a:solidFill>
                            <a:srgbClr val="4C2600"/>
                          </a:solidFill>
                          <a:latin typeface="Comic Sans MS" panose="030F0702030302020204" pitchFamily="66" charset="0"/>
                        </a:rPr>
                        <a:t>запасна речовина - глікоген</a:t>
                      </a:r>
                      <a:endParaRPr lang="uk-UA" sz="2000" b="1" dirty="0">
                        <a:solidFill>
                          <a:srgbClr val="4C26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399392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142" y="-9832"/>
            <a:ext cx="12134633" cy="1143000"/>
          </a:xfrm>
        </p:spPr>
        <p:txBody>
          <a:bodyPr>
            <a:normAutofit fontScale="90000"/>
          </a:bodyPr>
          <a:lstStyle/>
          <a:p>
            <a:r>
              <a:rPr lang="ru-RU" sz="60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/>
            </a:r>
            <a:br>
              <a:rPr lang="ru-RU" sz="60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</a:br>
            <a:r>
              <a:rPr lang="ru-RU" sz="60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Відмінності тварин на </a:t>
            </a:r>
            <a:r>
              <a:rPr lang="ru-RU" sz="6000" b="1" dirty="0">
                <a:solidFill>
                  <a:srgbClr val="C00000"/>
                </a:solidFill>
                <a:latin typeface="Comic Sans MS" panose="030F0702030302020204" pitchFamily="66" charset="0"/>
              </a:rPr>
              <a:t>рівні тканин, органів, систем органів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0657418" y="2446365"/>
            <a:ext cx="608157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uk-UA" sz="14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кол</a:t>
            </a:r>
            <a:endParaRPr lang="uk-UA" sz="1400" dirty="0">
              <a:solidFill>
                <a:schemeClr val="bg1"/>
              </a:solidFill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169066160"/>
              </p:ext>
            </p:extLst>
          </p:nvPr>
        </p:nvGraphicFramePr>
        <p:xfrm>
          <a:off x="324247" y="1844824"/>
          <a:ext cx="11593287" cy="237744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3864429"/>
                <a:gridCol w="3552395"/>
                <a:gridCol w="4176463"/>
              </a:tblGrid>
              <a:tr h="287094">
                <a:tc gridSpan="3"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Особливості будови тканин</a:t>
                      </a:r>
                      <a:endParaRPr lang="uk-UA" sz="2000" b="1" dirty="0">
                        <a:solidFill>
                          <a:srgbClr val="C0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</a:tr>
              <a:tr h="268691">
                <a:tc>
                  <a:txBody>
                    <a:bodyPr/>
                    <a:lstStyle/>
                    <a:p>
                      <a:pPr algn="ctr"/>
                      <a:r>
                        <a:rPr lang="uk-UA" sz="1800" b="1" dirty="0" smtClean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Рослини</a:t>
                      </a:r>
                      <a:endParaRPr lang="uk-UA" sz="1800" b="1" dirty="0">
                        <a:solidFill>
                          <a:srgbClr val="C0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b="1" dirty="0" smtClean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Гриби</a:t>
                      </a:r>
                      <a:endParaRPr lang="uk-UA" sz="1800" b="1" dirty="0">
                        <a:solidFill>
                          <a:srgbClr val="C0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b="1" dirty="0" smtClean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Тварини</a:t>
                      </a:r>
                      <a:endParaRPr lang="uk-UA" sz="1800" b="1" dirty="0">
                        <a:solidFill>
                          <a:srgbClr val="C0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138756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uk-UA" sz="2000" b="1" dirty="0" smtClean="0">
                          <a:solidFill>
                            <a:srgbClr val="4C2600"/>
                          </a:solidFill>
                          <a:latin typeface="Comic Sans MS" panose="030F0702030302020204" pitchFamily="66" charset="0"/>
                        </a:rPr>
                        <a:t>типи: твірні, покривні, основні, провідні, механічні;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uk-UA" sz="2000" b="1" dirty="0" smtClean="0">
                          <a:solidFill>
                            <a:srgbClr val="4C2600"/>
                          </a:solidFill>
                          <a:latin typeface="Comic Sans MS" panose="030F0702030302020204" pitchFamily="66" charset="0"/>
                        </a:rPr>
                        <a:t>з живих і мертвих клітин;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uk-UA" sz="2000" b="1" dirty="0" smtClean="0">
                          <a:solidFill>
                            <a:srgbClr val="4C2600"/>
                          </a:solidFill>
                          <a:latin typeface="Comic Sans MS" panose="030F0702030302020204" pitchFamily="66" charset="0"/>
                        </a:rPr>
                        <a:t>є міжклітинники</a:t>
                      </a:r>
                      <a:endParaRPr lang="uk-UA" sz="2000" b="1" dirty="0">
                        <a:solidFill>
                          <a:srgbClr val="4C26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uk-UA" sz="2000" b="1" dirty="0" smtClean="0">
                          <a:solidFill>
                            <a:srgbClr val="4C2600"/>
                          </a:solidFill>
                          <a:latin typeface="Comic Sans MS" panose="030F0702030302020204" pitchFamily="66" charset="0"/>
                        </a:rPr>
                        <a:t>відсутні справжні тканини</a:t>
                      </a:r>
                      <a:endParaRPr lang="uk-UA" sz="2000" b="1" dirty="0">
                        <a:solidFill>
                          <a:srgbClr val="4C26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uk-UA" sz="2000" b="1" dirty="0" smtClean="0">
                          <a:solidFill>
                            <a:srgbClr val="4C2600"/>
                          </a:solidFill>
                          <a:latin typeface="Comic Sans MS" panose="030F0702030302020204" pitchFamily="66" charset="0"/>
                        </a:rPr>
                        <a:t>типи: епітеліальні,</a:t>
                      </a:r>
                      <a:r>
                        <a:rPr lang="uk-UA" sz="2000" b="1" baseline="0" dirty="0" smtClean="0">
                          <a:solidFill>
                            <a:srgbClr val="4C2600"/>
                          </a:solidFill>
                          <a:latin typeface="Comic Sans MS" panose="030F0702030302020204" pitchFamily="66" charset="0"/>
                        </a:rPr>
                        <a:t> м’язові, сполучні, нервова;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uk-UA" sz="2000" b="1" baseline="0" dirty="0" smtClean="0">
                          <a:solidFill>
                            <a:srgbClr val="4C2600"/>
                          </a:solidFill>
                          <a:latin typeface="Comic Sans MS" panose="030F0702030302020204" pitchFamily="66" charset="0"/>
                        </a:rPr>
                        <a:t>живі клітини;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uk-UA" sz="2000" b="1" baseline="0" dirty="0" smtClean="0">
                          <a:solidFill>
                            <a:srgbClr val="4C2600"/>
                          </a:solidFill>
                          <a:latin typeface="Comic Sans MS" panose="030F0702030302020204" pitchFamily="66" charset="0"/>
                        </a:rPr>
                        <a:t>є міжклітинна речовина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uk-UA" sz="2000" b="1" baseline="0" dirty="0" smtClean="0">
                          <a:solidFill>
                            <a:srgbClr val="4C2600"/>
                          </a:solidFill>
                          <a:latin typeface="Comic Sans MS" panose="030F0702030302020204" pitchFamily="66" charset="0"/>
                        </a:rPr>
                        <a:t>відсутні міжклітинники</a:t>
                      </a:r>
                      <a:endParaRPr lang="uk-UA" sz="2000" b="1" dirty="0">
                        <a:solidFill>
                          <a:srgbClr val="4C26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417" y="4283223"/>
            <a:ext cx="3384376" cy="226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4247" y="4283223"/>
            <a:ext cx="163057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4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Тканини рослин</a:t>
            </a:r>
            <a:endParaRPr lang="uk-UA" sz="1400" dirty="0">
              <a:solidFill>
                <a:srgbClr val="C00000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07" t="11690" r="856"/>
          <a:stretch/>
        </p:blipFill>
        <p:spPr bwMode="auto">
          <a:xfrm>
            <a:off x="4254481" y="4298144"/>
            <a:ext cx="3456384" cy="206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4326489" y="4287744"/>
            <a:ext cx="33843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uk-UA" sz="14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Міцелій (грибниця) Пеніцилу </a:t>
            </a:r>
          </a:p>
          <a:p>
            <a:pPr algn="r"/>
            <a:r>
              <a:rPr lang="uk-UA" sz="14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з гіфів (клітин)</a:t>
            </a:r>
            <a:endParaRPr lang="uk-UA" sz="1400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486" t="14395" r="1486" b="16957"/>
          <a:stretch/>
        </p:blipFill>
        <p:spPr>
          <a:xfrm>
            <a:off x="7885087" y="4283223"/>
            <a:ext cx="3982448" cy="2064775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8483159" y="4298144"/>
            <a:ext cx="338437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uk-UA" sz="14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Тканини тваринного організму</a:t>
            </a:r>
            <a:endParaRPr lang="uk-UA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80599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142" y="-9832"/>
            <a:ext cx="12134633" cy="1143000"/>
          </a:xfrm>
        </p:spPr>
        <p:txBody>
          <a:bodyPr>
            <a:normAutofit fontScale="90000"/>
          </a:bodyPr>
          <a:lstStyle/>
          <a:p>
            <a:r>
              <a:rPr lang="ru-RU" sz="60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/>
            </a:r>
            <a:br>
              <a:rPr lang="ru-RU" sz="60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</a:br>
            <a:r>
              <a:rPr lang="ru-RU" sz="60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Відмінності тварин на </a:t>
            </a:r>
            <a:r>
              <a:rPr lang="ru-RU" sz="6000" b="1" dirty="0">
                <a:solidFill>
                  <a:srgbClr val="C00000"/>
                </a:solidFill>
                <a:latin typeface="Comic Sans MS" panose="030F0702030302020204" pitchFamily="66" charset="0"/>
              </a:rPr>
              <a:t>рівні тканин, органів, систем органів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0657418" y="2446365"/>
            <a:ext cx="608157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uk-UA" sz="14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кол</a:t>
            </a:r>
            <a:endParaRPr lang="uk-UA" sz="1400" dirty="0">
              <a:solidFill>
                <a:schemeClr val="bg1"/>
              </a:solidFill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351249592"/>
              </p:ext>
            </p:extLst>
          </p:nvPr>
        </p:nvGraphicFramePr>
        <p:xfrm>
          <a:off x="3425825" y="1988840"/>
          <a:ext cx="8275685" cy="280416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4214945"/>
                <a:gridCol w="4060740"/>
              </a:tblGrid>
              <a:tr h="287094">
                <a:tc gridSpan="2"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Органи  тварин – </a:t>
                      </a:r>
                      <a:r>
                        <a:rPr lang="ru-RU" sz="2000" b="1" dirty="0" smtClean="0">
                          <a:solidFill>
                            <a:srgbClr val="4C2600"/>
                          </a:solidFill>
                          <a:latin typeface="Comic Sans MS" panose="030F0702030302020204" pitchFamily="66" charset="0"/>
                        </a:rPr>
                        <a:t>складаються з кількох типів тканин, але одни з них переважає й визначає функцію органа</a:t>
                      </a:r>
                      <a:endParaRPr lang="uk-UA" sz="2000" b="1" dirty="0">
                        <a:solidFill>
                          <a:srgbClr val="4C26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4C26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287094"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Рослини</a:t>
                      </a:r>
                      <a:endParaRPr lang="uk-UA" sz="2000" b="1" dirty="0">
                        <a:solidFill>
                          <a:srgbClr val="C0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Тварини </a:t>
                      </a:r>
                      <a:endParaRPr lang="uk-UA" sz="2000" b="1" dirty="0">
                        <a:solidFill>
                          <a:srgbClr val="C0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287094">
                <a:tc>
                  <a:txBody>
                    <a:bodyPr/>
                    <a:lstStyle/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uk-UA" sz="2000" b="1" dirty="0" smtClean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вегетативні</a:t>
                      </a:r>
                      <a:r>
                        <a:rPr lang="uk-UA" sz="2000" b="1" dirty="0" smtClean="0">
                          <a:solidFill>
                            <a:srgbClr val="4C2600"/>
                          </a:solidFill>
                          <a:latin typeface="Comic Sans MS" panose="030F0702030302020204" pitchFamily="66" charset="0"/>
                        </a:rPr>
                        <a:t> (корінь, пагін) та </a:t>
                      </a:r>
                      <a:r>
                        <a:rPr lang="uk-UA" sz="2000" b="1" dirty="0" smtClean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генеративні</a:t>
                      </a:r>
                      <a:r>
                        <a:rPr lang="uk-UA" sz="2000" b="1" dirty="0" smtClean="0">
                          <a:solidFill>
                            <a:srgbClr val="4C2600"/>
                          </a:solidFill>
                          <a:latin typeface="Comic Sans MS" panose="030F0702030302020204" pitchFamily="66" charset="0"/>
                        </a:rPr>
                        <a:t> (квітка, насінина, плід)</a:t>
                      </a:r>
                      <a:endParaRPr lang="uk-UA" sz="2000" b="1" dirty="0">
                        <a:solidFill>
                          <a:srgbClr val="4C26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uk-UA" sz="2000" b="1" dirty="0" smtClean="0">
                          <a:solidFill>
                            <a:srgbClr val="4C2600"/>
                          </a:solidFill>
                          <a:latin typeface="Comic Sans MS" panose="030F0702030302020204" pitchFamily="66" charset="0"/>
                        </a:rPr>
                        <a:t>зовнішні, внутрішні органи</a:t>
                      </a:r>
                      <a:endParaRPr lang="uk-UA" sz="2000" b="1" dirty="0">
                        <a:solidFill>
                          <a:srgbClr val="4C26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287094">
                <a:tc gridSpan="2"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4C2600"/>
                          </a:solidFill>
                          <a:latin typeface="Comic Sans MS" panose="030F0702030302020204" pitchFamily="66" charset="0"/>
                        </a:rPr>
                        <a:t>Усі органи організму тварини взаємопов’язані й утворюють різні </a:t>
                      </a:r>
                      <a:r>
                        <a:rPr lang="ru-RU" sz="2000" b="1" dirty="0" smtClean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системи органів</a:t>
                      </a:r>
                      <a:endParaRPr lang="uk-UA" sz="2000" b="1" dirty="0">
                        <a:solidFill>
                          <a:srgbClr val="C0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C0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0" y="1844824"/>
            <a:ext cx="3373405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56294" y="6288187"/>
            <a:ext cx="186461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Організм рослини </a:t>
            </a:r>
            <a:endParaRPr lang="uk-UA" sz="1400" dirty="0">
              <a:solidFill>
                <a:srgbClr val="C00000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957" y="4869684"/>
            <a:ext cx="500062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7588878" y="6314507"/>
            <a:ext cx="281679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Опорно-рухова система коня</a:t>
            </a:r>
            <a:endParaRPr lang="uk-UA" sz="1400" dirty="0">
              <a:solidFill>
                <a:srgbClr val="C00000"/>
              </a:solidFill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2861" y="4869684"/>
            <a:ext cx="3426086" cy="1572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3597505" y="6288188"/>
            <a:ext cx="300434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Зовнішня будова рака річкового</a:t>
            </a:r>
            <a:endParaRPr lang="uk-UA" sz="1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41483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142" y="-9832"/>
            <a:ext cx="12134633" cy="1143000"/>
          </a:xfrm>
        </p:spPr>
        <p:txBody>
          <a:bodyPr>
            <a:normAutofit fontScale="90000"/>
          </a:bodyPr>
          <a:lstStyle/>
          <a:p>
            <a:r>
              <a:rPr lang="ru-RU" sz="6000" b="1" dirty="0">
                <a:solidFill>
                  <a:srgbClr val="C00000"/>
                </a:solidFill>
                <a:latin typeface="Comic Sans MS" panose="030F0702030302020204" pitchFamily="66" charset="0"/>
              </a:rPr>
              <a:t/>
            </a:r>
            <a:br>
              <a:rPr lang="ru-RU" sz="6000" b="1" dirty="0">
                <a:solidFill>
                  <a:srgbClr val="C00000"/>
                </a:solidFill>
                <a:latin typeface="Comic Sans MS" panose="030F0702030302020204" pitchFamily="66" charset="0"/>
              </a:rPr>
            </a:br>
            <a:r>
              <a:rPr lang="ru-RU" sz="60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/>
            </a:r>
            <a:br>
              <a:rPr lang="ru-RU" sz="60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</a:br>
            <a:r>
              <a:rPr lang="ru-RU" sz="60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Особливості </a:t>
            </a:r>
            <a:r>
              <a:rPr lang="ru-RU" sz="6000" b="1" dirty="0">
                <a:solidFill>
                  <a:srgbClr val="C00000"/>
                </a:solidFill>
                <a:latin typeface="Comic Sans MS" panose="030F0702030302020204" pitchFamily="66" charset="0"/>
              </a:rPr>
              <a:t>життєдіяльності тварин</a:t>
            </a:r>
            <a:br>
              <a:rPr lang="ru-RU" sz="6000" b="1" dirty="0">
                <a:solidFill>
                  <a:srgbClr val="C00000"/>
                </a:solidFill>
                <a:latin typeface="Comic Sans MS" panose="030F0702030302020204" pitchFamily="66" charset="0"/>
              </a:rPr>
            </a:br>
            <a:endParaRPr lang="ru-RU" sz="60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0657418" y="2446365"/>
            <a:ext cx="608157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uk-UA" sz="14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кол</a:t>
            </a:r>
            <a:endParaRPr lang="uk-UA" sz="1400" dirty="0">
              <a:solidFill>
                <a:schemeClr val="bg1"/>
              </a:solidFill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144217923"/>
              </p:ext>
            </p:extLst>
          </p:nvPr>
        </p:nvGraphicFramePr>
        <p:xfrm>
          <a:off x="396255" y="1988840"/>
          <a:ext cx="11593287" cy="176784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3384376"/>
                <a:gridCol w="4032448"/>
                <a:gridCol w="4176463"/>
              </a:tblGrid>
              <a:tr h="287094">
                <a:tc gridSpan="3"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Найзагальніші відмінності</a:t>
                      </a:r>
                      <a:endParaRPr lang="uk-UA" sz="2000" b="1" dirty="0">
                        <a:solidFill>
                          <a:srgbClr val="C0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</a:tr>
              <a:tr h="268691">
                <a:tc>
                  <a:txBody>
                    <a:bodyPr/>
                    <a:lstStyle/>
                    <a:p>
                      <a:pPr algn="ctr"/>
                      <a:r>
                        <a:rPr lang="uk-UA" sz="1800" b="1" dirty="0" smtClean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Рослини</a:t>
                      </a:r>
                      <a:endParaRPr lang="uk-UA" sz="1800" b="1" dirty="0">
                        <a:solidFill>
                          <a:srgbClr val="C0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b="1" dirty="0" smtClean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Гриби</a:t>
                      </a:r>
                      <a:endParaRPr lang="uk-UA" sz="1800" b="1" dirty="0">
                        <a:solidFill>
                          <a:srgbClr val="C0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b="1" dirty="0" smtClean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Тварини</a:t>
                      </a:r>
                      <a:endParaRPr lang="uk-UA" sz="1800" b="1" dirty="0">
                        <a:solidFill>
                          <a:srgbClr val="C0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138756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uk-UA" sz="2000" b="1" dirty="0" smtClean="0">
                          <a:solidFill>
                            <a:srgbClr val="4C2600"/>
                          </a:solidFill>
                          <a:latin typeface="Comic Sans MS" panose="030F0702030302020204" pitchFamily="66" charset="0"/>
                        </a:rPr>
                        <a:t>автотофне живлення;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uk-UA" sz="2000" b="1" dirty="0" smtClean="0">
                          <a:solidFill>
                            <a:srgbClr val="4C2600"/>
                          </a:solidFill>
                          <a:latin typeface="Comic Sans MS" panose="030F0702030302020204" pitchFamily="66" charset="0"/>
                        </a:rPr>
                        <a:t>прикріплений спосіб життя</a:t>
                      </a:r>
                      <a:endParaRPr lang="uk-UA" sz="2000" b="1" dirty="0">
                        <a:solidFill>
                          <a:srgbClr val="4C26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uk-UA" sz="2000" b="1" dirty="0" smtClean="0">
                          <a:solidFill>
                            <a:srgbClr val="4C2600"/>
                          </a:solidFill>
                          <a:latin typeface="Comic Sans MS" panose="030F0702030302020204" pitchFamily="66" charset="0"/>
                        </a:rPr>
                        <a:t>гетеротрофне живлення;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uk-UA" sz="2000" b="1" dirty="0" smtClean="0">
                          <a:solidFill>
                            <a:srgbClr val="4C2600"/>
                          </a:solidFill>
                          <a:latin typeface="Comic Sans MS" panose="030F0702030302020204" pitchFamily="66" charset="0"/>
                        </a:rPr>
                        <a:t>прикріплений спосіб життя</a:t>
                      </a:r>
                      <a:endParaRPr lang="uk-UA" sz="2000" b="1" dirty="0">
                        <a:solidFill>
                          <a:srgbClr val="4C26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uk-UA" sz="2000" b="1" dirty="0" smtClean="0">
                          <a:solidFill>
                            <a:srgbClr val="4C2600"/>
                          </a:solidFill>
                          <a:latin typeface="Comic Sans MS" panose="030F0702030302020204" pitchFamily="66" charset="0"/>
                        </a:rPr>
                        <a:t>гетеротрофне живлення;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uk-UA" sz="2000" b="1" dirty="0" smtClean="0">
                          <a:solidFill>
                            <a:srgbClr val="4C2600"/>
                          </a:solidFill>
                          <a:latin typeface="Comic Sans MS" panose="030F0702030302020204" pitchFamily="66" charset="0"/>
                        </a:rPr>
                        <a:t>активний спосіб життя</a:t>
                      </a:r>
                      <a:endParaRPr lang="uk-UA" sz="2000" b="1" dirty="0">
                        <a:solidFill>
                          <a:srgbClr val="4C26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125" name="Picture 5" descr="Фотосинтез: стоковые картинки, бесплатные, роялти-фри фото Фотосинтез |  Depositphotos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279" t="15737"/>
          <a:stretch/>
        </p:blipFill>
        <p:spPr bwMode="auto">
          <a:xfrm>
            <a:off x="396255" y="3833933"/>
            <a:ext cx="3312368" cy="262808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Що таке міцелій грибів і як його виростити вдома?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9748" b="22141"/>
          <a:stretch/>
        </p:blipFill>
        <p:spPr bwMode="auto">
          <a:xfrm>
            <a:off x="3780631" y="3833933"/>
            <a:ext cx="4032448" cy="262808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194" r="2194"/>
          <a:stretch/>
        </p:blipFill>
        <p:spPr bwMode="auto">
          <a:xfrm>
            <a:off x="7885087" y="3833933"/>
            <a:ext cx="4110268" cy="2628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879101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142" y="-9832"/>
            <a:ext cx="12134633" cy="1143000"/>
          </a:xfrm>
        </p:spPr>
        <p:txBody>
          <a:bodyPr>
            <a:normAutofit fontScale="90000"/>
          </a:bodyPr>
          <a:lstStyle/>
          <a:p>
            <a:r>
              <a:rPr lang="ru-RU" sz="6000" b="1" dirty="0">
                <a:solidFill>
                  <a:srgbClr val="C00000"/>
                </a:solidFill>
                <a:latin typeface="Comic Sans MS" panose="030F0702030302020204" pitchFamily="66" charset="0"/>
              </a:rPr>
              <a:t/>
            </a:r>
            <a:br>
              <a:rPr lang="ru-RU" sz="6000" b="1" dirty="0">
                <a:solidFill>
                  <a:srgbClr val="C00000"/>
                </a:solidFill>
                <a:latin typeface="Comic Sans MS" panose="030F0702030302020204" pitchFamily="66" charset="0"/>
              </a:rPr>
            </a:br>
            <a:r>
              <a:rPr lang="ru-RU" sz="60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/>
            </a:r>
            <a:br>
              <a:rPr lang="ru-RU" sz="60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</a:br>
            <a:r>
              <a:rPr lang="ru-RU" sz="60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Особливості </a:t>
            </a:r>
            <a:r>
              <a:rPr lang="ru-RU" sz="6000" b="1" dirty="0">
                <a:solidFill>
                  <a:srgbClr val="C00000"/>
                </a:solidFill>
                <a:latin typeface="Comic Sans MS" panose="030F0702030302020204" pitchFamily="66" charset="0"/>
              </a:rPr>
              <a:t>життєдіяльності тварин</a:t>
            </a:r>
            <a:br>
              <a:rPr lang="ru-RU" sz="6000" b="1" dirty="0">
                <a:solidFill>
                  <a:srgbClr val="C00000"/>
                </a:solidFill>
                <a:latin typeface="Comic Sans MS" panose="030F0702030302020204" pitchFamily="66" charset="0"/>
              </a:rPr>
            </a:br>
            <a:endParaRPr lang="ru-RU" sz="60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0657418" y="2446365"/>
            <a:ext cx="608157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uk-UA" sz="14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кол</a:t>
            </a:r>
            <a:endParaRPr lang="uk-UA" sz="1400" dirty="0">
              <a:solidFill>
                <a:schemeClr val="bg1"/>
              </a:solidFill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718413752"/>
              </p:ext>
            </p:extLst>
          </p:nvPr>
        </p:nvGraphicFramePr>
        <p:xfrm>
          <a:off x="396255" y="1916832"/>
          <a:ext cx="11593287" cy="429768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2232248"/>
                <a:gridCol w="3345654"/>
                <a:gridCol w="2843637"/>
                <a:gridCol w="3171748"/>
              </a:tblGrid>
              <a:tr h="268691">
                <a:tc>
                  <a:txBody>
                    <a:bodyPr/>
                    <a:lstStyle/>
                    <a:p>
                      <a:pPr algn="ctr"/>
                      <a:r>
                        <a:rPr lang="uk-UA" sz="1800" b="1" dirty="0" smtClean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Процеси життєдіяльності</a:t>
                      </a:r>
                      <a:endParaRPr lang="uk-UA" sz="1800" b="1" dirty="0">
                        <a:solidFill>
                          <a:srgbClr val="C0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b="1" dirty="0" smtClean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Рослини</a:t>
                      </a:r>
                      <a:endParaRPr lang="uk-UA" sz="1800" b="1" dirty="0">
                        <a:solidFill>
                          <a:srgbClr val="C0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b="1" dirty="0" smtClean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Гриби</a:t>
                      </a:r>
                      <a:endParaRPr lang="uk-UA" sz="1800" b="1" dirty="0">
                        <a:solidFill>
                          <a:srgbClr val="C0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b="1" dirty="0" smtClean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Тварини</a:t>
                      </a:r>
                      <a:endParaRPr lang="uk-UA" sz="1800" b="1" dirty="0">
                        <a:solidFill>
                          <a:srgbClr val="C0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138756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uk-UA" sz="1800" b="1" dirty="0" smtClean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Дихання </a:t>
                      </a:r>
                      <a:endParaRPr lang="uk-UA" sz="1800" b="1" dirty="0">
                        <a:solidFill>
                          <a:srgbClr val="C0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uk-UA" sz="1800" b="1" dirty="0" smtClean="0">
                          <a:solidFill>
                            <a:srgbClr val="4C2600"/>
                          </a:solidFill>
                          <a:latin typeface="Comic Sans MS" panose="030F0702030302020204" pitchFamily="66" charset="0"/>
                        </a:rPr>
                        <a:t>поверхнею тіла</a:t>
                      </a:r>
                      <a:endParaRPr lang="uk-UA" sz="1800" b="1" dirty="0">
                        <a:solidFill>
                          <a:srgbClr val="4C26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uk-UA" sz="1800" b="1" dirty="0" smtClean="0">
                          <a:solidFill>
                            <a:srgbClr val="4C2600"/>
                          </a:solidFill>
                          <a:latin typeface="Comic Sans MS" panose="030F0702030302020204" pitchFamily="66" charset="0"/>
                        </a:rPr>
                        <a:t>поверхнею тіла</a:t>
                      </a:r>
                      <a:endParaRPr lang="uk-UA" sz="1800" b="1" dirty="0">
                        <a:solidFill>
                          <a:srgbClr val="4C26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uk-UA" sz="1800" b="1" dirty="0" smtClean="0">
                          <a:solidFill>
                            <a:srgbClr val="4C2600"/>
                          </a:solidFill>
                          <a:latin typeface="Comic Sans MS" panose="030F0702030302020204" pitchFamily="66" charset="0"/>
                        </a:rPr>
                        <a:t>дихальна система</a:t>
                      </a:r>
                      <a:endParaRPr lang="uk-UA" sz="1800" b="1" dirty="0">
                        <a:solidFill>
                          <a:srgbClr val="4C26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138756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uk-UA" sz="1800" b="1" dirty="0" smtClean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Транспорт речовин</a:t>
                      </a:r>
                      <a:endParaRPr lang="uk-UA" sz="1800" b="1" dirty="0">
                        <a:solidFill>
                          <a:srgbClr val="C0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uk-UA" sz="1800" b="1" dirty="0" smtClean="0">
                          <a:solidFill>
                            <a:srgbClr val="4C2600"/>
                          </a:solidFill>
                          <a:latin typeface="Comic Sans MS" panose="030F0702030302020204" pitchFamily="66" charset="0"/>
                        </a:rPr>
                        <a:t>містки між клітинами, провідні тканини</a:t>
                      </a:r>
                      <a:endParaRPr lang="uk-UA" sz="1800" b="1" dirty="0">
                        <a:solidFill>
                          <a:srgbClr val="4C26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uk-UA" sz="1800" b="1" dirty="0" smtClean="0">
                          <a:solidFill>
                            <a:srgbClr val="4C2600"/>
                          </a:solidFill>
                          <a:latin typeface="Comic Sans MS" panose="030F0702030302020204" pitchFamily="66" charset="0"/>
                        </a:rPr>
                        <a:t>клітинами грибниці</a:t>
                      </a:r>
                      <a:endParaRPr lang="uk-UA" sz="1800" b="1" dirty="0">
                        <a:solidFill>
                          <a:srgbClr val="4C26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uk-UA" sz="1800" b="1" dirty="0" smtClean="0">
                          <a:solidFill>
                            <a:srgbClr val="4C2600"/>
                          </a:solidFill>
                          <a:latin typeface="Comic Sans MS" panose="030F0702030302020204" pitchFamily="66" charset="0"/>
                        </a:rPr>
                        <a:t>кровоносна система</a:t>
                      </a:r>
                      <a:endParaRPr lang="uk-UA" sz="1800" b="1" dirty="0">
                        <a:solidFill>
                          <a:srgbClr val="4C26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138756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uk-UA" sz="1800" b="1" dirty="0" smtClean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Виділення </a:t>
                      </a:r>
                      <a:endParaRPr lang="uk-UA" sz="1800" b="1" dirty="0">
                        <a:solidFill>
                          <a:srgbClr val="C0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uk-UA" sz="1800" b="1" dirty="0" smtClean="0">
                          <a:solidFill>
                            <a:srgbClr val="4C2600"/>
                          </a:solidFill>
                          <a:latin typeface="Comic Sans MS" panose="030F0702030302020204" pitchFamily="66" charset="0"/>
                        </a:rPr>
                        <a:t>на рівні клітин</a:t>
                      </a:r>
                      <a:endParaRPr lang="uk-UA" sz="1800" b="1" dirty="0">
                        <a:solidFill>
                          <a:srgbClr val="4C26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uk-UA" sz="1800" b="1" dirty="0" smtClean="0">
                          <a:solidFill>
                            <a:srgbClr val="4C2600"/>
                          </a:solidFill>
                          <a:latin typeface="Comic Sans MS" panose="030F0702030302020204" pitchFamily="66" charset="0"/>
                        </a:rPr>
                        <a:t>на рівні клітин</a:t>
                      </a:r>
                      <a:endParaRPr lang="uk-UA" sz="1800" b="1" dirty="0">
                        <a:solidFill>
                          <a:srgbClr val="4C26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uk-UA" sz="1800" b="1" dirty="0" smtClean="0">
                          <a:solidFill>
                            <a:srgbClr val="4C2600"/>
                          </a:solidFill>
                          <a:latin typeface="Comic Sans MS" panose="030F0702030302020204" pitchFamily="66" charset="0"/>
                        </a:rPr>
                        <a:t>видільна система</a:t>
                      </a:r>
                      <a:endParaRPr lang="uk-UA" sz="1800" b="1" dirty="0">
                        <a:solidFill>
                          <a:srgbClr val="4C26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138756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uk-UA" sz="1800" b="1" dirty="0" smtClean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Ріст </a:t>
                      </a:r>
                      <a:endParaRPr lang="uk-UA" sz="1800" b="1" dirty="0">
                        <a:solidFill>
                          <a:srgbClr val="C0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uk-UA" sz="1800" b="1" dirty="0" smtClean="0">
                          <a:solidFill>
                            <a:srgbClr val="4C2600"/>
                          </a:solidFill>
                          <a:latin typeface="Comic Sans MS" panose="030F0702030302020204" pitchFamily="66" charset="0"/>
                        </a:rPr>
                        <a:t>необмежений</a:t>
                      </a:r>
                      <a:endParaRPr lang="uk-UA" sz="1800" b="1" dirty="0">
                        <a:solidFill>
                          <a:srgbClr val="4C26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uk-UA" sz="1800" b="1" dirty="0" smtClean="0">
                          <a:solidFill>
                            <a:srgbClr val="4C2600"/>
                          </a:solidFill>
                          <a:latin typeface="Comic Sans MS" panose="030F0702030302020204" pitchFamily="66" charset="0"/>
                        </a:rPr>
                        <a:t>необмежений</a:t>
                      </a:r>
                      <a:endParaRPr lang="uk-UA" sz="1800" b="1" dirty="0">
                        <a:solidFill>
                          <a:srgbClr val="4C26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uk-UA" sz="1800" b="1" dirty="0" smtClean="0">
                          <a:solidFill>
                            <a:srgbClr val="4C2600"/>
                          </a:solidFill>
                          <a:latin typeface="Comic Sans MS" panose="030F0702030302020204" pitchFamily="66" charset="0"/>
                        </a:rPr>
                        <a:t>обмежений</a:t>
                      </a:r>
                      <a:endParaRPr lang="uk-UA" sz="1800" b="1" dirty="0">
                        <a:solidFill>
                          <a:srgbClr val="4C26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138756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uk-UA" sz="1800" b="1" dirty="0" smtClean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Розмноження </a:t>
                      </a:r>
                      <a:endParaRPr lang="uk-UA" sz="1800" b="1" dirty="0">
                        <a:solidFill>
                          <a:srgbClr val="C0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uk-UA" sz="1800" b="1" dirty="0" smtClean="0">
                          <a:solidFill>
                            <a:srgbClr val="4C2600"/>
                          </a:solidFill>
                          <a:latin typeface="Comic Sans MS" panose="030F0702030302020204" pitchFamily="66" charset="0"/>
                        </a:rPr>
                        <a:t>нестатеве й статеве</a:t>
                      </a:r>
                      <a:endParaRPr lang="uk-UA" sz="1800" b="1" dirty="0">
                        <a:solidFill>
                          <a:srgbClr val="4C26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uk-UA" sz="1800" b="1" dirty="0" smtClean="0">
                          <a:solidFill>
                            <a:srgbClr val="4C2600"/>
                          </a:solidFill>
                          <a:latin typeface="Comic Sans MS" panose="030F0702030302020204" pitchFamily="66" charset="0"/>
                        </a:rPr>
                        <a:t>нестатеве й статеве</a:t>
                      </a:r>
                      <a:endParaRPr lang="uk-UA" sz="1800" b="1" dirty="0">
                        <a:solidFill>
                          <a:srgbClr val="4C26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uk-UA" sz="1800" b="1" dirty="0" smtClean="0">
                          <a:solidFill>
                            <a:srgbClr val="4C2600"/>
                          </a:solidFill>
                          <a:latin typeface="Comic Sans MS" panose="030F0702030302020204" pitchFamily="66" charset="0"/>
                        </a:rPr>
                        <a:t>переважно статеве</a:t>
                      </a:r>
                      <a:endParaRPr lang="uk-UA" sz="1800" b="1" dirty="0">
                        <a:solidFill>
                          <a:srgbClr val="4C26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138756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uk-UA" sz="1800" b="1" dirty="0" smtClean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Регуляція процесів</a:t>
                      </a:r>
                      <a:endParaRPr lang="uk-UA" sz="1800" b="1" dirty="0">
                        <a:solidFill>
                          <a:srgbClr val="C0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uk-UA" sz="1800" b="1" dirty="0" smtClean="0">
                          <a:solidFill>
                            <a:srgbClr val="4C2600"/>
                          </a:solidFill>
                          <a:latin typeface="Comic Sans MS" panose="030F0702030302020204" pitchFamily="66" charset="0"/>
                        </a:rPr>
                        <a:t>гуморально - фітогормони;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uk-UA" sz="1800" b="1" dirty="0" smtClean="0">
                          <a:solidFill>
                            <a:srgbClr val="4C2600"/>
                          </a:solidFill>
                          <a:latin typeface="Comic Sans MS" panose="030F0702030302020204" pitchFamily="66" charset="0"/>
                        </a:rPr>
                        <a:t>повільно</a:t>
                      </a:r>
                      <a:endParaRPr lang="uk-UA" sz="1800" b="1" dirty="0">
                        <a:solidFill>
                          <a:srgbClr val="4C26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uk-UA" sz="1800" b="1" dirty="0" smtClean="0">
                          <a:solidFill>
                            <a:srgbClr val="4C2600"/>
                          </a:solidFill>
                          <a:latin typeface="Comic Sans MS" panose="030F0702030302020204" pitchFamily="66" charset="0"/>
                        </a:rPr>
                        <a:t>гуморально - фітогормони;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uk-UA" sz="1800" b="1" dirty="0" smtClean="0">
                          <a:solidFill>
                            <a:srgbClr val="4C2600"/>
                          </a:solidFill>
                          <a:latin typeface="Comic Sans MS" panose="030F0702030302020204" pitchFamily="66" charset="0"/>
                        </a:rPr>
                        <a:t>повільно</a:t>
                      </a:r>
                      <a:endParaRPr lang="uk-UA" sz="1800" b="1" dirty="0">
                        <a:solidFill>
                          <a:srgbClr val="4C26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uk-UA" sz="1800" b="1" dirty="0" smtClean="0">
                          <a:solidFill>
                            <a:srgbClr val="4C2600"/>
                          </a:solidFill>
                          <a:latin typeface="Comic Sans MS" panose="030F0702030302020204" pitchFamily="66" charset="0"/>
                        </a:rPr>
                        <a:t>нервова та ендокринна система;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uk-UA" sz="1800" b="1" dirty="0" smtClean="0">
                          <a:solidFill>
                            <a:srgbClr val="4C2600"/>
                          </a:solidFill>
                          <a:latin typeface="Comic Sans MS" panose="030F0702030302020204" pitchFamily="66" charset="0"/>
                        </a:rPr>
                        <a:t>швидко</a:t>
                      </a:r>
                      <a:endParaRPr lang="uk-UA" sz="1800" b="1" dirty="0">
                        <a:solidFill>
                          <a:srgbClr val="4C26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138756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uk-UA" sz="1800" b="1" dirty="0" smtClean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Подразливість </a:t>
                      </a:r>
                      <a:endParaRPr lang="uk-UA" sz="1800" b="1" dirty="0">
                        <a:solidFill>
                          <a:srgbClr val="C0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uk-UA" sz="1800" b="1" dirty="0" smtClean="0">
                          <a:solidFill>
                            <a:srgbClr val="4C2600"/>
                          </a:solidFill>
                          <a:latin typeface="Comic Sans MS" panose="030F0702030302020204" pitchFamily="66" charset="0"/>
                        </a:rPr>
                        <a:t>тропізми – ростові</a:t>
                      </a:r>
                      <a:r>
                        <a:rPr lang="uk-UA" sz="1800" b="1" baseline="0" dirty="0" smtClean="0">
                          <a:solidFill>
                            <a:srgbClr val="4C2600"/>
                          </a:solidFill>
                          <a:latin typeface="Comic Sans MS" panose="030F0702030302020204" pitchFamily="66" charset="0"/>
                        </a:rPr>
                        <a:t> рухи</a:t>
                      </a:r>
                      <a:endParaRPr lang="uk-UA" sz="1800" b="1" dirty="0">
                        <a:solidFill>
                          <a:srgbClr val="4C26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uk-UA" sz="1800" b="1" dirty="0" smtClean="0">
                          <a:solidFill>
                            <a:srgbClr val="4C2600"/>
                          </a:solidFill>
                          <a:latin typeface="Comic Sans MS" panose="030F0702030302020204" pitchFamily="66" charset="0"/>
                        </a:rPr>
                        <a:t>тропізми – ростові рухи</a:t>
                      </a:r>
                      <a:endParaRPr lang="uk-UA" sz="1800" b="1" dirty="0">
                        <a:solidFill>
                          <a:srgbClr val="4C26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uk-UA" sz="1800" b="1" dirty="0" smtClean="0">
                          <a:solidFill>
                            <a:srgbClr val="4C2600"/>
                          </a:solidFill>
                          <a:latin typeface="Comic Sans MS" panose="030F0702030302020204" pitchFamily="66" charset="0"/>
                        </a:rPr>
                        <a:t>таксиси, рефлекси</a:t>
                      </a:r>
                      <a:endParaRPr lang="uk-UA" sz="1800" b="1" dirty="0">
                        <a:solidFill>
                          <a:srgbClr val="4C26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796569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1199</TotalTime>
  <Words>704</Words>
  <Application>Microsoft Office PowerPoint</Application>
  <PresentationFormat>Произвольный</PresentationFormat>
  <Paragraphs>165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Основні відмінності тварин від рослин та грибів</vt:lpstr>
      <vt:lpstr>Слайд 2</vt:lpstr>
      <vt:lpstr>План</vt:lpstr>
      <vt:lpstr>Відмінності тварин на рівні клітин</vt:lpstr>
      <vt:lpstr>Відмінності тварин на рівні клітин</vt:lpstr>
      <vt:lpstr> Відмінності тварин на рівні тканин, органів, систем органів</vt:lpstr>
      <vt:lpstr> Відмінності тварин на рівні тканин, органів, систем органів</vt:lpstr>
      <vt:lpstr>  Особливості життєдіяльності тварин </vt:lpstr>
      <vt:lpstr>  Особливості життєдіяльності тварин </vt:lpstr>
      <vt:lpstr>  Особливості життєдіяльності тварин </vt:lpstr>
      <vt:lpstr>Висновки</vt:lpstr>
      <vt:lpstr>Слайд 12</vt:lpstr>
      <vt:lpstr>Домашнє завдання</vt:lpstr>
      <vt:lpstr>Навчаємося пізнавати</vt:lpstr>
      <vt:lpstr>Дякую за увагу!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Тварини та їхні особливості</dc:title>
  <dc:creator>Ольга</dc:creator>
  <cp:lastModifiedBy>user</cp:lastModifiedBy>
  <cp:revision>120</cp:revision>
  <dcterms:created xsi:type="dcterms:W3CDTF">2021-08-03T17:40:57Z</dcterms:created>
  <dcterms:modified xsi:type="dcterms:W3CDTF">2023-09-29T06:16:49Z</dcterms:modified>
</cp:coreProperties>
</file>