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22" y="4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692696"/>
            <a:ext cx="604867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FF0000"/>
                </a:solidFill>
              </a:rPr>
              <a:t>Володимир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Свідзинський</a:t>
            </a:r>
            <a:r>
              <a:rPr lang="ru-RU" sz="2800" b="1" dirty="0">
                <a:solidFill>
                  <a:srgbClr val="FF0000"/>
                </a:solidFill>
              </a:rPr>
              <a:t>.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err="1" smtClean="0">
                <a:solidFill>
                  <a:srgbClr val="FF0000"/>
                </a:solidFill>
              </a:rPr>
              <a:t>Основні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віхи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життєвого</a:t>
            </a:r>
            <a:r>
              <a:rPr lang="ru-RU" sz="2800" b="1" dirty="0">
                <a:solidFill>
                  <a:srgbClr val="FF0000"/>
                </a:solidFill>
              </a:rPr>
              <a:t> і </a:t>
            </a:r>
            <a:r>
              <a:rPr lang="ru-RU" sz="2800" b="1" dirty="0" err="1">
                <a:solidFill>
                  <a:srgbClr val="FF0000"/>
                </a:solidFill>
              </a:rPr>
              <a:t>творчого</a:t>
            </a:r>
            <a:r>
              <a:rPr lang="ru-RU" sz="2800" b="1" dirty="0">
                <a:solidFill>
                  <a:srgbClr val="FF0000"/>
                </a:solidFill>
              </a:rPr>
              <a:t> шляху. </a:t>
            </a:r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>
                <a:solidFill>
                  <a:srgbClr val="FF0000"/>
                </a:solidFill>
              </a:rPr>
              <a:t>Холодна </a:t>
            </a:r>
            <a:r>
              <a:rPr lang="ru-RU" sz="2800" b="1" dirty="0" err="1">
                <a:solidFill>
                  <a:srgbClr val="FF0000"/>
                </a:solidFill>
              </a:rPr>
              <a:t>тиша</a:t>
            </a:r>
            <a:r>
              <a:rPr lang="ru-RU" sz="2800" b="1" dirty="0">
                <a:solidFill>
                  <a:srgbClr val="FF0000"/>
                </a:solidFill>
              </a:rPr>
              <a:t>. </a:t>
            </a:r>
            <a:r>
              <a:rPr lang="ru-RU" sz="2800" b="1" dirty="0" err="1">
                <a:solidFill>
                  <a:srgbClr val="FF0000"/>
                </a:solidFill>
              </a:rPr>
              <a:t>Місяцю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надламаний</a:t>
            </a:r>
            <a:r>
              <a:rPr lang="ru-RU" sz="2800" b="1" dirty="0">
                <a:solidFill>
                  <a:srgbClr val="FF0000"/>
                </a:solidFill>
              </a:rPr>
              <a:t>…» </a:t>
            </a:r>
            <a:r>
              <a:rPr lang="ru-RU" sz="2800" b="1" dirty="0" err="1">
                <a:solidFill>
                  <a:srgbClr val="FF0000"/>
                </a:solidFill>
              </a:rPr>
              <a:t>Домінанта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творчого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мислення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митця</a:t>
            </a:r>
            <a:r>
              <a:rPr lang="ru-RU" sz="2800" b="1" dirty="0">
                <a:solidFill>
                  <a:srgbClr val="FF0000"/>
                </a:solidFill>
              </a:rPr>
              <a:t> – </a:t>
            </a:r>
            <a:r>
              <a:rPr lang="ru-RU" sz="2800" b="1" dirty="0" err="1">
                <a:solidFill>
                  <a:srgbClr val="FF0000"/>
                </a:solidFill>
              </a:rPr>
              <a:t>пам’ять</a:t>
            </a:r>
            <a:r>
              <a:rPr lang="ru-RU" sz="2800" b="1" dirty="0">
                <a:solidFill>
                  <a:srgbClr val="FF0000"/>
                </a:solidFill>
              </a:rPr>
              <a:t> як </a:t>
            </a:r>
            <a:r>
              <a:rPr lang="ru-RU" sz="2800" b="1" dirty="0" err="1">
                <a:solidFill>
                  <a:srgbClr val="FF0000"/>
                </a:solidFill>
              </a:rPr>
              <a:t>опір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забуттю</a:t>
            </a:r>
            <a:r>
              <a:rPr lang="ru-RU" sz="2800" b="1" dirty="0">
                <a:solidFill>
                  <a:srgbClr val="FF0000"/>
                </a:solidFill>
              </a:rPr>
              <a:t> і </a:t>
            </a:r>
            <a:r>
              <a:rPr lang="ru-RU" sz="2800" b="1" dirty="0" err="1" smtClean="0">
                <a:solidFill>
                  <a:srgbClr val="FF0000"/>
                </a:solidFill>
              </a:rPr>
              <a:t>небуттю</a:t>
            </a:r>
            <a:r>
              <a:rPr lang="ru-RU" sz="2800" b="1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ru-RU" sz="2800" b="1" dirty="0" err="1">
                <a:solidFill>
                  <a:srgbClr val="FF0000"/>
                </a:solidFill>
              </a:rPr>
              <a:t>Ідея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єдності</a:t>
            </a:r>
            <a:r>
              <a:rPr lang="ru-RU" sz="2800" b="1" dirty="0">
                <a:solidFill>
                  <a:srgbClr val="FF0000"/>
                </a:solidFill>
              </a:rPr>
              <a:t> люди з природою, яка </a:t>
            </a:r>
            <a:r>
              <a:rPr lang="ru-RU" sz="2800" b="1" dirty="0" err="1">
                <a:solidFill>
                  <a:srgbClr val="FF0000"/>
                </a:solidFill>
              </a:rPr>
              <a:t>дає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їй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сили</a:t>
            </a:r>
            <a:r>
              <a:rPr lang="ru-RU" sz="2800" b="1" dirty="0">
                <a:solidFill>
                  <a:srgbClr val="FF0000"/>
                </a:solidFill>
              </a:rPr>
              <a:t> і яка </a:t>
            </a:r>
            <a:r>
              <a:rPr lang="ru-RU" sz="2800" b="1" dirty="0" err="1">
                <a:solidFill>
                  <a:srgbClr val="FF0000"/>
                </a:solidFill>
              </a:rPr>
              <a:t>оточує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людину</a:t>
            </a:r>
            <a:r>
              <a:rPr lang="ru-RU" sz="2800" b="1" dirty="0">
                <a:solidFill>
                  <a:srgbClr val="FF0000"/>
                </a:solidFill>
              </a:rPr>
              <a:t>. </a:t>
            </a:r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 err="1">
                <a:solidFill>
                  <a:srgbClr val="FF0000"/>
                </a:solidFill>
              </a:rPr>
              <a:t>Прозорий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січень</a:t>
            </a:r>
            <a:r>
              <a:rPr lang="ru-RU" sz="2800" b="1" dirty="0">
                <a:solidFill>
                  <a:srgbClr val="FF0000"/>
                </a:solidFill>
              </a:rPr>
              <a:t> небо </a:t>
            </a:r>
            <a:r>
              <a:rPr lang="ru-RU" sz="2800" b="1" dirty="0" err="1">
                <a:solidFill>
                  <a:srgbClr val="FF0000"/>
                </a:solidFill>
              </a:rPr>
              <a:t>розтворив</a:t>
            </a:r>
            <a:r>
              <a:rPr lang="ru-RU" sz="2800" b="1" dirty="0" smtClean="0">
                <a:solidFill>
                  <a:srgbClr val="FF0000"/>
                </a:solidFill>
              </a:rPr>
              <a:t>»</a:t>
            </a:r>
          </a:p>
          <a:p>
            <a:pPr algn="ctr"/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err="1" smtClean="0">
                <a:solidFill>
                  <a:srgbClr val="0000CC"/>
                </a:solidFill>
              </a:rPr>
              <a:t>Укр</a:t>
            </a:r>
            <a:endParaRPr lang="ru-RU" sz="2400" b="1" dirty="0">
              <a:solidFill>
                <a:srgbClr val="0000CC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85" y="1484784"/>
            <a:ext cx="2141848" cy="274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05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2781" y="548680"/>
            <a:ext cx="7638438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Бесіда з учнями:</a:t>
            </a:r>
          </a:p>
          <a:p>
            <a:pPr marL="342900" indent="-342900">
              <a:buAutoNum type="arabicPeriod"/>
            </a:pPr>
            <a:r>
              <a:rPr lang="uk-UA" sz="2400" b="1" dirty="0" smtClean="0">
                <a:solidFill>
                  <a:srgbClr val="0000CC"/>
                </a:solidFill>
              </a:rPr>
              <a:t>Які враження у вас викликав твір Осипа </a:t>
            </a:r>
            <a:r>
              <a:rPr lang="uk-UA" sz="2400" b="1" dirty="0" err="1" smtClean="0">
                <a:solidFill>
                  <a:srgbClr val="0000CC"/>
                </a:solidFill>
              </a:rPr>
              <a:t>Турянського</a:t>
            </a:r>
            <a:r>
              <a:rPr lang="uk-UA" sz="2400" b="1" dirty="0" smtClean="0">
                <a:solidFill>
                  <a:srgbClr val="0000CC"/>
                </a:solidFill>
              </a:rPr>
              <a:t> </a:t>
            </a:r>
          </a:p>
          <a:p>
            <a:r>
              <a:rPr lang="uk-UA" sz="2400" b="1" dirty="0" smtClean="0">
                <a:solidFill>
                  <a:srgbClr val="0000CC"/>
                </a:solidFill>
              </a:rPr>
              <a:t>«Поза межами болю»?</a:t>
            </a:r>
          </a:p>
          <a:p>
            <a:pPr marL="342900" indent="-342900">
              <a:buAutoNum type="arabicPeriod"/>
            </a:pPr>
            <a:r>
              <a:rPr lang="uk-UA" sz="2400" b="1" dirty="0" smtClean="0">
                <a:solidFill>
                  <a:srgbClr val="0000CC"/>
                </a:solidFill>
              </a:rPr>
              <a:t>Назвіть тему та головну думку твору.</a:t>
            </a:r>
          </a:p>
          <a:p>
            <a:pPr marL="342900" indent="-342900">
              <a:buAutoNum type="arabicPeriod"/>
            </a:pPr>
            <a:r>
              <a:rPr lang="uk-UA" sz="2400" b="1" dirty="0" smtClean="0">
                <a:solidFill>
                  <a:srgbClr val="0000CC"/>
                </a:solidFill>
              </a:rPr>
              <a:t>Чи можна вважати твір автобіографічним?</a:t>
            </a:r>
          </a:p>
          <a:p>
            <a:pPr marL="342900" indent="-342900">
              <a:buAutoNum type="arabicPeriod"/>
            </a:pPr>
            <a:r>
              <a:rPr lang="uk-UA" sz="2400" b="1" dirty="0" smtClean="0">
                <a:solidFill>
                  <a:srgbClr val="0000CC"/>
                </a:solidFill>
              </a:rPr>
              <a:t>Що таке експресіонізм? Які його основні риси? </a:t>
            </a:r>
          </a:p>
          <a:p>
            <a:r>
              <a:rPr lang="uk-UA" sz="2400" b="1" dirty="0" smtClean="0">
                <a:solidFill>
                  <a:srgbClr val="0000CC"/>
                </a:solidFill>
              </a:rPr>
              <a:t>Які з них ми можемо спостерігати у творі </a:t>
            </a:r>
            <a:r>
              <a:rPr lang="uk-UA" sz="2400" b="1" dirty="0" err="1" smtClean="0">
                <a:solidFill>
                  <a:srgbClr val="0000CC"/>
                </a:solidFill>
              </a:rPr>
              <a:t>Турянського</a:t>
            </a:r>
            <a:r>
              <a:rPr lang="uk-UA" sz="2400" b="1" dirty="0" smtClean="0">
                <a:solidFill>
                  <a:srgbClr val="0000CC"/>
                </a:solidFill>
              </a:rPr>
              <a:t>?</a:t>
            </a:r>
            <a:endParaRPr lang="ru-RU" sz="2400" b="1" dirty="0">
              <a:solidFill>
                <a:srgbClr val="0000CC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620" y="3645024"/>
            <a:ext cx="4302759" cy="242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09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videoplayback (19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450413"/>
            <a:ext cx="7499880" cy="562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1124744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</a:rPr>
              <a:t>Холодна </a:t>
            </a:r>
            <a:r>
              <a:rPr lang="ru-RU" sz="2000" b="1" dirty="0" err="1">
                <a:solidFill>
                  <a:srgbClr val="0000CC"/>
                </a:solidFill>
              </a:rPr>
              <a:t>тиша</a:t>
            </a:r>
            <a:r>
              <a:rPr lang="ru-RU" sz="2000" b="1" dirty="0">
                <a:solidFill>
                  <a:srgbClr val="0000CC"/>
                </a:solidFill>
              </a:rPr>
              <a:t>. </a:t>
            </a:r>
            <a:r>
              <a:rPr lang="ru-RU" sz="2000" b="1" dirty="0" err="1">
                <a:solidFill>
                  <a:srgbClr val="0000CC"/>
                </a:solidFill>
              </a:rPr>
              <a:t>Місяцю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надламаний</a:t>
            </a:r>
            <a:r>
              <a:rPr lang="ru-RU" sz="2000" b="1" dirty="0">
                <a:solidFill>
                  <a:srgbClr val="0000CC"/>
                </a:solidFill>
              </a:rPr>
              <a:t>,</a:t>
            </a:r>
          </a:p>
          <a:p>
            <a:r>
              <a:rPr lang="ru-RU" sz="2000" b="1" dirty="0" err="1">
                <a:solidFill>
                  <a:srgbClr val="0000CC"/>
                </a:solidFill>
              </a:rPr>
              <a:t>Зо</a:t>
            </a:r>
            <a:r>
              <a:rPr lang="ru-RU" sz="2000" b="1" dirty="0">
                <a:solidFill>
                  <a:srgbClr val="0000CC"/>
                </a:solidFill>
              </a:rPr>
              <a:t> мною будь і освяти печаль мою.</a:t>
            </a:r>
          </a:p>
          <a:p>
            <a:r>
              <a:rPr lang="ru-RU" sz="2000" b="1" dirty="0">
                <a:solidFill>
                  <a:srgbClr val="0000CC"/>
                </a:solidFill>
              </a:rPr>
              <a:t>Вона, як </a:t>
            </a:r>
            <a:r>
              <a:rPr lang="ru-RU" sz="2000" b="1" dirty="0" err="1">
                <a:solidFill>
                  <a:srgbClr val="0000CC"/>
                </a:solidFill>
              </a:rPr>
              <a:t>сніг</a:t>
            </a:r>
            <a:r>
              <a:rPr lang="ru-RU" sz="2000" b="1" dirty="0">
                <a:solidFill>
                  <a:srgbClr val="0000CC"/>
                </a:solidFill>
              </a:rPr>
              <a:t> на </a:t>
            </a:r>
            <a:r>
              <a:rPr lang="ru-RU" sz="2000" b="1" dirty="0" err="1">
                <a:solidFill>
                  <a:srgbClr val="0000CC"/>
                </a:solidFill>
              </a:rPr>
              <a:t>вітах</a:t>
            </a:r>
            <a:r>
              <a:rPr lang="ru-RU" sz="2000" b="1" dirty="0">
                <a:solidFill>
                  <a:srgbClr val="0000CC"/>
                </a:solidFill>
              </a:rPr>
              <a:t>, </a:t>
            </a:r>
            <a:r>
              <a:rPr lang="ru-RU" sz="2000" b="1" dirty="0" err="1">
                <a:solidFill>
                  <a:srgbClr val="0000CC"/>
                </a:solidFill>
              </a:rPr>
              <a:t>умирилася</a:t>
            </a:r>
            <a:r>
              <a:rPr lang="ru-RU" sz="2000" b="1" dirty="0">
                <a:solidFill>
                  <a:srgbClr val="0000CC"/>
                </a:solidFill>
              </a:rPr>
              <a:t>,</a:t>
            </a:r>
          </a:p>
          <a:p>
            <a:r>
              <a:rPr lang="ru-RU" sz="2000" b="1" dirty="0">
                <a:solidFill>
                  <a:srgbClr val="0000CC"/>
                </a:solidFill>
              </a:rPr>
              <a:t>Вона, як </a:t>
            </a:r>
            <a:r>
              <a:rPr lang="ru-RU" sz="2000" b="1" dirty="0" err="1">
                <a:solidFill>
                  <a:srgbClr val="0000CC"/>
                </a:solidFill>
              </a:rPr>
              <a:t>сніг</a:t>
            </a:r>
            <a:r>
              <a:rPr lang="ru-RU" sz="2000" b="1" dirty="0">
                <a:solidFill>
                  <a:srgbClr val="0000CC"/>
                </a:solidFill>
              </a:rPr>
              <a:t> на </a:t>
            </a:r>
            <a:r>
              <a:rPr lang="ru-RU" sz="2000" b="1" dirty="0" err="1">
                <a:solidFill>
                  <a:srgbClr val="0000CC"/>
                </a:solidFill>
              </a:rPr>
              <a:t>вітах</a:t>
            </a:r>
            <a:r>
              <a:rPr lang="ru-RU" sz="2000" b="1" dirty="0">
                <a:solidFill>
                  <a:srgbClr val="0000CC"/>
                </a:solidFill>
              </a:rPr>
              <a:t>, і </a:t>
            </a:r>
            <a:r>
              <a:rPr lang="ru-RU" sz="2000" b="1" dirty="0" err="1">
                <a:solidFill>
                  <a:srgbClr val="0000CC"/>
                </a:solidFill>
              </a:rPr>
              <a:t>осиплеться</a:t>
            </a:r>
            <a:r>
              <a:rPr lang="ru-RU" sz="2000" b="1" dirty="0">
                <a:solidFill>
                  <a:srgbClr val="0000CC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0000CC"/>
                </a:solidFill>
              </a:rPr>
              <a:t>Три </a:t>
            </a:r>
            <a:r>
              <a:rPr lang="ru-RU" sz="2000" b="1" dirty="0" err="1">
                <a:solidFill>
                  <a:srgbClr val="0000CC"/>
                </a:solidFill>
              </a:rPr>
              <a:t>радості</a:t>
            </a:r>
            <a:r>
              <a:rPr lang="ru-RU" sz="2000" b="1" dirty="0">
                <a:solidFill>
                  <a:srgbClr val="0000CC"/>
                </a:solidFill>
              </a:rPr>
              <a:t> у мене </a:t>
            </a:r>
            <a:r>
              <a:rPr lang="ru-RU" sz="2000" b="1" dirty="0" err="1">
                <a:solidFill>
                  <a:srgbClr val="0000CC"/>
                </a:solidFill>
              </a:rPr>
              <a:t>неодіймані</a:t>
            </a:r>
            <a:r>
              <a:rPr lang="ru-RU" sz="2000" b="1" dirty="0">
                <a:solidFill>
                  <a:srgbClr val="0000CC"/>
                </a:solidFill>
              </a:rPr>
              <a:t>:</a:t>
            </a:r>
          </a:p>
          <a:p>
            <a:r>
              <a:rPr lang="ru-RU" sz="2000" b="1" dirty="0" err="1">
                <a:solidFill>
                  <a:srgbClr val="0000CC"/>
                </a:solidFill>
              </a:rPr>
              <a:t>Самотність</a:t>
            </a:r>
            <a:r>
              <a:rPr lang="ru-RU" sz="2000" b="1" dirty="0">
                <a:solidFill>
                  <a:srgbClr val="0000CC"/>
                </a:solidFill>
              </a:rPr>
              <a:t>, труд, </a:t>
            </a:r>
            <a:r>
              <a:rPr lang="ru-RU" sz="2000" b="1" dirty="0" err="1">
                <a:solidFill>
                  <a:srgbClr val="0000CC"/>
                </a:solidFill>
              </a:rPr>
              <a:t>мовчання</a:t>
            </a:r>
            <a:r>
              <a:rPr lang="ru-RU" sz="2000" b="1" dirty="0">
                <a:solidFill>
                  <a:srgbClr val="0000CC"/>
                </a:solidFill>
              </a:rPr>
              <a:t>. Туги </a:t>
            </a:r>
            <a:r>
              <a:rPr lang="ru-RU" sz="2000" b="1" dirty="0" err="1">
                <a:solidFill>
                  <a:srgbClr val="0000CC"/>
                </a:solidFill>
              </a:rPr>
              <a:t>злобної</a:t>
            </a:r>
            <a:endParaRPr lang="ru-RU" sz="2000" b="1" dirty="0">
              <a:solidFill>
                <a:srgbClr val="0000CC"/>
              </a:solidFill>
            </a:endParaRPr>
          </a:p>
          <a:p>
            <a:r>
              <a:rPr lang="ru-RU" sz="2000" b="1" dirty="0" err="1">
                <a:solidFill>
                  <a:srgbClr val="0000CC"/>
                </a:solidFill>
              </a:rPr>
              <a:t>Немає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більше</a:t>
            </a:r>
            <a:r>
              <a:rPr lang="ru-RU" sz="2000" b="1" dirty="0">
                <a:solidFill>
                  <a:srgbClr val="0000CC"/>
                </a:solidFill>
              </a:rPr>
              <a:t>. </a:t>
            </a:r>
            <a:r>
              <a:rPr lang="ru-RU" sz="2000" b="1" dirty="0" err="1">
                <a:solidFill>
                  <a:srgbClr val="0000CC"/>
                </a:solidFill>
              </a:rPr>
              <a:t>Місяцю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надламаний</a:t>
            </a:r>
            <a:r>
              <a:rPr lang="ru-RU" sz="2000" b="1" dirty="0">
                <a:solidFill>
                  <a:srgbClr val="0000CC"/>
                </a:solidFill>
              </a:rPr>
              <a:t>,</a:t>
            </a:r>
          </a:p>
          <a:p>
            <a:r>
              <a:rPr lang="ru-RU" sz="2000" b="1" dirty="0">
                <a:solidFill>
                  <a:srgbClr val="0000CC"/>
                </a:solidFill>
              </a:rPr>
              <a:t>Я виноград </a:t>
            </a:r>
            <a:r>
              <a:rPr lang="ru-RU" sz="2000" b="1" dirty="0" err="1">
                <a:solidFill>
                  <a:srgbClr val="0000CC"/>
                </a:solidFill>
              </a:rPr>
              <a:t>відновлення</a:t>
            </a:r>
            <a:r>
              <a:rPr lang="ru-RU" sz="2000" b="1" dirty="0">
                <a:solidFill>
                  <a:srgbClr val="0000CC"/>
                </a:solidFill>
              </a:rPr>
              <a:t> у </a:t>
            </a:r>
            <a:r>
              <a:rPr lang="ru-RU" sz="2000" b="1" dirty="0" err="1">
                <a:solidFill>
                  <a:srgbClr val="0000CC"/>
                </a:solidFill>
              </a:rPr>
              <a:t>ніч</a:t>
            </a:r>
            <a:r>
              <a:rPr lang="ru-RU" sz="2000" b="1" dirty="0">
                <a:solidFill>
                  <a:srgbClr val="0000CC"/>
                </a:solidFill>
              </a:rPr>
              <a:t> несу.</a:t>
            </a:r>
          </a:p>
          <a:p>
            <a:r>
              <a:rPr lang="ru-RU" sz="2000" b="1" dirty="0">
                <a:solidFill>
                  <a:srgbClr val="0000CC"/>
                </a:solidFill>
              </a:rPr>
              <a:t>На </a:t>
            </a:r>
            <a:r>
              <a:rPr lang="ru-RU" sz="2000" b="1" dirty="0" err="1">
                <a:solidFill>
                  <a:srgbClr val="0000CC"/>
                </a:solidFill>
              </a:rPr>
              <a:t>мертвім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полі</a:t>
            </a:r>
            <a:r>
              <a:rPr lang="ru-RU" sz="2000" b="1" dirty="0">
                <a:solidFill>
                  <a:srgbClr val="0000CC"/>
                </a:solidFill>
              </a:rPr>
              <a:t> стану </a:t>
            </a:r>
            <a:r>
              <a:rPr lang="ru-RU" sz="2000" b="1" dirty="0" err="1">
                <a:solidFill>
                  <a:srgbClr val="0000CC"/>
                </a:solidFill>
              </a:rPr>
              <a:t>помолитися</a:t>
            </a:r>
            <a:r>
              <a:rPr lang="ru-RU" sz="2000" b="1" dirty="0">
                <a:solidFill>
                  <a:srgbClr val="0000CC"/>
                </a:solidFill>
              </a:rPr>
              <a:t>,</a:t>
            </a:r>
          </a:p>
          <a:p>
            <a:r>
              <a:rPr lang="ru-RU" sz="2000" b="1" dirty="0">
                <a:solidFill>
                  <a:srgbClr val="0000CC"/>
                </a:solidFill>
              </a:rPr>
              <a:t>І </a:t>
            </a:r>
            <a:r>
              <a:rPr lang="ru-RU" sz="2000" b="1" dirty="0" err="1">
                <a:solidFill>
                  <a:srgbClr val="0000CC"/>
                </a:solidFill>
              </a:rPr>
              <a:t>будуть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зорі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біля</a:t>
            </a:r>
            <a:r>
              <a:rPr lang="ru-RU" sz="2000" b="1" dirty="0">
                <a:solidFill>
                  <a:srgbClr val="0000CC"/>
                </a:solidFill>
              </a:rPr>
              <a:t> мене </a:t>
            </a:r>
            <a:r>
              <a:rPr lang="ru-RU" sz="2000" b="1" dirty="0" err="1">
                <a:solidFill>
                  <a:srgbClr val="0000CC"/>
                </a:solidFill>
              </a:rPr>
              <a:t>падати</a:t>
            </a:r>
            <a:r>
              <a:rPr lang="ru-RU" sz="2000" b="1" dirty="0">
                <a:solidFill>
                  <a:srgbClr val="0000CC"/>
                </a:solidFill>
              </a:rPr>
              <a:t>.</a:t>
            </a:r>
          </a:p>
          <a:p>
            <a:endParaRPr lang="ru-RU" sz="2000" b="1" dirty="0">
              <a:solidFill>
                <a:srgbClr val="0000CC"/>
              </a:solidFill>
            </a:endParaRPr>
          </a:p>
          <a:p>
            <a:r>
              <a:rPr lang="ru-RU" sz="2000" b="1" dirty="0">
                <a:solidFill>
                  <a:srgbClr val="0000CC"/>
                </a:solidFill>
              </a:rPr>
              <a:t>1932</a:t>
            </a:r>
          </a:p>
        </p:txBody>
      </p:sp>
      <p:sp>
        <p:nvSpPr>
          <p:cNvPr id="3" name="Блок-схема: память с посл. доступом 2"/>
          <p:cNvSpPr/>
          <p:nvPr/>
        </p:nvSpPr>
        <p:spPr>
          <a:xfrm>
            <a:off x="6084168" y="836712"/>
            <a:ext cx="2232248" cy="1224136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00CC"/>
                </a:solidFill>
              </a:rPr>
              <a:t>Ваші враження…</a:t>
            </a:r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4" name="Блок-схема: память с посл. доступом 3"/>
          <p:cNvSpPr/>
          <p:nvPr/>
        </p:nvSpPr>
        <p:spPr>
          <a:xfrm>
            <a:off x="5436096" y="2523386"/>
            <a:ext cx="2160240" cy="1296144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00CC"/>
                </a:solidFill>
              </a:rPr>
              <a:t>Визначте тему та ідею твору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5" name="Блок-схема: память с посл. доступом 4"/>
          <p:cNvSpPr/>
          <p:nvPr/>
        </p:nvSpPr>
        <p:spPr>
          <a:xfrm>
            <a:off x="6372200" y="4293096"/>
            <a:ext cx="2160240" cy="1296144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00CC"/>
                </a:solidFill>
              </a:rPr>
              <a:t>Назвіть образи поезії</a:t>
            </a:r>
            <a:endParaRPr lang="ru-RU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5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2073475"/>
            <a:ext cx="5400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Рік</a:t>
            </a:r>
            <a:r>
              <a:rPr lang="ru-RU" sz="2400" b="1" dirty="0" smtClean="0">
                <a:solidFill>
                  <a:srgbClr val="FF0000"/>
                </a:solidFill>
              </a:rPr>
              <a:t>: </a:t>
            </a:r>
            <a:r>
              <a:rPr lang="ru-RU" sz="2400" b="1" dirty="0" smtClean="0">
                <a:solidFill>
                  <a:srgbClr val="0000CC"/>
                </a:solidFill>
              </a:rPr>
              <a:t>1932</a:t>
            </a:r>
            <a:endParaRPr lang="ru-RU" sz="2400" b="1" dirty="0">
              <a:solidFill>
                <a:srgbClr val="0000CC"/>
              </a:solidFill>
            </a:endParaRPr>
          </a:p>
          <a:p>
            <a:r>
              <a:rPr lang="ru-RU" sz="2400" b="1" dirty="0" err="1">
                <a:solidFill>
                  <a:srgbClr val="FF0000"/>
                </a:solidFill>
              </a:rPr>
              <a:t>Збірка</a:t>
            </a:r>
            <a:r>
              <a:rPr lang="ru-RU" sz="2400" b="1" dirty="0" smtClean="0">
                <a:solidFill>
                  <a:srgbClr val="FF0000"/>
                </a:solidFill>
              </a:rPr>
              <a:t>: </a:t>
            </a:r>
            <a:r>
              <a:rPr lang="ru-RU" sz="2400" b="1" dirty="0" smtClean="0">
                <a:solidFill>
                  <a:srgbClr val="0000CC"/>
                </a:solidFill>
              </a:rPr>
              <a:t>"</a:t>
            </a:r>
            <a:r>
              <a:rPr lang="ru-RU" sz="2400" b="1" dirty="0" err="1">
                <a:solidFill>
                  <a:srgbClr val="0000CC"/>
                </a:solidFill>
              </a:rPr>
              <a:t>Медобір</a:t>
            </a:r>
            <a:r>
              <a:rPr lang="ru-RU" sz="2400" b="1" dirty="0">
                <a:solidFill>
                  <a:srgbClr val="0000CC"/>
                </a:solidFill>
              </a:rPr>
              <a:t>"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Жанр</a:t>
            </a:r>
            <a:r>
              <a:rPr lang="ru-RU" sz="2400" b="1" dirty="0" smtClean="0">
                <a:solidFill>
                  <a:srgbClr val="FF0000"/>
                </a:solidFill>
              </a:rPr>
              <a:t>: </a:t>
            </a:r>
            <a:r>
              <a:rPr lang="ru-RU" sz="2400" b="1" dirty="0" err="1" smtClean="0">
                <a:solidFill>
                  <a:srgbClr val="0000CC"/>
                </a:solidFill>
              </a:rPr>
              <a:t>вірш</a:t>
            </a:r>
            <a:r>
              <a:rPr lang="ru-RU" sz="2400" b="1" dirty="0" smtClean="0">
                <a:solidFill>
                  <a:srgbClr val="0000CC"/>
                </a:solidFill>
              </a:rPr>
              <a:t>-молитва</a:t>
            </a:r>
            <a:endParaRPr lang="ru-RU" sz="2400" b="1" dirty="0">
              <a:solidFill>
                <a:srgbClr val="0000CC"/>
              </a:solidFill>
            </a:endParaRPr>
          </a:p>
          <a:p>
            <a:r>
              <a:rPr lang="ru-RU" sz="2400" b="1" dirty="0">
                <a:solidFill>
                  <a:srgbClr val="FF0000"/>
                </a:solidFill>
              </a:rPr>
              <a:t>Вид</a:t>
            </a:r>
            <a:r>
              <a:rPr lang="ru-RU" sz="2400" b="1" dirty="0" smtClean="0">
                <a:solidFill>
                  <a:srgbClr val="FF0000"/>
                </a:solidFill>
              </a:rPr>
              <a:t>: </a:t>
            </a:r>
            <a:r>
              <a:rPr lang="ru-RU" sz="2400" b="1" dirty="0" err="1" smtClean="0">
                <a:solidFill>
                  <a:srgbClr val="0000CC"/>
                </a:solidFill>
              </a:rPr>
              <a:t>медитативна</a:t>
            </a:r>
            <a:r>
              <a:rPr lang="ru-RU" sz="2400" b="1" dirty="0" smtClean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лірика</a:t>
            </a:r>
            <a:endParaRPr lang="ru-RU" sz="2400" b="1" dirty="0">
              <a:solidFill>
                <a:srgbClr val="0000CC"/>
              </a:solidFill>
            </a:endParaRPr>
          </a:p>
          <a:p>
            <a:r>
              <a:rPr lang="ru-RU" sz="2400" b="1" dirty="0" err="1">
                <a:solidFill>
                  <a:srgbClr val="FF0000"/>
                </a:solidFill>
              </a:rPr>
              <a:t>Віршовий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розмір</a:t>
            </a:r>
            <a:r>
              <a:rPr lang="ru-RU" sz="2400" b="1" dirty="0" smtClean="0">
                <a:solidFill>
                  <a:srgbClr val="FF0000"/>
                </a:solidFill>
              </a:rPr>
              <a:t>: </a:t>
            </a:r>
            <a:r>
              <a:rPr lang="ru-RU" sz="2400" b="1" dirty="0" err="1" smtClean="0">
                <a:solidFill>
                  <a:srgbClr val="0000CC"/>
                </a:solidFill>
              </a:rPr>
              <a:t>верлібр</a:t>
            </a:r>
            <a:endParaRPr lang="ru-RU" sz="2400" b="1" dirty="0">
              <a:solidFill>
                <a:srgbClr val="0000CC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Тема: </a:t>
            </a:r>
            <a:r>
              <a:rPr lang="ru-RU" sz="2400" b="1" dirty="0" err="1" smtClean="0">
                <a:solidFill>
                  <a:srgbClr val="0000CC"/>
                </a:solidFill>
              </a:rPr>
              <a:t>зображення</a:t>
            </a:r>
            <a:r>
              <a:rPr lang="ru-RU" sz="2400" b="1" dirty="0" smtClean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ліричного</a:t>
            </a:r>
            <a:r>
              <a:rPr lang="ru-RU" sz="2400" b="1" dirty="0">
                <a:solidFill>
                  <a:srgbClr val="0000CC"/>
                </a:solidFill>
              </a:rPr>
              <a:t> героя у момент </a:t>
            </a:r>
            <a:r>
              <a:rPr lang="ru-RU" sz="2400" b="1" dirty="0" err="1">
                <a:solidFill>
                  <a:srgbClr val="0000CC"/>
                </a:solidFill>
              </a:rPr>
              <a:t>чуттєвого</a:t>
            </a:r>
            <a:r>
              <a:rPr lang="ru-RU" sz="2400" b="1" dirty="0">
                <a:solidFill>
                  <a:srgbClr val="0000CC"/>
                </a:solidFill>
              </a:rPr>
              <a:t> перелому</a:t>
            </a:r>
          </a:p>
          <a:p>
            <a:r>
              <a:rPr lang="ru-RU" sz="2400" b="1" dirty="0" err="1" smtClean="0">
                <a:solidFill>
                  <a:srgbClr val="FF0000"/>
                </a:solidFill>
              </a:rPr>
              <a:t>Ідея</a:t>
            </a:r>
            <a:r>
              <a:rPr lang="ru-RU" sz="2400" b="1" dirty="0" smtClean="0">
                <a:solidFill>
                  <a:srgbClr val="FF0000"/>
                </a:solidFill>
              </a:rPr>
              <a:t>: </a:t>
            </a:r>
            <a:r>
              <a:rPr lang="ru-RU" sz="2400" b="1" dirty="0" err="1" smtClean="0">
                <a:solidFill>
                  <a:srgbClr val="0000CC"/>
                </a:solidFill>
              </a:rPr>
              <a:t>зв'язок</a:t>
            </a:r>
            <a:r>
              <a:rPr lang="ru-RU" sz="2400" b="1" dirty="0" smtClean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між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людиною</a:t>
            </a:r>
            <a:r>
              <a:rPr lang="ru-RU" sz="2400" b="1" dirty="0">
                <a:solidFill>
                  <a:srgbClr val="0000CC"/>
                </a:solidFill>
              </a:rPr>
              <a:t> і Богом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04109" y="476672"/>
            <a:ext cx="6480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FF0000"/>
                </a:solidFill>
              </a:rPr>
              <a:t>Аналіз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вірша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"</a:t>
            </a:r>
            <a:r>
              <a:rPr lang="ru-RU" sz="3200" b="1" dirty="0">
                <a:solidFill>
                  <a:srgbClr val="FF0000"/>
                </a:solidFill>
              </a:rPr>
              <a:t>Холодна </a:t>
            </a:r>
            <a:r>
              <a:rPr lang="ru-RU" sz="3200" b="1" dirty="0" err="1">
                <a:solidFill>
                  <a:srgbClr val="FF0000"/>
                </a:solidFill>
              </a:rPr>
              <a:t>тиша.Місяць</a:t>
            </a:r>
            <a:r>
              <a:rPr lang="ru-RU" sz="3200" b="1" dirty="0">
                <a:solidFill>
                  <a:srgbClr val="FF0000"/>
                </a:solidFill>
              </a:rPr>
              <a:t> поговорив" В. </a:t>
            </a:r>
            <a:r>
              <a:rPr lang="ru-RU" sz="3200" b="1" dirty="0" err="1">
                <a:solidFill>
                  <a:srgbClr val="FF0000"/>
                </a:solidFill>
              </a:rPr>
              <a:t>Свідзинського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228406"/>
            <a:ext cx="2156523" cy="273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19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293227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>
                <a:solidFill>
                  <a:srgbClr val="0000CC"/>
                </a:solidFill>
              </a:rPr>
              <a:t>Прозорий</a:t>
            </a:r>
            <a:r>
              <a:rPr lang="ru-RU" b="1" dirty="0" smtClean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січень</a:t>
            </a:r>
            <a:r>
              <a:rPr lang="ru-RU" b="1" dirty="0">
                <a:solidFill>
                  <a:srgbClr val="0000CC"/>
                </a:solidFill>
              </a:rPr>
              <a:t> небо </a:t>
            </a:r>
            <a:r>
              <a:rPr lang="ru-RU" b="1" dirty="0" err="1">
                <a:solidFill>
                  <a:srgbClr val="0000CC"/>
                </a:solidFill>
              </a:rPr>
              <a:t>розтворив</a:t>
            </a:r>
            <a:endParaRPr lang="ru-RU" b="1" dirty="0">
              <a:solidFill>
                <a:srgbClr val="0000CC"/>
              </a:solidFill>
            </a:endParaRPr>
          </a:p>
          <a:p>
            <a:r>
              <a:rPr lang="ru-RU" b="1" dirty="0">
                <a:solidFill>
                  <a:srgbClr val="0000CC"/>
                </a:solidFill>
              </a:rPr>
              <a:t>І </a:t>
            </a:r>
            <a:r>
              <a:rPr lang="ru-RU" b="1" dirty="0" err="1">
                <a:solidFill>
                  <a:srgbClr val="0000CC"/>
                </a:solidFill>
              </a:rPr>
              <a:t>знову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світло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світові</a:t>
            </a:r>
            <a:r>
              <a:rPr lang="ru-RU" b="1" dirty="0">
                <a:solidFill>
                  <a:srgbClr val="0000CC"/>
                </a:solidFill>
              </a:rPr>
              <a:t> явив.</a:t>
            </a:r>
          </a:p>
          <a:p>
            <a:r>
              <a:rPr lang="ru-RU" b="1" dirty="0" err="1">
                <a:solidFill>
                  <a:srgbClr val="0000CC"/>
                </a:solidFill>
              </a:rPr>
              <a:t>Срібліє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обрій</a:t>
            </a:r>
            <a:r>
              <a:rPr lang="ru-RU" b="1" dirty="0">
                <a:solidFill>
                  <a:srgbClr val="0000CC"/>
                </a:solidFill>
              </a:rPr>
              <a:t> в </a:t>
            </a:r>
            <a:r>
              <a:rPr lang="ru-RU" b="1" dirty="0" err="1">
                <a:solidFill>
                  <a:srgbClr val="0000CC"/>
                </a:solidFill>
              </a:rPr>
              <a:t>ніжному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тумані</a:t>
            </a:r>
            <a:r>
              <a:rPr lang="ru-RU" b="1" dirty="0">
                <a:solidFill>
                  <a:srgbClr val="0000CC"/>
                </a:solidFill>
              </a:rPr>
              <a:t>;</a:t>
            </a:r>
          </a:p>
          <a:p>
            <a:r>
              <a:rPr lang="ru-RU" b="1" dirty="0">
                <a:solidFill>
                  <a:srgbClr val="0000CC"/>
                </a:solidFill>
              </a:rPr>
              <a:t>Широко день </a:t>
            </a:r>
            <a:r>
              <a:rPr lang="ru-RU" b="1" dirty="0" err="1">
                <a:solidFill>
                  <a:srgbClr val="0000CC"/>
                </a:solidFill>
              </a:rPr>
              <a:t>роздав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блискучі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грані</a:t>
            </a:r>
            <a:r>
              <a:rPr lang="ru-RU" b="1" dirty="0">
                <a:solidFill>
                  <a:srgbClr val="0000CC"/>
                </a:solidFill>
              </a:rPr>
              <a:t>,</a:t>
            </a:r>
          </a:p>
          <a:p>
            <a:r>
              <a:rPr lang="ru-RU" b="1" dirty="0">
                <a:solidFill>
                  <a:srgbClr val="0000CC"/>
                </a:solidFill>
              </a:rPr>
              <a:t>І я дивлюсь — і </a:t>
            </a:r>
            <a:r>
              <a:rPr lang="ru-RU" b="1" dirty="0" err="1">
                <a:solidFill>
                  <a:srgbClr val="0000CC"/>
                </a:solidFill>
              </a:rPr>
              <a:t>всі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щасливі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дні</a:t>
            </a:r>
            <a:r>
              <a:rPr lang="ru-RU" b="1" dirty="0">
                <a:solidFill>
                  <a:srgbClr val="0000CC"/>
                </a:solidFill>
              </a:rPr>
              <a:t>,</a:t>
            </a:r>
          </a:p>
          <a:p>
            <a:r>
              <a:rPr lang="ru-RU" b="1" dirty="0" err="1">
                <a:solidFill>
                  <a:srgbClr val="0000CC"/>
                </a:solidFill>
              </a:rPr>
              <a:t>Що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спопеліли</a:t>
            </a:r>
            <a:r>
              <a:rPr lang="ru-RU" b="1" dirty="0">
                <a:solidFill>
                  <a:srgbClr val="0000CC"/>
                </a:solidFill>
              </a:rPr>
              <a:t> в </a:t>
            </a:r>
            <a:r>
              <a:rPr lang="ru-RU" b="1" dirty="0" err="1">
                <a:solidFill>
                  <a:srgbClr val="0000CC"/>
                </a:solidFill>
              </a:rPr>
              <a:t>сонячнім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вогні</a:t>
            </a:r>
            <a:r>
              <a:rPr lang="ru-RU" b="1" dirty="0">
                <a:solidFill>
                  <a:srgbClr val="0000CC"/>
                </a:solidFill>
              </a:rPr>
              <a:t>,</a:t>
            </a:r>
          </a:p>
          <a:p>
            <a:r>
              <a:rPr lang="ru-RU" b="1" dirty="0">
                <a:solidFill>
                  <a:srgbClr val="0000CC"/>
                </a:solidFill>
              </a:rPr>
              <a:t>Як </a:t>
            </a:r>
            <a:r>
              <a:rPr lang="ru-RU" b="1" dirty="0" err="1">
                <a:solidFill>
                  <a:srgbClr val="0000CC"/>
                </a:solidFill>
              </a:rPr>
              <a:t>віяло</a:t>
            </a:r>
            <a:r>
              <a:rPr lang="ru-RU" b="1" dirty="0">
                <a:solidFill>
                  <a:srgbClr val="0000CC"/>
                </a:solidFill>
              </a:rPr>
              <a:t>, </a:t>
            </a:r>
            <a:r>
              <a:rPr lang="ru-RU" b="1" dirty="0" err="1">
                <a:solidFill>
                  <a:srgbClr val="0000CC"/>
                </a:solidFill>
              </a:rPr>
              <a:t>таємною</a:t>
            </a:r>
            <a:r>
              <a:rPr lang="ru-RU" b="1" dirty="0">
                <a:solidFill>
                  <a:srgbClr val="0000CC"/>
                </a:solidFill>
              </a:rPr>
              <a:t> рукою</a:t>
            </a:r>
          </a:p>
          <a:p>
            <a:r>
              <a:rPr lang="ru-RU" b="1" dirty="0" err="1">
                <a:solidFill>
                  <a:srgbClr val="0000CC"/>
                </a:solidFill>
              </a:rPr>
              <a:t>Розгорнене</a:t>
            </a:r>
            <a:r>
              <a:rPr lang="ru-RU" b="1" dirty="0">
                <a:solidFill>
                  <a:srgbClr val="0000CC"/>
                </a:solidFill>
              </a:rPr>
              <a:t>, </a:t>
            </a:r>
            <a:r>
              <a:rPr lang="ru-RU" b="1" dirty="0" err="1">
                <a:solidFill>
                  <a:srgbClr val="0000CC"/>
                </a:solidFill>
              </a:rPr>
              <a:t>встають</a:t>
            </a:r>
            <a:r>
              <a:rPr lang="ru-RU" b="1" dirty="0">
                <a:solidFill>
                  <a:srgbClr val="0000CC"/>
                </a:solidFill>
              </a:rPr>
              <a:t> передо мною.</a:t>
            </a:r>
          </a:p>
          <a:p>
            <a:r>
              <a:rPr lang="ru-RU" b="1" dirty="0">
                <a:solidFill>
                  <a:srgbClr val="0000CC"/>
                </a:solidFill>
              </a:rPr>
              <a:t>І </a:t>
            </a:r>
            <a:r>
              <a:rPr lang="ru-RU" b="1" dirty="0" err="1">
                <a:solidFill>
                  <a:srgbClr val="0000CC"/>
                </a:solidFill>
              </a:rPr>
              <a:t>первісна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затаєна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любов</a:t>
            </a:r>
            <a:endParaRPr lang="ru-RU" b="1" dirty="0">
              <a:solidFill>
                <a:srgbClr val="0000CC"/>
              </a:solidFill>
            </a:endParaRPr>
          </a:p>
          <a:p>
            <a:r>
              <a:rPr lang="ru-RU" b="1" dirty="0">
                <a:solidFill>
                  <a:srgbClr val="0000CC"/>
                </a:solidFill>
              </a:rPr>
              <a:t>На </a:t>
            </a:r>
            <a:r>
              <a:rPr lang="ru-RU" b="1" dirty="0" err="1">
                <a:solidFill>
                  <a:srgbClr val="0000CC"/>
                </a:solidFill>
              </a:rPr>
              <a:t>мляве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серце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напливає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знов</a:t>
            </a:r>
            <a:r>
              <a:rPr lang="ru-RU" b="1" dirty="0">
                <a:solidFill>
                  <a:srgbClr val="0000CC"/>
                </a:solidFill>
              </a:rPr>
              <a:t>.</a:t>
            </a:r>
          </a:p>
          <a:p>
            <a:r>
              <a:rPr lang="ru-RU" b="1" dirty="0">
                <a:solidFill>
                  <a:srgbClr val="0000CC"/>
                </a:solidFill>
              </a:rPr>
              <a:t>Над </a:t>
            </a:r>
            <a:r>
              <a:rPr lang="ru-RU" b="1" dirty="0" err="1">
                <a:solidFill>
                  <a:srgbClr val="0000CC"/>
                </a:solidFill>
              </a:rPr>
              <a:t>паростком</a:t>
            </a:r>
            <a:r>
              <a:rPr lang="ru-RU" b="1" dirty="0">
                <a:solidFill>
                  <a:srgbClr val="0000CC"/>
                </a:solidFill>
              </a:rPr>
              <a:t>, над </a:t>
            </a:r>
            <a:r>
              <a:rPr lang="ru-RU" b="1" dirty="0" err="1">
                <a:solidFill>
                  <a:srgbClr val="0000CC"/>
                </a:solidFill>
              </a:rPr>
              <a:t>весняним</a:t>
            </a:r>
            <a:r>
              <a:rPr lang="ru-RU" b="1" dirty="0">
                <a:solidFill>
                  <a:srgbClr val="0000CC"/>
                </a:solidFill>
              </a:rPr>
              <a:t> потоком</a:t>
            </a:r>
          </a:p>
          <a:p>
            <a:r>
              <a:rPr lang="ru-RU" b="1" dirty="0" err="1">
                <a:solidFill>
                  <a:srgbClr val="0000CC"/>
                </a:solidFill>
              </a:rPr>
              <a:t>Схиляюся</a:t>
            </a:r>
            <a:r>
              <a:rPr lang="ru-RU" b="1" dirty="0">
                <a:solidFill>
                  <a:srgbClr val="0000CC"/>
                </a:solidFill>
              </a:rPr>
              <a:t> і плачу одиноко…</a:t>
            </a:r>
          </a:p>
          <a:p>
            <a:r>
              <a:rPr lang="ru-RU" b="1" dirty="0" err="1">
                <a:solidFill>
                  <a:srgbClr val="0000CC"/>
                </a:solidFill>
              </a:rPr>
              <a:t>Хто</a:t>
            </a:r>
            <a:r>
              <a:rPr lang="ru-RU" b="1" dirty="0">
                <a:solidFill>
                  <a:srgbClr val="0000CC"/>
                </a:solidFill>
              </a:rPr>
              <a:t> погубив </a:t>
            </a:r>
            <a:r>
              <a:rPr lang="ru-RU" b="1" dirty="0" err="1">
                <a:solidFill>
                  <a:srgbClr val="0000CC"/>
                </a:solidFill>
              </a:rPr>
              <a:t>його</a:t>
            </a:r>
            <a:r>
              <a:rPr lang="ru-RU" b="1" dirty="0">
                <a:solidFill>
                  <a:srgbClr val="0000CC"/>
                </a:solidFill>
              </a:rPr>
              <a:t>? Чия рука?</a:t>
            </a:r>
          </a:p>
          <a:p>
            <a:r>
              <a:rPr lang="ru-RU" b="1" dirty="0" err="1">
                <a:solidFill>
                  <a:srgbClr val="0000CC"/>
                </a:solidFill>
              </a:rPr>
              <a:t>Незаймано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пливе</a:t>
            </a:r>
            <a:r>
              <a:rPr lang="ru-RU" b="1" dirty="0">
                <a:solidFill>
                  <a:srgbClr val="0000CC"/>
                </a:solidFill>
              </a:rPr>
              <a:t> Дунай-</a:t>
            </a:r>
            <a:r>
              <a:rPr lang="ru-RU" b="1" dirty="0" err="1">
                <a:solidFill>
                  <a:srgbClr val="0000CC"/>
                </a:solidFill>
              </a:rPr>
              <a:t>ріка</a:t>
            </a:r>
            <a:r>
              <a:rPr lang="ru-RU" b="1" dirty="0">
                <a:solidFill>
                  <a:srgbClr val="0000CC"/>
                </a:solidFill>
              </a:rPr>
              <a:t>.</a:t>
            </a:r>
          </a:p>
          <a:p>
            <a:r>
              <a:rPr lang="ru-RU" b="1" dirty="0">
                <a:solidFill>
                  <a:srgbClr val="0000CC"/>
                </a:solidFill>
              </a:rPr>
              <a:t>Де ж огнище на </a:t>
            </a:r>
            <a:r>
              <a:rPr lang="ru-RU" b="1" dirty="0" err="1">
                <a:solidFill>
                  <a:srgbClr val="0000CC"/>
                </a:solidFill>
              </a:rPr>
              <a:t>мрійному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смерканні</a:t>
            </a:r>
            <a:r>
              <a:rPr lang="ru-RU" b="1" dirty="0">
                <a:solidFill>
                  <a:srgbClr val="0000CC"/>
                </a:solidFill>
              </a:rPr>
              <a:t>?</a:t>
            </a:r>
          </a:p>
          <a:p>
            <a:r>
              <a:rPr lang="ru-RU" b="1" dirty="0">
                <a:solidFill>
                  <a:srgbClr val="0000CC"/>
                </a:solidFill>
              </a:rPr>
              <a:t>Де </a:t>
            </a:r>
            <a:r>
              <a:rPr lang="ru-RU" b="1" dirty="0" err="1">
                <a:solidFill>
                  <a:srgbClr val="0000CC"/>
                </a:solidFill>
              </a:rPr>
              <a:t>постать</a:t>
            </a:r>
            <a:r>
              <a:rPr lang="ru-RU" b="1" dirty="0">
                <a:solidFill>
                  <a:srgbClr val="0000CC"/>
                </a:solidFill>
              </a:rPr>
              <a:t> мила в </a:t>
            </a:r>
            <a:r>
              <a:rPr lang="ru-RU" b="1" dirty="0" err="1">
                <a:solidFill>
                  <a:srgbClr val="0000CC"/>
                </a:solidFill>
              </a:rPr>
              <a:t>білому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убранні</a:t>
            </a:r>
            <a:r>
              <a:rPr lang="ru-RU" b="1" dirty="0">
                <a:solidFill>
                  <a:srgbClr val="0000CC"/>
                </a:solidFill>
              </a:rPr>
              <a:t>?</a:t>
            </a:r>
          </a:p>
          <a:p>
            <a:r>
              <a:rPr lang="ru-RU" b="1" dirty="0">
                <a:solidFill>
                  <a:srgbClr val="0000CC"/>
                </a:solidFill>
              </a:rPr>
              <a:t>1937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41277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err="1">
                <a:solidFill>
                  <a:srgbClr val="FF0000"/>
                </a:solidFill>
              </a:rPr>
              <a:t>Прозорий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січень</a:t>
            </a:r>
            <a:r>
              <a:rPr lang="ru-RU" sz="2000" b="1" dirty="0">
                <a:solidFill>
                  <a:srgbClr val="FF0000"/>
                </a:solidFill>
              </a:rPr>
              <a:t> небо </a:t>
            </a:r>
            <a:r>
              <a:rPr lang="ru-RU" sz="2000" b="1" dirty="0" err="1">
                <a:solidFill>
                  <a:srgbClr val="FF0000"/>
                </a:solidFill>
              </a:rPr>
              <a:t>розтворив</a:t>
            </a:r>
            <a:r>
              <a:rPr lang="ru-RU" sz="2000" b="1" dirty="0">
                <a:solidFill>
                  <a:srgbClr val="FF0000"/>
                </a:solidFill>
              </a:rPr>
              <a:t>...</a:t>
            </a:r>
          </a:p>
          <a:p>
            <a:pPr algn="ctr"/>
            <a:r>
              <a:rPr lang="ru-RU" sz="2000" b="1" dirty="0" err="1">
                <a:solidFill>
                  <a:srgbClr val="FF0000"/>
                </a:solidFill>
              </a:rPr>
              <a:t>Володимир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Свідзінський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144" y="1293227"/>
            <a:ext cx="3163711" cy="446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2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2296" y="355271"/>
            <a:ext cx="7344816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solidFill>
                  <a:srgbClr val="FF0000"/>
                </a:solidFill>
              </a:rPr>
              <a:t>Виявляємо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літературну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компетентність</a:t>
            </a:r>
            <a:endParaRPr lang="ru-RU" sz="2400" dirty="0">
              <a:solidFill>
                <a:srgbClr val="FF0000"/>
              </a:solidFill>
            </a:endParaRPr>
          </a:p>
          <a:p>
            <a:endParaRPr lang="ru-RU" dirty="0"/>
          </a:p>
          <a:p>
            <a:r>
              <a:rPr lang="ru-RU" sz="2000" b="1" dirty="0" smtClean="0">
                <a:solidFill>
                  <a:srgbClr val="0000CC"/>
                </a:solidFill>
              </a:rPr>
              <a:t>1. Яке </a:t>
            </a:r>
            <a:r>
              <a:rPr lang="ru-RU" sz="2000" b="1" dirty="0" err="1">
                <a:solidFill>
                  <a:srgbClr val="0000CC"/>
                </a:solidFill>
              </a:rPr>
              <a:t>враження</a:t>
            </a:r>
            <a:r>
              <a:rPr lang="ru-RU" sz="2000" b="1" dirty="0">
                <a:solidFill>
                  <a:srgbClr val="0000CC"/>
                </a:solidFill>
              </a:rPr>
              <a:t> справила на вас </a:t>
            </a:r>
            <a:r>
              <a:rPr lang="ru-RU" sz="2000" b="1" dirty="0" err="1">
                <a:solidFill>
                  <a:srgbClr val="0000CC"/>
                </a:solidFill>
              </a:rPr>
              <a:t>поезія</a:t>
            </a:r>
            <a:r>
              <a:rPr lang="ru-RU" sz="2000" b="1" dirty="0">
                <a:solidFill>
                  <a:srgbClr val="0000CC"/>
                </a:solidFill>
              </a:rPr>
              <a:t>? </a:t>
            </a:r>
            <a:endParaRPr lang="ru-RU" sz="2000" b="1" dirty="0" smtClean="0">
              <a:solidFill>
                <a:srgbClr val="0000CC"/>
              </a:solidFill>
            </a:endParaRPr>
          </a:p>
          <a:p>
            <a:r>
              <a:rPr lang="ru-RU" sz="2000" b="1" dirty="0" smtClean="0">
                <a:solidFill>
                  <a:srgbClr val="0000CC"/>
                </a:solidFill>
              </a:rPr>
              <a:t>2</a:t>
            </a:r>
            <a:r>
              <a:rPr lang="ru-RU" sz="2000" b="1" dirty="0">
                <a:solidFill>
                  <a:srgbClr val="0000CC"/>
                </a:solidFill>
              </a:rPr>
              <a:t>. </a:t>
            </a:r>
            <a:r>
              <a:rPr lang="ru-RU" sz="2000" b="1" dirty="0" err="1" smtClean="0">
                <a:solidFill>
                  <a:srgbClr val="0000CC"/>
                </a:solidFill>
              </a:rPr>
              <a:t>Якою</a:t>
            </a:r>
            <a:r>
              <a:rPr lang="ru-RU" sz="2000" b="1" dirty="0" smtClean="0">
                <a:solidFill>
                  <a:srgbClr val="0000CC"/>
                </a:solidFill>
              </a:rPr>
              <a:t> </a:t>
            </a:r>
            <a:r>
              <a:rPr lang="ru-RU" sz="2000" b="1" dirty="0">
                <a:solidFill>
                  <a:srgbClr val="0000CC"/>
                </a:solidFill>
              </a:rPr>
              <a:t>пейзажною </a:t>
            </a:r>
            <a:r>
              <a:rPr lang="ru-RU" sz="2000" b="1" dirty="0" err="1">
                <a:solidFill>
                  <a:srgbClr val="0000CC"/>
                </a:solidFill>
              </a:rPr>
              <a:t>замальовкою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відкривається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твір</a:t>
            </a:r>
            <a:r>
              <a:rPr lang="ru-RU" sz="2000" b="1" dirty="0">
                <a:solidFill>
                  <a:srgbClr val="0000CC"/>
                </a:solidFill>
              </a:rPr>
              <a:t>? </a:t>
            </a:r>
            <a:r>
              <a:rPr lang="ru-RU" sz="2000" b="1" dirty="0" smtClean="0">
                <a:solidFill>
                  <a:srgbClr val="0000CC"/>
                </a:solidFill>
              </a:rPr>
              <a:t>Яку </a:t>
            </a:r>
            <a:r>
              <a:rPr lang="ru-RU" sz="2000" b="1" dirty="0">
                <a:solidFill>
                  <a:srgbClr val="0000CC"/>
                </a:solidFill>
              </a:rPr>
              <a:t>картину </a:t>
            </a:r>
            <a:r>
              <a:rPr lang="ru-RU" sz="2000" b="1" dirty="0" err="1">
                <a:solidFill>
                  <a:srgbClr val="0000CC"/>
                </a:solidFill>
              </a:rPr>
              <a:t>ви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уявляєте</a:t>
            </a:r>
            <a:r>
              <a:rPr lang="ru-RU" sz="2000" b="1" dirty="0">
                <a:solidFill>
                  <a:srgbClr val="0000CC"/>
                </a:solidFill>
              </a:rPr>
              <a:t>, коли </a:t>
            </a:r>
            <a:r>
              <a:rPr lang="ru-RU" sz="2000" b="1" dirty="0" err="1">
                <a:solidFill>
                  <a:srgbClr val="0000CC"/>
                </a:solidFill>
              </a:rPr>
              <a:t>читаєте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ці</a:t>
            </a:r>
            <a:r>
              <a:rPr lang="ru-RU" sz="2000" b="1" dirty="0">
                <a:solidFill>
                  <a:srgbClr val="0000CC"/>
                </a:solidFill>
              </a:rPr>
              <a:t> рядки</a:t>
            </a:r>
            <a:r>
              <a:rPr lang="ru-RU" sz="2000" b="1" dirty="0" smtClean="0">
                <a:solidFill>
                  <a:srgbClr val="0000CC"/>
                </a:solidFill>
              </a:rPr>
              <a:t>?</a:t>
            </a:r>
            <a:endParaRPr lang="ru-RU" sz="2000" b="1" dirty="0">
              <a:solidFill>
                <a:srgbClr val="0000CC"/>
              </a:solidFill>
            </a:endParaRPr>
          </a:p>
          <a:p>
            <a:r>
              <a:rPr lang="ru-RU" sz="2000" b="1" dirty="0">
                <a:solidFill>
                  <a:srgbClr val="0000CC"/>
                </a:solidFill>
              </a:rPr>
              <a:t>3. </a:t>
            </a:r>
            <a:r>
              <a:rPr lang="ru-RU" sz="2000" b="1" dirty="0" err="1">
                <a:solidFill>
                  <a:srgbClr val="0000CC"/>
                </a:solidFill>
              </a:rPr>
              <a:t>Які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епітети</a:t>
            </a:r>
            <a:r>
              <a:rPr lang="ru-RU" sz="2000" b="1" dirty="0">
                <a:solidFill>
                  <a:srgbClr val="0000CC"/>
                </a:solidFill>
              </a:rPr>
              <a:t>, </a:t>
            </a:r>
            <a:r>
              <a:rPr lang="ru-RU" sz="2000" b="1" dirty="0" err="1">
                <a:solidFill>
                  <a:srgbClr val="0000CC"/>
                </a:solidFill>
              </a:rPr>
              <a:t>метафори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винайшов</a:t>
            </a:r>
            <a:r>
              <a:rPr lang="ru-RU" sz="2000" b="1" dirty="0">
                <a:solidFill>
                  <a:srgbClr val="0000CC"/>
                </a:solidFill>
              </a:rPr>
              <a:t> поет, </a:t>
            </a:r>
            <a:r>
              <a:rPr lang="ru-RU" sz="2000" b="1" dirty="0" err="1">
                <a:solidFill>
                  <a:srgbClr val="0000CC"/>
                </a:solidFill>
              </a:rPr>
              <a:t>щоб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створити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цей</a:t>
            </a:r>
            <a:r>
              <a:rPr lang="ru-RU" sz="2000" b="1" dirty="0">
                <a:solidFill>
                  <a:srgbClr val="0000CC"/>
                </a:solidFill>
              </a:rPr>
              <a:t> пейзаж</a:t>
            </a:r>
            <a:r>
              <a:rPr lang="ru-RU" sz="2000" b="1" dirty="0" smtClean="0">
                <a:solidFill>
                  <a:srgbClr val="0000CC"/>
                </a:solidFill>
              </a:rPr>
              <a:t>?</a:t>
            </a:r>
            <a:endParaRPr lang="ru-RU" sz="2000" b="1" dirty="0">
              <a:solidFill>
                <a:srgbClr val="0000CC"/>
              </a:solidFill>
            </a:endParaRPr>
          </a:p>
          <a:p>
            <a:r>
              <a:rPr lang="ru-RU" sz="2000" b="1" dirty="0">
                <a:solidFill>
                  <a:srgbClr val="0000CC"/>
                </a:solidFill>
              </a:rPr>
              <a:t>4. Як </a:t>
            </a:r>
            <a:r>
              <a:rPr lang="ru-RU" sz="2000" b="1" dirty="0" err="1">
                <a:solidFill>
                  <a:srgbClr val="0000CC"/>
                </a:solidFill>
              </a:rPr>
              <a:t>сприймає</a:t>
            </a:r>
            <a:r>
              <a:rPr lang="ru-RU" sz="2000" b="1" dirty="0">
                <a:solidFill>
                  <a:srgbClr val="0000CC"/>
                </a:solidFill>
              </a:rPr>
              <a:t> зимовий пейзаж </a:t>
            </a:r>
            <a:r>
              <a:rPr lang="ru-RU" sz="2000" b="1" dirty="0" err="1">
                <a:solidFill>
                  <a:srgbClr val="0000CC"/>
                </a:solidFill>
              </a:rPr>
              <a:t>ліричний</a:t>
            </a:r>
            <a:r>
              <a:rPr lang="ru-RU" sz="2000" b="1" dirty="0">
                <a:solidFill>
                  <a:srgbClr val="0000CC"/>
                </a:solidFill>
              </a:rPr>
              <a:t> герой? </a:t>
            </a:r>
            <a:r>
              <a:rPr lang="ru-RU" sz="2000" b="1" dirty="0" err="1">
                <a:solidFill>
                  <a:srgbClr val="0000CC"/>
                </a:solidFill>
              </a:rPr>
              <a:t>Якби</a:t>
            </a:r>
            <a:r>
              <a:rPr lang="ru-RU" sz="2000" b="1" dirty="0">
                <a:solidFill>
                  <a:srgbClr val="0000CC"/>
                </a:solidFill>
              </a:rPr>
              <a:t> вас попросили </a:t>
            </a:r>
            <a:r>
              <a:rPr lang="ru-RU" sz="2000" b="1" dirty="0" err="1">
                <a:solidFill>
                  <a:srgbClr val="0000CC"/>
                </a:solidFill>
              </a:rPr>
              <a:t>визначити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його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емоційний</a:t>
            </a:r>
            <a:r>
              <a:rPr lang="ru-RU" sz="2000" b="1" dirty="0">
                <a:solidFill>
                  <a:srgbClr val="0000CC"/>
                </a:solidFill>
              </a:rPr>
              <a:t> стан </a:t>
            </a:r>
            <a:r>
              <a:rPr lang="ru-RU" sz="2000" b="1" dirty="0" err="1">
                <a:solidFill>
                  <a:srgbClr val="0000CC"/>
                </a:solidFill>
              </a:rPr>
              <a:t>лише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двома</a:t>
            </a:r>
            <a:r>
              <a:rPr lang="ru-RU" sz="2000" b="1" dirty="0">
                <a:solidFill>
                  <a:srgbClr val="0000CC"/>
                </a:solidFill>
              </a:rPr>
              <a:t> словами, </a:t>
            </a:r>
            <a:r>
              <a:rPr lang="ru-RU" sz="2000" b="1" dirty="0" err="1">
                <a:solidFill>
                  <a:srgbClr val="0000CC"/>
                </a:solidFill>
              </a:rPr>
              <a:t>що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ви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обрали</a:t>
            </a:r>
            <a:r>
              <a:rPr lang="ru-RU" sz="2000" b="1" dirty="0">
                <a:solidFill>
                  <a:srgbClr val="0000CC"/>
                </a:solidFill>
              </a:rPr>
              <a:t> б — </a:t>
            </a:r>
            <a:r>
              <a:rPr lang="ru-RU" sz="2000" b="1" dirty="0" err="1">
                <a:solidFill>
                  <a:srgbClr val="0000CC"/>
                </a:solidFill>
              </a:rPr>
              <a:t>синоніми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чи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антоніми</a:t>
            </a:r>
            <a:r>
              <a:rPr lang="ru-RU" sz="2000" b="1" dirty="0">
                <a:solidFill>
                  <a:srgbClr val="0000CC"/>
                </a:solidFill>
              </a:rPr>
              <a:t>? </a:t>
            </a:r>
            <a:r>
              <a:rPr lang="ru-RU" sz="2000" b="1" dirty="0" err="1">
                <a:solidFill>
                  <a:srgbClr val="0000CC"/>
                </a:solidFill>
              </a:rPr>
              <a:t>Обґрунтуйте</a:t>
            </a:r>
            <a:r>
              <a:rPr lang="ru-RU" sz="2000" b="1" dirty="0">
                <a:solidFill>
                  <a:srgbClr val="0000CC"/>
                </a:solidFill>
              </a:rPr>
              <a:t> свою думку за </a:t>
            </a:r>
            <a:r>
              <a:rPr lang="ru-RU" sz="2000" b="1" dirty="0" err="1">
                <a:solidFill>
                  <a:srgbClr val="0000CC"/>
                </a:solidFill>
              </a:rPr>
              <a:t>допомогою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образів</a:t>
            </a:r>
            <a:r>
              <a:rPr lang="ru-RU" sz="2000" b="1" dirty="0">
                <a:solidFill>
                  <a:srgbClr val="0000CC"/>
                </a:solidFill>
              </a:rPr>
              <a:t>, </a:t>
            </a:r>
            <a:r>
              <a:rPr lang="ru-RU" sz="2000" b="1" dirty="0" err="1">
                <a:solidFill>
                  <a:srgbClr val="0000CC"/>
                </a:solidFill>
              </a:rPr>
              <a:t>що</a:t>
            </a:r>
            <a:r>
              <a:rPr lang="ru-RU" sz="2000" b="1" dirty="0">
                <a:solidFill>
                  <a:srgbClr val="0000CC"/>
                </a:solidFill>
              </a:rPr>
              <a:t> створив автор </a:t>
            </a:r>
            <a:r>
              <a:rPr lang="ru-RU" sz="2000" b="1" dirty="0" smtClean="0">
                <a:solidFill>
                  <a:srgbClr val="0000CC"/>
                </a:solidFill>
              </a:rPr>
              <a:t>.</a:t>
            </a:r>
            <a:endParaRPr lang="ru-RU" sz="2000" b="1" dirty="0">
              <a:solidFill>
                <a:srgbClr val="0000CC"/>
              </a:solidFill>
            </a:endParaRPr>
          </a:p>
          <a:p>
            <a:r>
              <a:rPr lang="ru-RU" sz="2000" b="1" dirty="0">
                <a:solidFill>
                  <a:srgbClr val="0000CC"/>
                </a:solidFill>
              </a:rPr>
              <a:t>5. </a:t>
            </a:r>
            <a:r>
              <a:rPr lang="ru-RU" sz="2000" b="1" dirty="0" err="1">
                <a:solidFill>
                  <a:srgbClr val="0000CC"/>
                </a:solidFill>
              </a:rPr>
              <a:t>Поясніть</a:t>
            </a:r>
            <a:r>
              <a:rPr lang="ru-RU" sz="2000" b="1" dirty="0">
                <a:solidFill>
                  <a:srgbClr val="0000CC"/>
                </a:solidFill>
              </a:rPr>
              <a:t>, </a:t>
            </a:r>
            <a:r>
              <a:rPr lang="ru-RU" sz="2000" b="1" dirty="0" err="1">
                <a:solidFill>
                  <a:srgbClr val="0000CC"/>
                </a:solidFill>
              </a:rPr>
              <a:t>що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викликає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такий</a:t>
            </a:r>
            <a:r>
              <a:rPr lang="ru-RU" sz="2000" b="1" dirty="0">
                <a:solidFill>
                  <a:srgbClr val="0000CC"/>
                </a:solidFill>
              </a:rPr>
              <a:t> стан </a:t>
            </a:r>
            <a:r>
              <a:rPr lang="ru-RU" sz="2000" b="1" dirty="0" err="1">
                <a:solidFill>
                  <a:srgbClr val="0000CC"/>
                </a:solidFill>
              </a:rPr>
              <a:t>ліричного</a:t>
            </a:r>
            <a:r>
              <a:rPr lang="ru-RU" sz="2000" b="1" dirty="0">
                <a:solidFill>
                  <a:srgbClr val="0000CC"/>
                </a:solidFill>
              </a:rPr>
              <a:t> героя</a:t>
            </a:r>
            <a:r>
              <a:rPr lang="ru-RU" sz="2000" b="1" dirty="0" smtClean="0">
                <a:solidFill>
                  <a:srgbClr val="0000CC"/>
                </a:solidFill>
              </a:rPr>
              <a:t>.</a:t>
            </a:r>
            <a:endParaRPr lang="ru-RU" sz="2000" b="1" dirty="0">
              <a:solidFill>
                <a:srgbClr val="0000CC"/>
              </a:solidFill>
            </a:endParaRPr>
          </a:p>
          <a:p>
            <a:r>
              <a:rPr lang="ru-RU" sz="2000" b="1" dirty="0">
                <a:solidFill>
                  <a:srgbClr val="0000CC"/>
                </a:solidFill>
              </a:rPr>
              <a:t>6. </a:t>
            </a:r>
            <a:r>
              <a:rPr lang="ru-RU" sz="2000" b="1" dirty="0" err="1">
                <a:solidFill>
                  <a:srgbClr val="0000CC"/>
                </a:solidFill>
              </a:rPr>
              <a:t>Визначте</a:t>
            </a:r>
            <a:r>
              <a:rPr lang="ru-RU" sz="2000" b="1" dirty="0">
                <a:solidFill>
                  <a:srgbClr val="0000CC"/>
                </a:solidFill>
              </a:rPr>
              <a:t> тему </a:t>
            </a:r>
            <a:r>
              <a:rPr lang="ru-RU" sz="2000" b="1" dirty="0" err="1">
                <a:solidFill>
                  <a:srgbClr val="0000CC"/>
                </a:solidFill>
              </a:rPr>
              <a:t>вірша</a:t>
            </a:r>
            <a:r>
              <a:rPr lang="ru-RU" sz="2000" b="1" dirty="0">
                <a:solidFill>
                  <a:srgbClr val="0000CC"/>
                </a:solidFill>
              </a:rPr>
              <a:t> . </a:t>
            </a:r>
            <a:r>
              <a:rPr lang="ru-RU" sz="2000" b="1" dirty="0" err="1">
                <a:solidFill>
                  <a:srgbClr val="0000CC"/>
                </a:solidFill>
              </a:rPr>
              <a:t>Дослідіть</a:t>
            </a:r>
            <a:r>
              <a:rPr lang="ru-RU" sz="2000" b="1" dirty="0">
                <a:solidFill>
                  <a:srgbClr val="0000CC"/>
                </a:solidFill>
              </a:rPr>
              <a:t>, у </a:t>
            </a:r>
            <a:r>
              <a:rPr lang="ru-RU" sz="2000" b="1" dirty="0" err="1">
                <a:solidFill>
                  <a:srgbClr val="0000CC"/>
                </a:solidFill>
              </a:rPr>
              <a:t>яких</a:t>
            </a:r>
            <a:r>
              <a:rPr lang="ru-RU" sz="2000" b="1" dirty="0">
                <a:solidFill>
                  <a:srgbClr val="0000CC"/>
                </a:solidFill>
              </a:rPr>
              <a:t> мотивах </a:t>
            </a:r>
            <a:r>
              <a:rPr lang="ru-RU" sz="2000" b="1" dirty="0" err="1">
                <a:solidFill>
                  <a:srgbClr val="0000CC"/>
                </a:solidFill>
              </a:rPr>
              <a:t>ця</a:t>
            </a:r>
            <a:r>
              <a:rPr lang="ru-RU" sz="2000" b="1" dirty="0">
                <a:solidFill>
                  <a:srgbClr val="0000CC"/>
                </a:solidFill>
              </a:rPr>
              <a:t> тема </a:t>
            </a:r>
            <a:r>
              <a:rPr lang="ru-RU" sz="2000" b="1" dirty="0" err="1">
                <a:solidFill>
                  <a:srgbClr val="0000CC"/>
                </a:solidFill>
              </a:rPr>
              <a:t>розкривається</a:t>
            </a:r>
            <a:r>
              <a:rPr lang="ru-RU" sz="2000" b="1" dirty="0" smtClean="0">
                <a:solidFill>
                  <a:srgbClr val="0000CC"/>
                </a:solidFill>
              </a:rPr>
              <a:t>.</a:t>
            </a:r>
            <a:endParaRPr lang="ru-RU" sz="2000" b="1" dirty="0">
              <a:solidFill>
                <a:srgbClr val="0000CC"/>
              </a:solidFill>
            </a:endParaRPr>
          </a:p>
          <a:p>
            <a:r>
              <a:rPr lang="ru-RU" sz="2000" b="1" dirty="0">
                <a:solidFill>
                  <a:srgbClr val="0000CC"/>
                </a:solidFill>
              </a:rPr>
              <a:t>7. </a:t>
            </a:r>
            <a:r>
              <a:rPr lang="ru-RU" sz="2000" b="1" dirty="0" err="1">
                <a:solidFill>
                  <a:srgbClr val="0000CC"/>
                </a:solidFill>
              </a:rPr>
              <a:t>Які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образи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поезії</a:t>
            </a:r>
            <a:r>
              <a:rPr lang="ru-RU" sz="2000" b="1" dirty="0">
                <a:solidFill>
                  <a:srgbClr val="0000CC"/>
                </a:solidFill>
              </a:rPr>
              <a:t> вас особливо </a:t>
            </a:r>
            <a:r>
              <a:rPr lang="ru-RU" sz="2000" b="1" dirty="0" err="1">
                <a:solidFill>
                  <a:srgbClr val="0000CC"/>
                </a:solidFill>
              </a:rPr>
              <a:t>вразили</a:t>
            </a:r>
            <a:r>
              <a:rPr lang="ru-RU" sz="2000" b="1" dirty="0">
                <a:solidFill>
                  <a:srgbClr val="0000C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004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1340768"/>
            <a:ext cx="604867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Працюємо над гіпотезами</a:t>
            </a:r>
          </a:p>
          <a:p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0000CC"/>
                </a:solidFill>
              </a:rPr>
              <a:t>■ </a:t>
            </a:r>
            <a:r>
              <a:rPr lang="ru-RU" sz="2400" dirty="0" err="1">
                <a:solidFill>
                  <a:srgbClr val="0000CC"/>
                </a:solidFill>
              </a:rPr>
              <a:t>Чому</a:t>
            </a:r>
            <a:r>
              <a:rPr lang="ru-RU" sz="2400" dirty="0">
                <a:solidFill>
                  <a:srgbClr val="0000CC"/>
                </a:solidFill>
              </a:rPr>
              <a:t> в </a:t>
            </a:r>
            <a:r>
              <a:rPr lang="ru-RU" sz="2400" dirty="0" err="1">
                <a:solidFill>
                  <a:srgbClr val="0000CC"/>
                </a:solidFill>
              </a:rPr>
              <a:t>останніх</a:t>
            </a:r>
            <a:r>
              <a:rPr lang="ru-RU" sz="2400" dirty="0">
                <a:solidFill>
                  <a:srgbClr val="0000CC"/>
                </a:solidFill>
              </a:rPr>
              <a:t> </a:t>
            </a:r>
            <a:r>
              <a:rPr lang="ru-RU" sz="2400" dirty="0" err="1">
                <a:solidFill>
                  <a:srgbClr val="0000CC"/>
                </a:solidFill>
              </a:rPr>
              <a:t>чотирьох</a:t>
            </a:r>
            <a:r>
              <a:rPr lang="ru-RU" sz="2400" dirty="0">
                <a:solidFill>
                  <a:srgbClr val="0000CC"/>
                </a:solidFill>
              </a:rPr>
              <a:t> рядках так </a:t>
            </a:r>
            <a:r>
              <a:rPr lang="ru-RU" sz="2400" dirty="0" err="1">
                <a:solidFill>
                  <a:srgbClr val="0000CC"/>
                </a:solidFill>
              </a:rPr>
              <a:t>багато</a:t>
            </a:r>
            <a:r>
              <a:rPr lang="ru-RU" sz="2400" dirty="0">
                <a:solidFill>
                  <a:srgbClr val="0000CC"/>
                </a:solidFill>
              </a:rPr>
              <a:t> </a:t>
            </a:r>
            <a:r>
              <a:rPr lang="ru-RU" sz="2400" dirty="0" err="1">
                <a:solidFill>
                  <a:srgbClr val="0000CC"/>
                </a:solidFill>
              </a:rPr>
              <a:t>питальних</a:t>
            </a:r>
            <a:r>
              <a:rPr lang="ru-RU" sz="2400" dirty="0">
                <a:solidFill>
                  <a:srgbClr val="0000CC"/>
                </a:solidFill>
              </a:rPr>
              <a:t> </a:t>
            </a:r>
            <a:r>
              <a:rPr lang="ru-RU" sz="2400" dirty="0" err="1">
                <a:solidFill>
                  <a:srgbClr val="0000CC"/>
                </a:solidFill>
              </a:rPr>
              <a:t>речень</a:t>
            </a:r>
            <a:r>
              <a:rPr lang="ru-RU" sz="2400" dirty="0">
                <a:solidFill>
                  <a:srgbClr val="0000CC"/>
                </a:solidFill>
              </a:rPr>
              <a:t>?</a:t>
            </a:r>
          </a:p>
          <a:p>
            <a:endParaRPr lang="ru-RU" sz="2400" dirty="0">
              <a:solidFill>
                <a:srgbClr val="0000CC"/>
              </a:solidFill>
            </a:endParaRPr>
          </a:p>
          <a:p>
            <a:r>
              <a:rPr lang="ru-RU" sz="2400" dirty="0">
                <a:solidFill>
                  <a:srgbClr val="0000CC"/>
                </a:solidFill>
              </a:rPr>
              <a:t>■ </a:t>
            </a:r>
            <a:r>
              <a:rPr lang="ru-RU" sz="2400" dirty="0" err="1">
                <a:solidFill>
                  <a:srgbClr val="0000CC"/>
                </a:solidFill>
              </a:rPr>
              <a:t>Чи</a:t>
            </a:r>
            <a:r>
              <a:rPr lang="ru-RU" sz="2400" dirty="0">
                <a:solidFill>
                  <a:srgbClr val="0000CC"/>
                </a:solidFill>
              </a:rPr>
              <a:t> </a:t>
            </a:r>
            <a:r>
              <a:rPr lang="ru-RU" sz="2400" dirty="0" err="1">
                <a:solidFill>
                  <a:srgbClr val="0000CC"/>
                </a:solidFill>
              </a:rPr>
              <a:t>міститься</a:t>
            </a:r>
            <a:r>
              <a:rPr lang="ru-RU" sz="2400" dirty="0">
                <a:solidFill>
                  <a:srgbClr val="0000CC"/>
                </a:solidFill>
              </a:rPr>
              <a:t> в </a:t>
            </a:r>
            <a:r>
              <a:rPr lang="ru-RU" sz="2400" dirty="0" err="1">
                <a:solidFill>
                  <a:srgbClr val="0000CC"/>
                </a:solidFill>
              </a:rPr>
              <a:t>останніх</a:t>
            </a:r>
            <a:r>
              <a:rPr lang="ru-RU" sz="2400" dirty="0">
                <a:solidFill>
                  <a:srgbClr val="0000CC"/>
                </a:solidFill>
              </a:rPr>
              <a:t> </a:t>
            </a:r>
            <a:r>
              <a:rPr lang="ru-RU" sz="2400" dirty="0" err="1">
                <a:solidFill>
                  <a:srgbClr val="0000CC"/>
                </a:solidFill>
              </a:rPr>
              <a:t>чотирьох</a:t>
            </a:r>
            <a:r>
              <a:rPr lang="ru-RU" sz="2400" dirty="0">
                <a:solidFill>
                  <a:srgbClr val="0000CC"/>
                </a:solidFill>
              </a:rPr>
              <a:t> рядках </a:t>
            </a:r>
            <a:r>
              <a:rPr lang="ru-RU" sz="2400" dirty="0" err="1">
                <a:solidFill>
                  <a:srgbClr val="0000CC"/>
                </a:solidFill>
              </a:rPr>
              <a:t>вірша</a:t>
            </a:r>
            <a:r>
              <a:rPr lang="ru-RU" sz="2400" dirty="0">
                <a:solidFill>
                  <a:srgbClr val="0000CC"/>
                </a:solidFill>
              </a:rPr>
              <a:t> </a:t>
            </a:r>
            <a:r>
              <a:rPr lang="ru-RU" sz="2400" dirty="0" err="1">
                <a:solidFill>
                  <a:srgbClr val="0000CC"/>
                </a:solidFill>
              </a:rPr>
              <a:t>відповідь</a:t>
            </a:r>
            <a:r>
              <a:rPr lang="ru-RU" sz="2400" dirty="0">
                <a:solidFill>
                  <a:srgbClr val="0000CC"/>
                </a:solidFill>
              </a:rPr>
              <a:t> на </a:t>
            </a:r>
            <a:r>
              <a:rPr lang="ru-RU" sz="2400" dirty="0" err="1">
                <a:solidFill>
                  <a:srgbClr val="0000CC"/>
                </a:solidFill>
              </a:rPr>
              <a:t>запитання</a:t>
            </a:r>
            <a:r>
              <a:rPr lang="ru-RU" sz="2400" dirty="0">
                <a:solidFill>
                  <a:srgbClr val="0000CC"/>
                </a:solidFill>
              </a:rPr>
              <a:t>, </a:t>
            </a:r>
            <a:r>
              <a:rPr lang="ru-RU" sz="2400" dirty="0" err="1">
                <a:solidFill>
                  <a:srgbClr val="0000CC"/>
                </a:solidFill>
              </a:rPr>
              <a:t>які</a:t>
            </a:r>
            <a:r>
              <a:rPr lang="ru-RU" sz="2400" dirty="0">
                <a:solidFill>
                  <a:srgbClr val="0000CC"/>
                </a:solidFill>
              </a:rPr>
              <a:t> ставить </a:t>
            </a:r>
            <a:r>
              <a:rPr lang="ru-RU" sz="2400" dirty="0" err="1">
                <a:solidFill>
                  <a:srgbClr val="0000CC"/>
                </a:solidFill>
              </a:rPr>
              <a:t>ліричний</a:t>
            </a:r>
            <a:r>
              <a:rPr lang="ru-RU" sz="2400" dirty="0">
                <a:solidFill>
                  <a:srgbClr val="0000CC"/>
                </a:solidFill>
              </a:rPr>
              <a:t> герой?</a:t>
            </a:r>
          </a:p>
          <a:p>
            <a:endParaRPr lang="ru-RU" sz="2400" dirty="0">
              <a:solidFill>
                <a:srgbClr val="0000CC"/>
              </a:solidFill>
            </a:endParaRPr>
          </a:p>
          <a:p>
            <a:r>
              <a:rPr lang="ru-RU" sz="2400" dirty="0">
                <a:solidFill>
                  <a:srgbClr val="0000CC"/>
                </a:solidFill>
              </a:rPr>
              <a:t>■ </a:t>
            </a:r>
            <a:r>
              <a:rPr lang="ru-RU" sz="2400" dirty="0" err="1">
                <a:solidFill>
                  <a:srgbClr val="0000CC"/>
                </a:solidFill>
              </a:rPr>
              <a:t>Чи</a:t>
            </a:r>
            <a:r>
              <a:rPr lang="ru-RU" sz="2400" dirty="0">
                <a:solidFill>
                  <a:srgbClr val="0000CC"/>
                </a:solidFill>
              </a:rPr>
              <a:t> є у </a:t>
            </a:r>
            <a:r>
              <a:rPr lang="ru-RU" sz="2400" dirty="0" err="1">
                <a:solidFill>
                  <a:srgbClr val="0000CC"/>
                </a:solidFill>
              </a:rPr>
              <a:t>творі</a:t>
            </a:r>
            <a:r>
              <a:rPr lang="ru-RU" sz="2400" dirty="0">
                <a:solidFill>
                  <a:srgbClr val="0000CC"/>
                </a:solidFill>
              </a:rPr>
              <a:t> </a:t>
            </a:r>
            <a:r>
              <a:rPr lang="ru-RU" sz="2400" dirty="0" err="1">
                <a:solidFill>
                  <a:srgbClr val="0000CC"/>
                </a:solidFill>
              </a:rPr>
              <a:t>символічні</a:t>
            </a:r>
            <a:r>
              <a:rPr lang="ru-RU" sz="2400" dirty="0">
                <a:solidFill>
                  <a:srgbClr val="0000CC"/>
                </a:solidFill>
              </a:rPr>
              <a:t> </a:t>
            </a:r>
            <a:r>
              <a:rPr lang="ru-RU" sz="2400" dirty="0" err="1">
                <a:solidFill>
                  <a:srgbClr val="0000CC"/>
                </a:solidFill>
              </a:rPr>
              <a:t>образи</a:t>
            </a:r>
            <a:r>
              <a:rPr lang="ru-RU" sz="2400" dirty="0">
                <a:solidFill>
                  <a:srgbClr val="0000C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121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903134"/>
            <a:ext cx="70454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Домашнє завдання:</a:t>
            </a:r>
          </a:p>
          <a:p>
            <a:pPr algn="ctr"/>
            <a:endParaRPr lang="uk-UA" b="1" dirty="0" smtClean="0">
              <a:solidFill>
                <a:srgbClr val="FF0000"/>
              </a:solidFill>
            </a:endParaRPr>
          </a:p>
          <a:p>
            <a:r>
              <a:rPr lang="uk-UA" sz="2400" b="1" dirty="0" smtClean="0">
                <a:solidFill>
                  <a:srgbClr val="0000CC"/>
                </a:solidFill>
              </a:rPr>
              <a:t>1. Доповнити записи про життя </a:t>
            </a:r>
            <a:r>
              <a:rPr lang="uk-UA" sz="2400" b="1" dirty="0" smtClean="0">
                <a:solidFill>
                  <a:srgbClr val="0000CC"/>
                </a:solidFill>
              </a:rPr>
              <a:t>В. </a:t>
            </a:r>
            <a:r>
              <a:rPr lang="uk-UA" sz="2400" b="1" dirty="0" err="1" smtClean="0">
                <a:solidFill>
                  <a:srgbClr val="0000CC"/>
                </a:solidFill>
              </a:rPr>
              <a:t>Свідзинського</a:t>
            </a:r>
            <a:endParaRPr lang="uk-UA" sz="2400" b="1" dirty="0" smtClean="0">
              <a:solidFill>
                <a:srgbClr val="0000CC"/>
              </a:solidFill>
            </a:endParaRPr>
          </a:p>
          <a:p>
            <a:endParaRPr lang="ru-RU" dirty="0" smtClean="0"/>
          </a:p>
          <a:p>
            <a:r>
              <a:rPr lang="ru-RU" sz="2400" b="1" dirty="0" smtClean="0">
                <a:solidFill>
                  <a:srgbClr val="0000CC"/>
                </a:solidFill>
              </a:rPr>
              <a:t>2. </a:t>
            </a:r>
            <a:r>
              <a:rPr lang="ru-RU" sz="2400" b="1" dirty="0" err="1" smtClean="0">
                <a:solidFill>
                  <a:srgbClr val="0000CC"/>
                </a:solidFill>
              </a:rPr>
              <a:t>Напишіть</a:t>
            </a:r>
            <a:r>
              <a:rPr lang="ru-RU" sz="2400" b="1" dirty="0" smtClean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есе</a:t>
            </a:r>
            <a:r>
              <a:rPr lang="ru-RU" sz="2400" b="1" dirty="0">
                <a:solidFill>
                  <a:srgbClr val="0000CC"/>
                </a:solidFill>
              </a:rPr>
              <a:t> «В . </a:t>
            </a:r>
            <a:r>
              <a:rPr lang="ru-RU" sz="2400" b="1" dirty="0" err="1">
                <a:solidFill>
                  <a:srgbClr val="0000CC"/>
                </a:solidFill>
              </a:rPr>
              <a:t>Свідзинський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був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із</a:t>
            </a:r>
            <a:r>
              <a:rPr lang="ru-RU" sz="2400" b="1" dirty="0">
                <a:solidFill>
                  <a:srgbClr val="0000CC"/>
                </a:solidFill>
              </a:rPr>
              <a:t> тих </a:t>
            </a:r>
            <a:r>
              <a:rPr lang="ru-RU" sz="2400" b="1" dirty="0" err="1">
                <a:solidFill>
                  <a:srgbClr val="0000CC"/>
                </a:solidFill>
              </a:rPr>
              <a:t>поетів</a:t>
            </a:r>
            <a:r>
              <a:rPr lang="ru-RU" sz="2400" b="1" dirty="0">
                <a:solidFill>
                  <a:srgbClr val="0000CC"/>
                </a:solidFill>
              </a:rPr>
              <a:t>...».</a:t>
            </a:r>
          </a:p>
        </p:txBody>
      </p:sp>
    </p:spTree>
    <p:extLst>
      <p:ext uri="{BB962C8B-B14F-4D97-AF65-F5344CB8AC3E}">
        <p14:creationId xmlns:p14="http://schemas.microsoft.com/office/powerpoint/2010/main" val="186135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515</Words>
  <Application>Microsoft Office PowerPoint</Application>
  <PresentationFormat>Экран (4:3)</PresentationFormat>
  <Paragraphs>76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Карпатська Джерельна</dc:creator>
  <cp:lastModifiedBy>Карпатська Джерельна</cp:lastModifiedBy>
  <cp:revision>8</cp:revision>
  <dcterms:created xsi:type="dcterms:W3CDTF">2021-09-26T16:41:37Z</dcterms:created>
  <dcterms:modified xsi:type="dcterms:W3CDTF">2023-09-28T08:46:55Z</dcterms:modified>
</cp:coreProperties>
</file>