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3" r:id="rId4"/>
    <p:sldId id="265" r:id="rId5"/>
    <p:sldId id="272" r:id="rId6"/>
    <p:sldId id="271" r:id="rId7"/>
    <p:sldId id="270" r:id="rId8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 varScale="1">
        <p:scale>
          <a:sx n="81" d="100"/>
          <a:sy n="81" d="100"/>
        </p:scale>
        <p:origin x="7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C0D2-D116-DC48-9B47-F08CE01D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B33F0-6285-D444-BFCE-2AFEF4FC3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DA326-AB88-8D4E-82E2-D634AA01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4C9F9-690E-7144-9C04-3A448B21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6468A-C633-B341-9951-C54B00FD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5B58E-9EBC-BD4B-A091-78656C2A2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7B2D-6E7B-9843-A66A-18905B95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9CE96-8F55-6F49-9F5F-E2FD8E171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52EED-31A2-E345-9B02-61EEB281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CDC26-A2C5-1245-9025-C4CACD1B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ED419-62C5-8D41-961E-7AB435A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288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F6FE3-E2E4-D64E-9934-7A75E17CC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D7589-24D2-F943-9003-2B8459279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B5E23-3228-964D-873F-CE91C37D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69AA5-A3FC-3C4A-A201-6341E525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2D9FB-FD37-4A4E-BB3C-D9257544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1624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74AD-E7C4-7C44-989E-C6946A6E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CD1A-205C-E046-915D-9AAE6A774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5BF57-E54C-7744-8BF6-C36961D9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DEC60-BA31-624B-ABF4-5F66FECB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9076-6375-6741-BD7D-DF46AE57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3302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28B4-9497-EE4F-A7EE-F2581F1B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66B68-3B16-A141-97C0-D28EF5348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98644-A382-2946-A4ED-93237A76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CB7A-0CE2-0644-84B8-A430A9D1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9B49-EF84-5647-8545-34F29CDE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8141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108B-36B7-BC43-8307-11D8FE83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1D754-A335-3F43-9A24-3571EF215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36E98-630E-2C4F-A0FF-5EB937F85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A32BA-5F78-364B-90E5-E7EDADD1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543A2-3641-2C4D-8000-C09098FF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E46C4-A5BB-D74D-ABAD-C788656D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9815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5B0E-E22C-3D4B-A882-06173650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8D860-0A90-6640-8154-AFC6EF10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CF631-B342-D449-883A-B13C0B57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DB467-D4D4-BD4E-BF49-64C6EDC2F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17ADE-2FE2-AF4B-989C-F6BA20F64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1BF277-5001-1149-9AFD-E993054B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CF635-AE36-4143-B2AC-AB7073B0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E33DA-C41A-724D-849B-22508C4C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810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6AA4-A185-E241-A8A0-A1463581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FD223-B7F5-D24D-99D7-A37B8D72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6D797-2B97-C44B-B163-0DE3AFAA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65B4A-10EC-C34D-8437-F7111F3A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0026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618CE-45E4-264D-ADB3-C2445237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8E1D9-321E-3243-92F9-1AC304F2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A228-127C-BC4C-B33D-A57F8FEA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12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CE2A-05BF-3647-902C-50CB9245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1FB0-B12F-3D40-BD02-0F8DE9C8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467AC-2280-FB4F-B89A-948C5F80F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17440-B64B-8248-B1FD-4441E4EF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6A628-2A62-4647-BB65-4711EF30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83DD2-4D5C-A144-9727-9E6C531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124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7841-28DC-C946-833E-CF3287C3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7B4E0-40DD-F94B-A22C-78847BD89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70674-DF5D-B844-9307-D5564EE96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95F53-C039-3644-B32F-C12D83E3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B5B2E-1E12-5E4B-94BA-2FD342A0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386F1-A846-1243-93EA-9EA168A5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597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AEDDC-1C19-DD40-BA3B-251121B6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7A8AE-660E-5E4F-BD1C-EAED6D17C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8EA15-4309-424C-8832-E0E5DC0EF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044C-43F4-2341-AF30-F9BA4DADD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C447F-BDAA-B341-B41B-B2302CF9D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3A4F1-3EDB-9F4D-8DD4-7ABD6708D5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4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ordwall.net/uk/resource/5174466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uk/resource/35566813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bv4k9j1j2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276" y="290293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Актуалізація опорних знань</a:t>
            </a:r>
            <a:endParaRPr lang="ru-RU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207" y="1576552"/>
            <a:ext cx="11143593" cy="4600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Що таке лексика?</a:t>
            </a:r>
            <a:endParaRPr lang="uk-UA" dirty="0" smtClean="0"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На які групи поділяються слова за походженням?</a:t>
            </a:r>
            <a:endParaRPr lang="uk-UA" dirty="0" smtClean="0"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Якщо слово містить збіг голосних у корені слова (наприклад, вуаль), то до якої групи слів за походженням воно належить?</a:t>
            </a:r>
            <a:endParaRPr lang="uk-UA" dirty="0" smtClean="0"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Слова з суфіксами УВАТ, ЮВАТ за походженням належать до…</a:t>
            </a:r>
            <a:endParaRPr lang="uk-UA" dirty="0" smtClean="0"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Коли ми пишемо И в запозичених словах, </a:t>
            </a:r>
            <a:r>
              <a:rPr lang="uk-UA" dirty="0">
                <a:latin typeface="Segoe Print" panose="02000600000000000000" pitchFamily="2" charset="0"/>
              </a:rPr>
              <a:t>що означають </a:t>
            </a:r>
            <a:r>
              <a:rPr lang="uk-UA" dirty="0" smtClean="0">
                <a:latin typeface="Segoe Print" panose="02000600000000000000" pitchFamily="2" charset="0"/>
              </a:rPr>
              <a:t>географічні назви?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Назвіть винятки з правила «дев’ятки»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2B91-6DBF-AC49-BB14-7834ADCCC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4775" y="-405353"/>
            <a:ext cx="8810428" cy="6742457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Двадцять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восьме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вересня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</a:b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Класна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робота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</a:b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Апостроф 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у словах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іншомовного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походження</a:t>
            </a:r>
            <a:endParaRPr lang="en-UA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993" y="207470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Апостроф </a:t>
            </a:r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у </a:t>
            </a:r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словах іншомовного походження</a:t>
            </a:r>
            <a:endParaRPr lang="ru-RU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Апостроф пишеться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у словах іншомовного </a:t>
            </a:r>
            <a:r>
              <a:rPr lang="uk-UA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походженя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 </a:t>
            </a:r>
            <a:r>
              <a:rPr lang="uk-UA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перед я, ю, є, ї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:</a:t>
            </a:r>
            <a:endParaRPr lang="uk-UA" dirty="0" smtClean="0">
              <a:solidFill>
                <a:srgbClr val="FF3300"/>
              </a:solidFill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Після приголосних б, п, в, м, ф, г, к, х, ж, ч, ш, р: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комп’ютер, інтерв’ю,  миш’як, кар’єра, </a:t>
            </a:r>
            <a:r>
              <a:rPr lang="uk-UA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Женев’єва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Після кінцевого приголосного в префіксах: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ін’єкція, ад’ютант.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Апостроф не пишеться: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Перед йо: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курйоз, серйозний.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Коли я, ю позначають пом’якшення попереднього приголосного перед а, у: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бюджет, бюро, фюзеляж, рюкзак, Мюллер, Гюго.</a:t>
            </a:r>
            <a:endParaRPr lang="ru-RU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86" y="10482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Устав </a:t>
            </a:r>
            <a:r>
              <a:rPr lang="ru-RU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пропущену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літеру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чи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апостроф, де </a:t>
            </a:r>
            <a:r>
              <a:rPr lang="ru-RU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це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потрібно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. Слова запиши.</a:t>
            </a:r>
            <a:endParaRPr lang="ru-RU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097" y="30658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Segoe Print" panose="02000600000000000000" pitchFamily="2" charset="0"/>
              </a:rPr>
              <a:t>Кар..</a:t>
            </a:r>
            <a:r>
              <a:rPr lang="uk-UA" dirty="0" err="1" smtClean="0">
                <a:latin typeface="Segoe Print" panose="02000600000000000000" pitchFamily="2" charset="0"/>
              </a:rPr>
              <a:t>єра</a:t>
            </a:r>
            <a:r>
              <a:rPr lang="uk-UA" dirty="0" smtClean="0">
                <a:latin typeface="Segoe Print" panose="02000600000000000000" pitchFamily="2" charset="0"/>
              </a:rPr>
              <a:t>, </a:t>
            </a:r>
            <a:r>
              <a:rPr lang="uk-UA" dirty="0" err="1" smtClean="0">
                <a:latin typeface="Segoe Print" panose="02000600000000000000" pitchFamily="2" charset="0"/>
              </a:rPr>
              <a:t>кур</a:t>
            </a:r>
            <a:r>
              <a:rPr lang="uk-UA" dirty="0" smtClean="0">
                <a:latin typeface="Segoe Print" panose="02000600000000000000" pitchFamily="2" charset="0"/>
              </a:rPr>
              <a:t>..</a:t>
            </a:r>
            <a:r>
              <a:rPr lang="uk-UA" dirty="0" err="1" smtClean="0">
                <a:latin typeface="Segoe Print" panose="02000600000000000000" pitchFamily="2" charset="0"/>
              </a:rPr>
              <a:t>йоз</a:t>
            </a:r>
            <a:r>
              <a:rPr lang="uk-UA" dirty="0" smtClean="0">
                <a:latin typeface="Segoe Print" panose="02000600000000000000" pitchFamily="2" charset="0"/>
              </a:rPr>
              <a:t>, р..</a:t>
            </a:r>
            <a:r>
              <a:rPr lang="uk-UA" dirty="0" err="1" smtClean="0">
                <a:latin typeface="Segoe Print" panose="02000600000000000000" pitchFamily="2" charset="0"/>
              </a:rPr>
              <a:t>юкзак</a:t>
            </a:r>
            <a:r>
              <a:rPr lang="uk-UA" dirty="0" smtClean="0">
                <a:latin typeface="Segoe Print" panose="02000600000000000000" pitchFamily="2" charset="0"/>
              </a:rPr>
              <a:t>, </a:t>
            </a:r>
            <a:r>
              <a:rPr lang="uk-UA" dirty="0" err="1" smtClean="0">
                <a:latin typeface="Segoe Print" panose="02000600000000000000" pitchFamily="2" charset="0"/>
              </a:rPr>
              <a:t>комп</a:t>
            </a:r>
            <a:r>
              <a:rPr lang="uk-UA" dirty="0" smtClean="0">
                <a:latin typeface="Segoe Print" panose="02000600000000000000" pitchFamily="2" charset="0"/>
              </a:rPr>
              <a:t>..</a:t>
            </a:r>
            <a:r>
              <a:rPr lang="uk-UA" dirty="0" err="1" smtClean="0">
                <a:latin typeface="Segoe Print" panose="02000600000000000000" pitchFamily="2" charset="0"/>
              </a:rPr>
              <a:t>ютер</a:t>
            </a:r>
            <a:r>
              <a:rPr lang="uk-UA" dirty="0" smtClean="0">
                <a:latin typeface="Segoe Print" panose="02000600000000000000" pitchFamily="2" charset="0"/>
              </a:rPr>
              <a:t>, </a:t>
            </a:r>
            <a:r>
              <a:rPr lang="uk-UA" dirty="0" err="1" smtClean="0">
                <a:latin typeface="Segoe Print" panose="02000600000000000000" pitchFamily="2" charset="0"/>
              </a:rPr>
              <a:t>інтерв</a:t>
            </a:r>
            <a:r>
              <a:rPr lang="uk-UA" dirty="0" smtClean="0">
                <a:latin typeface="Segoe Print" panose="02000600000000000000" pitchFamily="2" charset="0"/>
              </a:rPr>
              <a:t>..ю,  б..</a:t>
            </a:r>
            <a:r>
              <a:rPr lang="uk-UA" dirty="0" err="1" smtClean="0">
                <a:latin typeface="Segoe Print" panose="02000600000000000000" pitchFamily="2" charset="0"/>
              </a:rPr>
              <a:t>юджет</a:t>
            </a:r>
            <a:r>
              <a:rPr lang="uk-UA" dirty="0" smtClean="0">
                <a:latin typeface="Segoe Print" panose="02000600000000000000" pitchFamily="2" charset="0"/>
              </a:rPr>
              <a:t>, </a:t>
            </a:r>
            <a:r>
              <a:rPr lang="uk-UA" dirty="0" err="1" smtClean="0">
                <a:latin typeface="Segoe Print" panose="02000600000000000000" pitchFamily="2" charset="0"/>
              </a:rPr>
              <a:t>б</a:t>
            </a:r>
            <a:r>
              <a:rPr lang="uk-UA" dirty="0" err="1" smtClean="0">
                <a:latin typeface="Segoe Print" panose="02000600000000000000" pitchFamily="2" charset="0"/>
              </a:rPr>
              <a:t>..юро</a:t>
            </a:r>
            <a:r>
              <a:rPr lang="uk-UA" dirty="0" smtClean="0">
                <a:latin typeface="Segoe Print" panose="02000600000000000000" pitchFamily="2" charset="0"/>
              </a:rPr>
              <a:t>, к..</a:t>
            </a:r>
            <a:r>
              <a:rPr lang="uk-UA" dirty="0" err="1" smtClean="0">
                <a:latin typeface="Segoe Print" panose="02000600000000000000" pitchFamily="2" charset="0"/>
              </a:rPr>
              <a:t>ювет</a:t>
            </a:r>
            <a:r>
              <a:rPr lang="uk-UA" dirty="0" smtClean="0">
                <a:latin typeface="Segoe Print" panose="02000600000000000000" pitchFamily="2" charset="0"/>
              </a:rPr>
              <a:t>, бар..</a:t>
            </a:r>
            <a:r>
              <a:rPr lang="uk-UA" dirty="0" err="1" smtClean="0">
                <a:latin typeface="Segoe Print" panose="02000600000000000000" pitchFamily="2" charset="0"/>
              </a:rPr>
              <a:t>єр</a:t>
            </a:r>
            <a:r>
              <a:rPr lang="uk-UA" dirty="0" smtClean="0">
                <a:latin typeface="Segoe Print" panose="02000600000000000000" pitchFamily="2" charset="0"/>
              </a:rPr>
              <a:t>, </a:t>
            </a:r>
            <a:r>
              <a:rPr lang="uk-UA" dirty="0" err="1" smtClean="0">
                <a:latin typeface="Segoe Print" panose="02000600000000000000" pitchFamily="2" charset="0"/>
              </a:rPr>
              <a:t>п</a:t>
            </a:r>
            <a:r>
              <a:rPr lang="uk-UA" dirty="0" err="1" smtClean="0">
                <a:latin typeface="Segoe Print" panose="02000600000000000000" pitchFamily="2" charset="0"/>
              </a:rPr>
              <a:t>..юре</a:t>
            </a:r>
            <a:r>
              <a:rPr lang="uk-UA" dirty="0" smtClean="0">
                <a:latin typeface="Segoe Print" panose="02000600000000000000" pitchFamily="2" charset="0"/>
              </a:rPr>
              <a:t>, </a:t>
            </a:r>
            <a:r>
              <a:rPr lang="uk-UA" dirty="0" err="1" smtClean="0">
                <a:latin typeface="Segoe Print" panose="02000600000000000000" pitchFamily="2" charset="0"/>
              </a:rPr>
              <a:t>інтер</a:t>
            </a:r>
            <a:r>
              <a:rPr lang="uk-UA" dirty="0" smtClean="0">
                <a:latin typeface="Segoe Print" panose="02000600000000000000" pitchFamily="2" charset="0"/>
              </a:rPr>
              <a:t>..</a:t>
            </a:r>
            <a:r>
              <a:rPr lang="ru-RU" dirty="0" err="1" smtClean="0">
                <a:latin typeface="Segoe Print" panose="02000600000000000000" pitchFamily="2" charset="0"/>
              </a:rPr>
              <a:t>єр</a:t>
            </a:r>
            <a:r>
              <a:rPr lang="ru-RU" dirty="0" smtClean="0">
                <a:latin typeface="Segoe Print" panose="02000600000000000000" pitchFamily="2" charset="0"/>
              </a:rPr>
              <a:t>, </a:t>
            </a:r>
            <a:r>
              <a:rPr lang="ru-RU" dirty="0" err="1" smtClean="0">
                <a:latin typeface="Segoe Print" panose="02000600000000000000" pitchFamily="2" charset="0"/>
              </a:rPr>
              <a:t>кеш</a:t>
            </a:r>
            <a:r>
              <a:rPr lang="ru-RU" dirty="0" smtClean="0">
                <a:latin typeface="Segoe Print" panose="02000600000000000000" pitchFamily="2" charset="0"/>
              </a:rPr>
              <a:t>..ю</a:t>
            </a:r>
            <a:r>
              <a:rPr lang="ru-RU" dirty="0" smtClean="0">
                <a:latin typeface="Segoe Print" panose="02000600000000000000" pitchFamily="2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93" y="139264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Зіграймо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разом!</a:t>
            </a:r>
            <a:b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</a:br>
            <a:r>
              <a:rPr lang="en-US" dirty="0" smtClean="0">
                <a:latin typeface="Segoe Print" panose="02000600000000000000" pitchFamily="2" charset="0"/>
                <a:hlinkClick r:id="rId2"/>
              </a:rPr>
              <a:t>https://wordwall.net/uk/resource/51744667</a:t>
            </a:r>
            <a:r>
              <a:rPr lang="uk-UA" dirty="0" smtClean="0">
                <a:latin typeface="Segoe Print" panose="02000600000000000000" pitchFamily="2" charset="0"/>
              </a:rPr>
              <a:t> </a:t>
            </a:r>
            <a:r>
              <a:rPr lang="ru-RU" dirty="0">
                <a:latin typeface="Segoe Print" panose="02000600000000000000" pitchFamily="2" charset="0"/>
              </a:rPr>
              <a:t/>
            </a:r>
            <a:br>
              <a:rPr lang="ru-RU" dirty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70" y="2718209"/>
            <a:ext cx="4212662" cy="32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2B91-6DBF-AC49-BB14-7834ADCCC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4776" y="-405353"/>
            <a:ext cx="11299105" cy="6742457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Зіграй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у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гру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за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покликанням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</a:br>
            <a:r>
              <a:rPr lang="en-US" dirty="0">
                <a:solidFill>
                  <a:srgbClr val="00B050"/>
                </a:solidFill>
                <a:latin typeface="Segoe Print" panose="02000600000000000000" pitchFamily="2" charset="0"/>
                <a:hlinkClick r:id="rId2"/>
              </a:rPr>
              <a:t>https://</a:t>
            </a:r>
            <a:r>
              <a:rPr lang="en-US" dirty="0" smtClean="0">
                <a:solidFill>
                  <a:srgbClr val="00B050"/>
                </a:solidFill>
                <a:latin typeface="Segoe Print" panose="02000600000000000000" pitchFamily="2" charset="0"/>
                <a:hlinkClick r:id="rId2"/>
              </a:rPr>
              <a:t>wordwall.net/uk/resource/35566813</a:t>
            </a:r>
            <a:r>
              <a:rPr lang="uk-UA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</a:br>
            <a:endParaRPr lang="en-UA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42" y="332116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Домашнє завдання</a:t>
            </a:r>
            <a:endParaRPr lang="ru-RU" b="1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59" y="146827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Segoe Print" panose="02000600000000000000" pitchFamily="2" charset="0"/>
              </a:rPr>
              <a:t>Повторити матеріал про </a:t>
            </a:r>
            <a:r>
              <a:rPr lang="uk-UA" dirty="0" smtClean="0">
                <a:latin typeface="Segoe Print" panose="02000600000000000000" pitchFamily="2" charset="0"/>
              </a:rPr>
              <a:t>правопис іншомовних слів.</a:t>
            </a:r>
          </a:p>
          <a:p>
            <a:r>
              <a:rPr lang="uk-UA" dirty="0" smtClean="0">
                <a:latin typeface="Segoe Print" panose="02000600000000000000" pitchFamily="2" charset="0"/>
              </a:rPr>
              <a:t>Вивчити винятки з правила на сторінці 28.</a:t>
            </a:r>
            <a:endParaRPr lang="uk-UA" dirty="0" smtClean="0">
              <a:latin typeface="Segoe Print" panose="02000600000000000000" pitchFamily="2" charset="0"/>
            </a:endParaRPr>
          </a:p>
          <a:p>
            <a:r>
              <a:rPr lang="uk-UA" dirty="0" smtClean="0">
                <a:latin typeface="Segoe Print" panose="02000600000000000000" pitchFamily="2" charset="0"/>
              </a:rPr>
              <a:t>Знати матеріал цієї презентації.</a:t>
            </a:r>
          </a:p>
          <a:p>
            <a:r>
              <a:rPr lang="uk-UA" dirty="0" smtClean="0">
                <a:latin typeface="Segoe Print" panose="02000600000000000000" pitchFamily="2" charset="0"/>
              </a:rPr>
              <a:t>Дібрати 15 слів на всі вивчені правила правопису слів іншомовного походження, записати, підкреслити в них орфограми. Знати значення цих слів.</a:t>
            </a:r>
          </a:p>
          <a:p>
            <a:r>
              <a:rPr lang="uk-UA" dirty="0" smtClean="0">
                <a:latin typeface="Segoe Print" panose="02000600000000000000" pitchFamily="2" charset="0"/>
              </a:rPr>
              <a:t>Спробуй розгадати кросворд, віднайти у ньому ключове слово, а значення цього слова записати у зошит. </a:t>
            </a:r>
            <a:r>
              <a:rPr lang="en-US" dirty="0">
                <a:latin typeface="Segoe Print" panose="02000600000000000000" pitchFamily="2" charset="0"/>
                <a:hlinkClick r:id="rId2"/>
              </a:rPr>
              <a:t>https://</a:t>
            </a:r>
            <a:r>
              <a:rPr lang="en-US" dirty="0" smtClean="0">
                <a:latin typeface="Segoe Print" panose="02000600000000000000" pitchFamily="2" charset="0"/>
                <a:hlinkClick r:id="rId2"/>
              </a:rPr>
              <a:t>learningapps.org/watch?v=pbv4k9j1j22</a:t>
            </a:r>
            <a:endParaRPr lang="uk-UA" dirty="0" smtClean="0">
              <a:latin typeface="Segoe Print" panose="020006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5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332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Print</vt:lpstr>
      <vt:lpstr>Wingdings</vt:lpstr>
      <vt:lpstr>Office Theme</vt:lpstr>
      <vt:lpstr>Актуалізація опорних знань</vt:lpstr>
      <vt:lpstr>Двадцять восьме вересня Класна робота Апостроф у словах іншомовного походження</vt:lpstr>
      <vt:lpstr>Апостроф у словах іншомовного походження</vt:lpstr>
      <vt:lpstr>Устав пропущену літеру чи апостроф, де це потрібно. Слова запиши.</vt:lpstr>
      <vt:lpstr>Зіграймо разом!  https://wordwall.net/uk/resource/51744667    </vt:lpstr>
      <vt:lpstr>Зіграй у гру за покликанням https://wordwall.net/uk/resource/35566813  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Карпатська Джерельна</cp:lastModifiedBy>
  <cp:revision>18</cp:revision>
  <dcterms:created xsi:type="dcterms:W3CDTF">2022-01-31T14:35:39Z</dcterms:created>
  <dcterms:modified xsi:type="dcterms:W3CDTF">2023-09-28T06:41:32Z</dcterms:modified>
</cp:coreProperties>
</file>