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66" r:id="rId4"/>
    <p:sldId id="267" r:id="rId5"/>
    <p:sldId id="269" r:id="rId6"/>
    <p:sldId id="268" r:id="rId7"/>
    <p:sldId id="270" r:id="rId8"/>
  </p:sldIdLst>
  <p:sldSz cx="12192000" cy="6858000"/>
  <p:notesSz cx="6858000" cy="9144000"/>
  <p:defaultTextStyle>
    <a:defPPr>
      <a:defRPr lang="en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859"/>
  </p:normalViewPr>
  <p:slideViewPr>
    <p:cSldViewPr snapToGrid="0" snapToObjects="1">
      <p:cViewPr>
        <p:scale>
          <a:sx n="81" d="100"/>
          <a:sy n="81" d="100"/>
        </p:scale>
        <p:origin x="727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CC0D2-D116-DC48-9B47-F08CE01DD3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2B33F0-6285-D444-BFCE-2AFEF4FC32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DDA326-AB88-8D4E-82E2-D634AA019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D6088-4FE1-7B41-815D-FA03347145A3}" type="datetimeFigureOut">
              <a:rPr lang="en-UA" smtClean="0"/>
              <a:t>09/27/2023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E4C9F9-690E-7144-9C04-3A448B21F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C6468A-C633-B341-9951-C54B00FD4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00506-7B98-5949-9667-BEBBEA2FEDFF}" type="slidenum">
              <a:rPr lang="en-UA" smtClean="0"/>
              <a:t>‹#›</a:t>
            </a:fld>
            <a:endParaRPr lang="en-U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C5B58E-9EBC-BD4B-A091-78656C2A26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125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B7B2D-6E7B-9843-A66A-18905B95E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59CE96-8F55-6F49-9F5F-E2FD8E1717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A52EED-31A2-E345-9B02-61EEB2816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D6088-4FE1-7B41-815D-FA03347145A3}" type="datetimeFigureOut">
              <a:rPr lang="en-UA" smtClean="0"/>
              <a:t>09/27/2023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DCDC26-A2C5-1245-9025-C4CACD1B3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AED419-62C5-8D41-961E-7AB435A70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00506-7B98-5949-9667-BEBBEA2FEDFF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22888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8F6FE3-E2E4-D64E-9934-7A75E17CCC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CD7589-24D2-F943-9003-2B84592796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2B5E23-3228-964D-873F-CE91C37D5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D6088-4FE1-7B41-815D-FA03347145A3}" type="datetimeFigureOut">
              <a:rPr lang="en-UA" smtClean="0"/>
              <a:t>09/27/2023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269AA5-A3FC-3C4A-A201-6341E525A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22D9FB-FD37-4A4E-BB3C-D9257544D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00506-7B98-5949-9667-BEBBEA2FEDFF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516240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274AD-E7C4-7C44-989E-C6946A6E7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ACD1A-205C-E046-915D-9AAE6A774E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45BF57-E54C-7744-8BF6-C36961D93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D6088-4FE1-7B41-815D-FA03347145A3}" type="datetimeFigureOut">
              <a:rPr lang="en-UA" smtClean="0"/>
              <a:t>09/27/2023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8DEC60-BA31-624B-ABF4-5F66FECBC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7C9076-6375-6741-BD7D-DF46AE579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00506-7B98-5949-9667-BEBBEA2FEDFF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733027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D28B4-9497-EE4F-A7EE-F2581F1B8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966B68-3B16-A141-97C0-D28EF53480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F98644-A382-2946-A4ED-93237A765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D6088-4FE1-7B41-815D-FA03347145A3}" type="datetimeFigureOut">
              <a:rPr lang="en-UA" smtClean="0"/>
              <a:t>09/27/2023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6ECB7A-0CE2-0644-84B8-A430A9D19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679B49-EF84-5647-8545-34F29CDEE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00506-7B98-5949-9667-BEBBEA2FEDFF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281418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C108B-36B7-BC43-8307-11D8FE836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1D754-A335-3F43-9A24-3571EF215A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E36E98-630E-2C4F-A0FF-5EB937F852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AA32BA-5F78-364B-90E5-E7EDADD13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D6088-4FE1-7B41-815D-FA03347145A3}" type="datetimeFigureOut">
              <a:rPr lang="en-UA" smtClean="0"/>
              <a:t>09/27/2023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1543A2-3641-2C4D-8000-C09098FF4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AE46C4-A5BB-D74D-ABAD-C788656D4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00506-7B98-5949-9667-BEBBEA2FEDFF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898154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E5B0E-E22C-3D4B-A882-061736503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48D860-0A90-6640-8154-AFC6EF106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FCF631-B342-D449-883A-B13C0B5751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5DB467-D4D4-BD4E-BF49-64C6EDC2FF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D17ADE-2FE2-AF4B-989C-F6BA20F649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1BF277-5001-1149-9AFD-E993054B6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D6088-4FE1-7B41-815D-FA03347145A3}" type="datetimeFigureOut">
              <a:rPr lang="en-UA" smtClean="0"/>
              <a:t>09/27/2023</a:t>
            </a:fld>
            <a:endParaRPr lang="en-U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5CF635-AE36-4143-B2AC-AB7073B00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5E33DA-C41A-724D-849B-22508C4C7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00506-7B98-5949-9667-BEBBEA2FEDFF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381031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16AA4-A185-E241-A8A0-A14635817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5FD223-B7F5-D24D-99D7-A37B8D727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D6088-4FE1-7B41-815D-FA03347145A3}" type="datetimeFigureOut">
              <a:rPr lang="en-UA" smtClean="0"/>
              <a:t>09/27/2023</a:t>
            </a:fld>
            <a:endParaRPr lang="en-U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A6D797-2B97-C44B-B163-0DE3AFAA2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265B4A-10EC-C34D-8437-F7111F3A8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00506-7B98-5949-9667-BEBBEA2FEDFF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000266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C618CE-45E4-264D-ADB3-C2445237C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D6088-4FE1-7B41-815D-FA03347145A3}" type="datetimeFigureOut">
              <a:rPr lang="en-UA" smtClean="0"/>
              <a:t>09/27/2023</a:t>
            </a:fld>
            <a:endParaRPr lang="en-U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88E1D9-321E-3243-92F9-1AC304F23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0EA228-127C-BC4C-B33D-A57F8FEAB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00506-7B98-5949-9667-BEBBEA2FEDFF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70126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FCE2A-05BF-3647-902C-50CB92452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41FB0-B12F-3D40-BD02-0F8DE9C8A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D467AC-2280-FB4F-B89A-948C5F80F7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117440-B64B-8248-B1FD-4441E4EFF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D6088-4FE1-7B41-815D-FA03347145A3}" type="datetimeFigureOut">
              <a:rPr lang="en-UA" smtClean="0"/>
              <a:t>09/27/2023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D6A628-2A62-4647-BB65-4711EF30E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583DD2-4D5C-A144-9727-9E6C531E7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00506-7B98-5949-9667-BEBBEA2FEDFF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71241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B7841-28DC-C946-833E-CF3287C3A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87B4E0-40DD-F94B-A22C-78847BD899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970674-DF5D-B844-9307-D5564EE967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B95F53-C039-3644-B32F-C12D83E3A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D6088-4FE1-7B41-815D-FA03347145A3}" type="datetimeFigureOut">
              <a:rPr lang="en-UA" smtClean="0"/>
              <a:t>09/27/2023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8B5B2E-1E12-5E4B-94BA-2FD342A0B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2386F1-A846-1243-93EA-9EA168A50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00506-7B98-5949-9667-BEBBEA2FEDFF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059763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CAEDDC-1C19-DD40-BA3B-251121B60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C7A8AE-660E-5E4F-BD1C-EAED6D17C8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C8EA15-4309-424C-8832-E0E5DC0EFA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D6088-4FE1-7B41-815D-FA03347145A3}" type="datetimeFigureOut">
              <a:rPr lang="en-UA" smtClean="0"/>
              <a:t>09/27/2023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E044C-43F4-2341-AF30-F9BA4DADDA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1C447F-BDAA-B341-B41B-B2302CF9D5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00506-7B98-5949-9667-BEBBEA2FEDFF}" type="slidenum">
              <a:rPr lang="en-UA" smtClean="0"/>
              <a:t>‹#›</a:t>
            </a:fld>
            <a:endParaRPr lang="en-U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83A4F1-3EDB-9F4D-8DD4-7ABD6708D5F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149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ingapps.org/watch?v=pbv4k9j1j22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276" y="290293"/>
            <a:ext cx="10515600" cy="1325563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Актуалізація опорних знань</a:t>
            </a:r>
            <a:endParaRPr lang="ru-RU" b="1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1102" y="1482284"/>
            <a:ext cx="11143593" cy="4600411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uk-UA" dirty="0" smtClean="0">
                <a:latin typeface="Segoe Print" panose="02000600000000000000" pitchFamily="2" charset="0"/>
              </a:rPr>
              <a:t>Що вивчає лексикологія?</a:t>
            </a:r>
            <a:endParaRPr lang="uk-UA" dirty="0" smtClean="0">
              <a:latin typeface="Segoe Print" panose="02000600000000000000" pitchFamily="2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uk-UA" dirty="0" smtClean="0">
                <a:latin typeface="Segoe Print" panose="02000600000000000000" pitchFamily="2" charset="0"/>
              </a:rPr>
              <a:t>За походженням розрізняють </a:t>
            </a:r>
            <a:r>
              <a:rPr lang="uk-UA" dirty="0" smtClean="0">
                <a:latin typeface="Segoe Print" panose="02000600000000000000" pitchFamily="2" charset="0"/>
              </a:rPr>
              <a:t>слова іншомовного походження </a:t>
            </a:r>
            <a:r>
              <a:rPr lang="uk-UA" dirty="0" smtClean="0">
                <a:latin typeface="Segoe Print" panose="02000600000000000000" pitchFamily="2" charset="0"/>
              </a:rPr>
              <a:t>та...?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 smtClean="0">
                <a:latin typeface="Segoe Print" panose="02000600000000000000" pitchFamily="2" charset="0"/>
              </a:rPr>
              <a:t>Скільки відсотків становить </a:t>
            </a:r>
            <a:r>
              <a:rPr lang="uk-UA" dirty="0" smtClean="0">
                <a:latin typeface="Segoe Print" panose="02000600000000000000" pitchFamily="2" charset="0"/>
              </a:rPr>
              <a:t>запозичена лексика</a:t>
            </a:r>
            <a:r>
              <a:rPr lang="uk-UA" dirty="0" smtClean="0">
                <a:latin typeface="Segoe Print" panose="02000600000000000000" pitchFamily="2" charset="0"/>
              </a:rPr>
              <a:t>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 smtClean="0">
                <a:latin typeface="Segoe Print" panose="02000600000000000000" pitchFamily="2" charset="0"/>
              </a:rPr>
              <a:t>З яких мов можуть запозичуватися слова?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 smtClean="0">
                <a:latin typeface="Segoe Print" panose="02000600000000000000" pitchFamily="2" charset="0"/>
              </a:rPr>
              <a:t>Які особливості власне української лексики та запозиченої?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 smtClean="0">
                <a:latin typeface="Segoe Print" panose="02000600000000000000" pitchFamily="2" charset="0"/>
              </a:rPr>
              <a:t>Де ми можемо знайти значення слова</a:t>
            </a:r>
            <a:r>
              <a:rPr lang="uk-UA" dirty="0" smtClean="0">
                <a:latin typeface="Segoe Print" panose="02000600000000000000" pitchFamily="2" charset="0"/>
              </a:rPr>
              <a:t>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 smtClean="0">
                <a:latin typeface="Segoe Print" panose="02000600000000000000" pitchFamily="2" charset="0"/>
              </a:rPr>
              <a:t>Коли пишеться буква И в словах іншомовного походження в загальних назвах? </a:t>
            </a:r>
            <a:endParaRPr lang="ru-RU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E2B91-6DBF-AC49-BB14-7834ADCCCC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72420" y="3878803"/>
            <a:ext cx="6753101" cy="238760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3300"/>
                </a:solidFill>
                <a:latin typeface="Segoe Print" panose="02000600000000000000" pitchFamily="2" charset="0"/>
              </a:rPr>
              <a:t>Правопис слів іншомовного походження</a:t>
            </a:r>
            <a:endParaRPr lang="en-UA" dirty="0">
              <a:solidFill>
                <a:srgbClr val="FF330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2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2380" y="249511"/>
            <a:ext cx="10515600" cy="1325563"/>
          </a:xfrm>
        </p:spPr>
        <p:txBody>
          <a:bodyPr/>
          <a:lstStyle/>
          <a:p>
            <a:r>
              <a:rPr lang="uk-UA" b="1" dirty="0" smtClean="0">
                <a:solidFill>
                  <a:srgbClr val="00B050"/>
                </a:solidFill>
                <a:latin typeface="Segoe Print" panose="02000600000000000000" pitchFamily="2" charset="0"/>
              </a:rPr>
              <a:t>Подвоєння </a:t>
            </a:r>
            <a:r>
              <a:rPr lang="uk-UA" b="1" dirty="0" smtClean="0">
                <a:solidFill>
                  <a:srgbClr val="00B050"/>
                </a:solidFill>
                <a:latin typeface="Segoe Print" panose="02000600000000000000" pitchFamily="2" charset="0"/>
              </a:rPr>
              <a:t>в </a:t>
            </a:r>
            <a:r>
              <a:rPr lang="uk-UA" b="1" dirty="0" smtClean="0">
                <a:solidFill>
                  <a:srgbClr val="00B050"/>
                </a:solidFill>
                <a:latin typeface="Segoe Print" panose="02000600000000000000" pitchFamily="2" charset="0"/>
              </a:rPr>
              <a:t>словах іншомовного походження</a:t>
            </a:r>
            <a:endParaRPr lang="ru-RU" b="1" dirty="0">
              <a:solidFill>
                <a:srgbClr val="00B050"/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007" y="1575074"/>
            <a:ext cx="11585028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Segoe Print" panose="02000600000000000000" pitchFamily="2" charset="0"/>
              </a:rPr>
              <a:t>1. У </a:t>
            </a:r>
            <a:r>
              <a:rPr lang="ru-RU" dirty="0" err="1">
                <a:latin typeface="Segoe Print" panose="02000600000000000000" pitchFamily="2" charset="0"/>
              </a:rPr>
              <a:t>загальних</a:t>
            </a:r>
            <a:r>
              <a:rPr lang="ru-RU" dirty="0">
                <a:latin typeface="Segoe Print" panose="02000600000000000000" pitchFamily="2" charset="0"/>
              </a:rPr>
              <a:t> </a:t>
            </a:r>
            <a:r>
              <a:rPr lang="ru-RU" dirty="0" err="1">
                <a:latin typeface="Segoe Print" panose="02000600000000000000" pitchFamily="2" charset="0"/>
              </a:rPr>
              <a:t>назвах</a:t>
            </a:r>
            <a:r>
              <a:rPr lang="ru-RU" dirty="0">
                <a:latin typeface="Segoe Print" panose="02000600000000000000" pitchFamily="2" charset="0"/>
              </a:rPr>
              <a:t> </a:t>
            </a:r>
            <a:r>
              <a:rPr lang="ru-RU" dirty="0" err="1">
                <a:latin typeface="Segoe Print" panose="02000600000000000000" pitchFamily="2" charset="0"/>
              </a:rPr>
              <a:t>іншомовного</a:t>
            </a:r>
            <a:r>
              <a:rPr lang="ru-RU" dirty="0">
                <a:latin typeface="Segoe Print" panose="02000600000000000000" pitchFamily="2" charset="0"/>
              </a:rPr>
              <a:t> </a:t>
            </a:r>
            <a:r>
              <a:rPr lang="ru-RU" dirty="0" err="1">
                <a:latin typeface="Segoe Print" panose="02000600000000000000" pitchFamily="2" charset="0"/>
              </a:rPr>
              <a:t>походження</a:t>
            </a:r>
            <a:r>
              <a:rPr lang="ru-RU" dirty="0">
                <a:latin typeface="Segoe Print" panose="02000600000000000000" pitchFamily="2" charset="0"/>
              </a:rPr>
              <a:t> </a:t>
            </a:r>
            <a:r>
              <a:rPr lang="ru-RU" dirty="0" err="1">
                <a:latin typeface="Segoe Print" panose="02000600000000000000" pitchFamily="2" charset="0"/>
              </a:rPr>
              <a:t>приголосні</a:t>
            </a:r>
            <a:r>
              <a:rPr lang="ru-RU" dirty="0">
                <a:latin typeface="Segoe Print" panose="02000600000000000000" pitchFamily="2" charset="0"/>
              </a:rPr>
              <a:t> не </a:t>
            </a:r>
            <a:r>
              <a:rPr lang="ru-RU" dirty="0" err="1">
                <a:latin typeface="Segoe Print" panose="02000600000000000000" pitchFamily="2" charset="0"/>
              </a:rPr>
              <a:t>подвоюються</a:t>
            </a:r>
            <a:r>
              <a:rPr lang="ru-RU" dirty="0">
                <a:latin typeface="Segoe Print" panose="02000600000000000000" pitchFamily="2" charset="0"/>
              </a:rPr>
              <a:t>: </a:t>
            </a:r>
            <a:r>
              <a:rPr lang="ru-RU" dirty="0" err="1">
                <a:solidFill>
                  <a:srgbClr val="FF3300"/>
                </a:solidFill>
                <a:latin typeface="Segoe Print" panose="02000600000000000000" pitchFamily="2" charset="0"/>
              </a:rPr>
              <a:t>апеляція</a:t>
            </a:r>
            <a:r>
              <a:rPr lang="ru-RU" dirty="0">
                <a:solidFill>
                  <a:srgbClr val="FF3300"/>
                </a:solidFill>
                <a:latin typeface="Segoe Print" panose="02000600000000000000" pitchFamily="2" charset="0"/>
              </a:rPr>
              <a:t>, </a:t>
            </a:r>
            <a:r>
              <a:rPr lang="ru-RU" dirty="0" err="1">
                <a:solidFill>
                  <a:srgbClr val="FF3300"/>
                </a:solidFill>
                <a:latin typeface="Segoe Print" panose="02000600000000000000" pitchFamily="2" charset="0"/>
              </a:rPr>
              <a:t>бароко</a:t>
            </a:r>
            <a:r>
              <a:rPr lang="ru-RU" dirty="0">
                <a:solidFill>
                  <a:srgbClr val="FF3300"/>
                </a:solidFill>
                <a:latin typeface="Segoe Print" panose="02000600000000000000" pitchFamily="2" charset="0"/>
              </a:rPr>
              <a:t>, </a:t>
            </a:r>
            <a:r>
              <a:rPr lang="ru-RU" dirty="0" err="1">
                <a:solidFill>
                  <a:srgbClr val="FF3300"/>
                </a:solidFill>
                <a:latin typeface="Segoe Print" panose="02000600000000000000" pitchFamily="2" charset="0"/>
              </a:rPr>
              <a:t>колектив</a:t>
            </a:r>
            <a:r>
              <a:rPr lang="ru-RU" dirty="0">
                <a:solidFill>
                  <a:srgbClr val="FF3300"/>
                </a:solidFill>
                <a:latin typeface="Segoe Print" panose="02000600000000000000" pitchFamily="2" charset="0"/>
              </a:rPr>
              <a:t>, </a:t>
            </a:r>
            <a:r>
              <a:rPr lang="ru-RU" dirty="0" err="1">
                <a:solidFill>
                  <a:srgbClr val="FF3300"/>
                </a:solidFill>
                <a:latin typeface="Segoe Print" panose="02000600000000000000" pitchFamily="2" charset="0"/>
              </a:rPr>
              <a:t>комісія</a:t>
            </a:r>
            <a:r>
              <a:rPr lang="ru-RU" dirty="0">
                <a:solidFill>
                  <a:srgbClr val="FF3300"/>
                </a:solidFill>
                <a:latin typeface="Segoe Print" panose="02000600000000000000" pitchFamily="2" charset="0"/>
              </a:rPr>
              <a:t>, </a:t>
            </a:r>
            <a:r>
              <a:rPr lang="ru-RU" dirty="0" err="1">
                <a:solidFill>
                  <a:srgbClr val="FF3300"/>
                </a:solidFill>
                <a:latin typeface="Segoe Print" panose="02000600000000000000" pitchFamily="2" charset="0"/>
              </a:rPr>
              <a:t>шасі</a:t>
            </a:r>
            <a:r>
              <a:rPr lang="ru-RU" dirty="0">
                <a:solidFill>
                  <a:srgbClr val="FF3300"/>
                </a:solidFill>
                <a:latin typeface="Segoe Print" panose="02000600000000000000" pitchFamily="2" charset="0"/>
              </a:rPr>
              <a:t>.</a:t>
            </a:r>
          </a:p>
          <a:p>
            <a:pPr marL="0" indent="0">
              <a:buNone/>
            </a:pPr>
            <a:r>
              <a:rPr lang="ru-RU" dirty="0" err="1" smtClean="0">
                <a:latin typeface="Segoe Print" panose="02000600000000000000" pitchFamily="2" charset="0"/>
              </a:rPr>
              <a:t>Подвоєння</a:t>
            </a:r>
            <a:r>
              <a:rPr lang="ru-RU" dirty="0" smtClean="0">
                <a:latin typeface="Segoe Print" panose="02000600000000000000" pitchFamily="2" charset="0"/>
              </a:rPr>
              <a:t> </a:t>
            </a:r>
            <a:r>
              <a:rPr lang="ru-RU" dirty="0" err="1">
                <a:latin typeface="Segoe Print" panose="02000600000000000000" pitchFamily="2" charset="0"/>
              </a:rPr>
              <a:t>зберігається</a:t>
            </a:r>
            <a:r>
              <a:rPr lang="ru-RU" dirty="0">
                <a:latin typeface="Segoe Print" panose="02000600000000000000" pitchFamily="2" charset="0"/>
              </a:rPr>
              <a:t> в </a:t>
            </a:r>
            <a:r>
              <a:rPr lang="ru-RU" dirty="0" err="1">
                <a:latin typeface="Segoe Print" panose="02000600000000000000" pitchFamily="2" charset="0"/>
              </a:rPr>
              <a:t>окремих</a:t>
            </a:r>
            <a:r>
              <a:rPr lang="ru-RU" dirty="0">
                <a:latin typeface="Segoe Print" panose="02000600000000000000" pitchFamily="2" charset="0"/>
              </a:rPr>
              <a:t> </a:t>
            </a:r>
            <a:r>
              <a:rPr lang="ru-RU" dirty="0" err="1">
                <a:latin typeface="Segoe Print" panose="02000600000000000000" pitchFamily="2" charset="0"/>
              </a:rPr>
              <a:t>загальних</a:t>
            </a:r>
            <a:r>
              <a:rPr lang="ru-RU" dirty="0">
                <a:latin typeface="Segoe Print" panose="02000600000000000000" pitchFamily="2" charset="0"/>
              </a:rPr>
              <a:t> </a:t>
            </a:r>
            <a:r>
              <a:rPr lang="ru-RU" dirty="0" err="1">
                <a:latin typeface="Segoe Print" panose="02000600000000000000" pitchFamily="2" charset="0"/>
              </a:rPr>
              <a:t>назвах</a:t>
            </a:r>
            <a:r>
              <a:rPr lang="ru-RU" dirty="0">
                <a:latin typeface="Segoe Print" panose="02000600000000000000" pitchFamily="2" charset="0"/>
              </a:rPr>
              <a:t>: </a:t>
            </a:r>
            <a:r>
              <a:rPr lang="uk-UA" i="1" dirty="0" smtClean="0"/>
              <a:t>а</a:t>
            </a:r>
            <a:r>
              <a:rPr lang="uk-UA" b="1" i="1" dirty="0" smtClean="0"/>
              <a:t>лл</a:t>
            </a:r>
            <a:r>
              <a:rPr lang="uk-UA" i="1" dirty="0" smtClean="0"/>
              <a:t>о,</a:t>
            </a:r>
            <a:r>
              <a:rPr lang="ru-RU" b="1" i="1" dirty="0" err="1" smtClean="0"/>
              <a:t>аннали</a:t>
            </a:r>
            <a:r>
              <a:rPr lang="ru-RU" b="1" i="1" dirty="0"/>
              <a:t>, бонна, брутто, нетто, ванна (</a:t>
            </a:r>
            <a:r>
              <a:rPr lang="ru-RU" b="1" i="1" dirty="0" err="1"/>
              <a:t>ванний</a:t>
            </a:r>
            <a:r>
              <a:rPr lang="ru-RU" b="1" i="1" dirty="0"/>
              <a:t>), мадонна, манна (</a:t>
            </a:r>
            <a:r>
              <a:rPr lang="ru-RU" b="1" i="1" dirty="0" err="1"/>
              <a:t>манний</a:t>
            </a:r>
            <a:r>
              <a:rPr lang="ru-RU" b="1" i="1" dirty="0"/>
              <a:t>), мотто, панна</a:t>
            </a:r>
            <a:r>
              <a:rPr lang="ru-RU" b="1" i="1" dirty="0" smtClean="0"/>
              <a:t>, панно, </a:t>
            </a:r>
            <a:r>
              <a:rPr lang="ru-RU" b="1" i="1" dirty="0" err="1"/>
              <a:t>пенні</a:t>
            </a:r>
            <a:r>
              <a:rPr lang="ru-RU" b="1" i="1" dirty="0"/>
              <a:t>, тонна, </a:t>
            </a:r>
            <a:r>
              <a:rPr lang="ru-RU" b="1" i="1" dirty="0" err="1"/>
              <a:t>білль</a:t>
            </a:r>
            <a:r>
              <a:rPr lang="ru-RU" b="1" i="1" dirty="0"/>
              <a:t>, булла, </a:t>
            </a:r>
            <a:r>
              <a:rPr lang="ru-RU" b="1" i="1" dirty="0" err="1"/>
              <a:t>вілла</a:t>
            </a:r>
            <a:r>
              <a:rPr lang="ru-RU" b="1" i="1" dirty="0"/>
              <a:t>, мулла, </a:t>
            </a:r>
            <a:r>
              <a:rPr lang="ru-RU" b="1" i="1" dirty="0" err="1"/>
              <a:t>дурра</a:t>
            </a:r>
            <a:r>
              <a:rPr lang="ru-RU" b="1" i="1" dirty="0"/>
              <a:t>, </a:t>
            </a:r>
            <a:r>
              <a:rPr lang="ru-RU" b="1" i="1" dirty="0" err="1" smtClean="0"/>
              <a:t>мірра</a:t>
            </a:r>
            <a:r>
              <a:rPr lang="ru-RU" b="1" i="1" dirty="0" smtClean="0"/>
              <a:t>.</a:t>
            </a:r>
            <a:endParaRPr lang="ru-RU" dirty="0">
              <a:solidFill>
                <a:srgbClr val="FF3300"/>
              </a:solidFill>
              <a:latin typeface="Segoe Print" panose="02000600000000000000" pitchFamily="2" charset="0"/>
            </a:endParaRPr>
          </a:p>
          <a:p>
            <a:pPr marL="0" indent="0">
              <a:buNone/>
            </a:pPr>
            <a:r>
              <a:rPr lang="ru-RU" dirty="0" smtClean="0">
                <a:latin typeface="Segoe Print" panose="02000600000000000000" pitchFamily="2" charset="0"/>
              </a:rPr>
              <a:t>2. У </a:t>
            </a:r>
            <a:r>
              <a:rPr lang="ru-RU" dirty="0" err="1">
                <a:latin typeface="Segoe Print" panose="02000600000000000000" pitchFamily="2" charset="0"/>
              </a:rPr>
              <a:t>власних</a:t>
            </a:r>
            <a:r>
              <a:rPr lang="ru-RU" dirty="0">
                <a:latin typeface="Segoe Print" panose="02000600000000000000" pitchFamily="2" charset="0"/>
              </a:rPr>
              <a:t> </a:t>
            </a:r>
            <a:r>
              <a:rPr lang="ru-RU" dirty="0" err="1">
                <a:latin typeface="Segoe Print" panose="02000600000000000000" pitchFamily="2" charset="0"/>
              </a:rPr>
              <a:t>назвах</a:t>
            </a:r>
            <a:r>
              <a:rPr lang="ru-RU" dirty="0">
                <a:latin typeface="Segoe Print" panose="02000600000000000000" pitchFamily="2" charset="0"/>
              </a:rPr>
              <a:t> та </a:t>
            </a:r>
            <a:r>
              <a:rPr lang="ru-RU" dirty="0" err="1">
                <a:latin typeface="Segoe Print" panose="02000600000000000000" pitchFamily="2" charset="0"/>
              </a:rPr>
              <a:t>їх</a:t>
            </a:r>
            <a:r>
              <a:rPr lang="ru-RU" dirty="0">
                <a:latin typeface="Segoe Print" panose="02000600000000000000" pitchFamily="2" charset="0"/>
              </a:rPr>
              <a:t> </a:t>
            </a:r>
            <a:r>
              <a:rPr lang="ru-RU" dirty="0" err="1">
                <a:latin typeface="Segoe Print" panose="02000600000000000000" pitchFamily="2" charset="0"/>
              </a:rPr>
              <a:t>похідних</a:t>
            </a:r>
            <a:r>
              <a:rPr lang="ru-RU" dirty="0">
                <a:latin typeface="Segoe Print" panose="02000600000000000000" pitchFamily="2" charset="0"/>
              </a:rPr>
              <a:t>: </a:t>
            </a:r>
            <a:r>
              <a:rPr lang="ru-RU" dirty="0">
                <a:solidFill>
                  <a:srgbClr val="FF3300"/>
                </a:solidFill>
                <a:latin typeface="Segoe Print" panose="02000600000000000000" pitchFamily="2" charset="0"/>
              </a:rPr>
              <a:t>Шиллер, </a:t>
            </a:r>
            <a:r>
              <a:rPr lang="ru-RU" dirty="0" err="1">
                <a:solidFill>
                  <a:srgbClr val="FF3300"/>
                </a:solidFill>
                <a:latin typeface="Segoe Print" panose="02000600000000000000" pitchFamily="2" charset="0"/>
              </a:rPr>
              <a:t>Одіссей</a:t>
            </a:r>
            <a:r>
              <a:rPr lang="ru-RU" dirty="0">
                <a:solidFill>
                  <a:srgbClr val="FF3300"/>
                </a:solidFill>
                <a:latin typeface="Segoe Print" panose="02000600000000000000" pitchFamily="2" charset="0"/>
              </a:rPr>
              <a:t>, Мекка, Марокко (</a:t>
            </a:r>
            <a:r>
              <a:rPr lang="ru-RU" dirty="0" err="1">
                <a:solidFill>
                  <a:srgbClr val="FF3300"/>
                </a:solidFill>
                <a:latin typeface="Segoe Print" panose="02000600000000000000" pitchFamily="2" charset="0"/>
              </a:rPr>
              <a:t>марокканець</a:t>
            </a:r>
            <a:r>
              <a:rPr lang="ru-RU" dirty="0">
                <a:solidFill>
                  <a:srgbClr val="FF3300"/>
                </a:solidFill>
                <a:latin typeface="Segoe Print" panose="02000600000000000000" pitchFamily="2" charset="0"/>
              </a:rPr>
              <a:t>), </a:t>
            </a:r>
            <a:r>
              <a:rPr lang="ru-RU" dirty="0" err="1">
                <a:solidFill>
                  <a:srgbClr val="FF3300"/>
                </a:solidFill>
                <a:latin typeface="Segoe Print" panose="02000600000000000000" pitchFamily="2" charset="0"/>
              </a:rPr>
              <a:t>Голландія</a:t>
            </a:r>
            <a:r>
              <a:rPr lang="ru-RU" dirty="0">
                <a:solidFill>
                  <a:srgbClr val="FF3300"/>
                </a:solidFill>
                <a:latin typeface="Segoe Print" panose="02000600000000000000" pitchFamily="2" charset="0"/>
              </a:rPr>
              <a:t> (</a:t>
            </a:r>
            <a:r>
              <a:rPr lang="ru-RU" dirty="0" err="1">
                <a:solidFill>
                  <a:srgbClr val="FF3300"/>
                </a:solidFill>
                <a:latin typeface="Segoe Print" panose="02000600000000000000" pitchFamily="2" charset="0"/>
              </a:rPr>
              <a:t>голландський</a:t>
            </a:r>
            <a:r>
              <a:rPr lang="ru-RU" dirty="0">
                <a:solidFill>
                  <a:srgbClr val="FF3300"/>
                </a:solidFill>
                <a:latin typeface="Segoe Print" panose="02000600000000000000" pitchFamily="2" charset="0"/>
              </a:rPr>
              <a:t>).</a:t>
            </a:r>
          </a:p>
          <a:p>
            <a:pPr marL="0" indent="0">
              <a:buNone/>
            </a:pPr>
            <a:r>
              <a:rPr lang="ru-RU" dirty="0" smtClean="0">
                <a:latin typeface="Segoe Print" panose="02000600000000000000" pitchFamily="2" charset="0"/>
              </a:rPr>
              <a:t>3. При </a:t>
            </a:r>
            <a:r>
              <a:rPr lang="ru-RU" dirty="0" err="1">
                <a:latin typeface="Segoe Print" panose="02000600000000000000" pitchFamily="2" charset="0"/>
              </a:rPr>
              <a:t>збігові</a:t>
            </a:r>
            <a:r>
              <a:rPr lang="ru-RU" dirty="0">
                <a:latin typeface="Segoe Print" panose="02000600000000000000" pitchFamily="2" charset="0"/>
              </a:rPr>
              <a:t> </a:t>
            </a:r>
            <a:r>
              <a:rPr lang="ru-RU" dirty="0" err="1">
                <a:latin typeface="Segoe Print" panose="02000600000000000000" pitchFamily="2" charset="0"/>
              </a:rPr>
              <a:t>однакових</a:t>
            </a:r>
            <a:r>
              <a:rPr lang="ru-RU" dirty="0">
                <a:latin typeface="Segoe Print" panose="02000600000000000000" pitchFamily="2" charset="0"/>
              </a:rPr>
              <a:t> </a:t>
            </a:r>
            <a:r>
              <a:rPr lang="ru-RU" dirty="0" err="1">
                <a:latin typeface="Segoe Print" panose="02000600000000000000" pitchFamily="2" charset="0"/>
              </a:rPr>
              <a:t>приголосних</a:t>
            </a:r>
            <a:r>
              <a:rPr lang="ru-RU" dirty="0">
                <a:latin typeface="Segoe Print" panose="02000600000000000000" pitchFamily="2" charset="0"/>
              </a:rPr>
              <a:t> </a:t>
            </a:r>
            <a:r>
              <a:rPr lang="ru-RU" dirty="0" err="1">
                <a:latin typeface="Segoe Print" panose="02000600000000000000" pitchFamily="2" charset="0"/>
              </a:rPr>
              <a:t>префікса</a:t>
            </a:r>
            <a:r>
              <a:rPr lang="ru-RU" dirty="0">
                <a:latin typeface="Segoe Print" panose="02000600000000000000" pitchFamily="2" charset="0"/>
              </a:rPr>
              <a:t> і </a:t>
            </a:r>
            <a:r>
              <a:rPr lang="ru-RU" dirty="0" err="1">
                <a:latin typeface="Segoe Print" panose="02000600000000000000" pitchFamily="2" charset="0"/>
              </a:rPr>
              <a:t>кореня</a:t>
            </a:r>
            <a:r>
              <a:rPr lang="ru-RU" dirty="0">
                <a:latin typeface="Segoe Print" panose="02000600000000000000" pitchFamily="2" charset="0"/>
              </a:rPr>
              <a:t> (коли в </a:t>
            </a:r>
            <a:r>
              <a:rPr lang="ru-RU" dirty="0" err="1">
                <a:latin typeface="Segoe Print" panose="02000600000000000000" pitchFamily="2" charset="0"/>
              </a:rPr>
              <a:t>мові</a:t>
            </a:r>
            <a:r>
              <a:rPr lang="ru-RU" dirty="0">
                <a:latin typeface="Segoe Print" panose="02000600000000000000" pitchFamily="2" charset="0"/>
              </a:rPr>
              <a:t> </a:t>
            </a:r>
            <a:r>
              <a:rPr lang="ru-RU" dirty="0" err="1">
                <a:latin typeface="Segoe Print" panose="02000600000000000000" pitchFamily="2" charset="0"/>
              </a:rPr>
              <a:t>існує</a:t>
            </a:r>
            <a:r>
              <a:rPr lang="ru-RU" dirty="0">
                <a:latin typeface="Segoe Print" panose="02000600000000000000" pitchFamily="2" charset="0"/>
              </a:rPr>
              <a:t> слово без </a:t>
            </a:r>
            <a:r>
              <a:rPr lang="ru-RU" dirty="0" err="1">
                <a:latin typeface="Segoe Print" panose="02000600000000000000" pitchFamily="2" charset="0"/>
              </a:rPr>
              <a:t>префікса</a:t>
            </a:r>
            <a:r>
              <a:rPr lang="ru-RU" dirty="0">
                <a:latin typeface="Segoe Print" panose="02000600000000000000" pitchFamily="2" charset="0"/>
              </a:rPr>
              <a:t>): </a:t>
            </a:r>
            <a:r>
              <a:rPr lang="ru-RU" dirty="0" err="1">
                <a:solidFill>
                  <a:srgbClr val="FF3300"/>
                </a:solidFill>
                <a:latin typeface="Segoe Print" panose="02000600000000000000" pitchFamily="2" charset="0"/>
              </a:rPr>
              <a:t>імміграція</a:t>
            </a:r>
            <a:r>
              <a:rPr lang="ru-RU" dirty="0">
                <a:latin typeface="Segoe Print" panose="02000600000000000000" pitchFamily="2" charset="0"/>
              </a:rPr>
              <a:t> (</a:t>
            </a:r>
            <a:r>
              <a:rPr lang="ru-RU" dirty="0" err="1">
                <a:latin typeface="Segoe Print" panose="02000600000000000000" pitchFamily="2" charset="0"/>
              </a:rPr>
              <a:t>бо</a:t>
            </a:r>
            <a:r>
              <a:rPr lang="ru-RU" dirty="0">
                <a:latin typeface="Segoe Print" panose="02000600000000000000" pitchFamily="2" charset="0"/>
              </a:rPr>
              <a:t> є </a:t>
            </a:r>
            <a:r>
              <a:rPr lang="ru-RU" dirty="0" err="1">
                <a:latin typeface="Segoe Print" panose="02000600000000000000" pitchFamily="2" charset="0"/>
              </a:rPr>
              <a:t>міграція</a:t>
            </a:r>
            <a:r>
              <a:rPr lang="ru-RU" dirty="0">
                <a:latin typeface="Segoe Print" panose="02000600000000000000" pitchFamily="2" charset="0"/>
              </a:rPr>
              <a:t>), </a:t>
            </a:r>
            <a:r>
              <a:rPr lang="ru-RU" dirty="0" err="1">
                <a:latin typeface="Segoe Print" panose="02000600000000000000" pitchFamily="2" charset="0"/>
              </a:rPr>
              <a:t>порівняй</a:t>
            </a:r>
            <a:r>
              <a:rPr lang="ru-RU" dirty="0">
                <a:latin typeface="Segoe Print" panose="02000600000000000000" pitchFamily="2" charset="0"/>
              </a:rPr>
              <a:t> з </a:t>
            </a:r>
            <a:r>
              <a:rPr lang="ru-RU" dirty="0" err="1">
                <a:latin typeface="Segoe Print" panose="02000600000000000000" pitchFamily="2" charset="0"/>
              </a:rPr>
              <a:t>еміграція</a:t>
            </a:r>
            <a:r>
              <a:rPr lang="ru-RU" dirty="0">
                <a:latin typeface="Segoe Print" panose="02000600000000000000" pitchFamily="2" charset="0"/>
              </a:rPr>
              <a:t>; </a:t>
            </a:r>
            <a:r>
              <a:rPr lang="ru-RU" dirty="0" err="1">
                <a:solidFill>
                  <a:srgbClr val="FF3300"/>
                </a:solidFill>
                <a:latin typeface="Segoe Print" panose="02000600000000000000" pitchFamily="2" charset="0"/>
              </a:rPr>
              <a:t>контрреволюція</a:t>
            </a:r>
            <a:r>
              <a:rPr lang="ru-RU" dirty="0">
                <a:latin typeface="Segoe Print" panose="02000600000000000000" pitchFamily="2" charset="0"/>
              </a:rPr>
              <a:t> (</a:t>
            </a:r>
            <a:r>
              <a:rPr lang="ru-RU" dirty="0" err="1">
                <a:latin typeface="Segoe Print" panose="02000600000000000000" pitchFamily="2" charset="0"/>
              </a:rPr>
              <a:t>бо</a:t>
            </a:r>
            <a:r>
              <a:rPr lang="ru-RU" dirty="0">
                <a:latin typeface="Segoe Print" panose="02000600000000000000" pitchFamily="2" charset="0"/>
              </a:rPr>
              <a:t> є </a:t>
            </a:r>
            <a:r>
              <a:rPr lang="ru-RU" dirty="0" err="1">
                <a:latin typeface="Segoe Print" panose="02000600000000000000" pitchFamily="2" charset="0"/>
              </a:rPr>
              <a:t>революція</a:t>
            </a:r>
            <a:r>
              <a:rPr lang="ru-RU" dirty="0">
                <a:latin typeface="Segoe Print" panose="02000600000000000000" pitchFamily="2" charset="0"/>
              </a:rPr>
              <a:t>), </a:t>
            </a:r>
            <a:r>
              <a:rPr lang="ru-RU" dirty="0" err="1">
                <a:solidFill>
                  <a:srgbClr val="FF3300"/>
                </a:solidFill>
                <a:latin typeface="Segoe Print" panose="02000600000000000000" pitchFamily="2" charset="0"/>
              </a:rPr>
              <a:t>сюрреалізм</a:t>
            </a:r>
            <a:r>
              <a:rPr lang="ru-RU" dirty="0">
                <a:latin typeface="Segoe Print" panose="02000600000000000000" pitchFamily="2" charset="0"/>
              </a:rPr>
              <a:t> (</a:t>
            </a:r>
            <a:r>
              <a:rPr lang="ru-RU" dirty="0" err="1">
                <a:latin typeface="Segoe Print" panose="02000600000000000000" pitchFamily="2" charset="0"/>
              </a:rPr>
              <a:t>бо</a:t>
            </a:r>
            <a:r>
              <a:rPr lang="ru-RU" dirty="0">
                <a:latin typeface="Segoe Print" panose="02000600000000000000" pitchFamily="2" charset="0"/>
              </a:rPr>
              <a:t> є </a:t>
            </a:r>
            <a:r>
              <a:rPr lang="ru-RU" dirty="0" err="1">
                <a:latin typeface="Segoe Print" panose="02000600000000000000" pitchFamily="2" charset="0"/>
              </a:rPr>
              <a:t>реалізм</a:t>
            </a:r>
            <a:r>
              <a:rPr lang="ru-RU" dirty="0">
                <a:latin typeface="Segoe Print" panose="02000600000000000000" pitchFamily="2" charset="0"/>
              </a:rPr>
              <a:t>).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070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5821" y="704194"/>
            <a:ext cx="10594428" cy="503445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err="1" smtClean="0">
                <a:solidFill>
                  <a:srgbClr val="FF3300"/>
                </a:solidFill>
                <a:latin typeface="Segoe Print" panose="02000600000000000000" pitchFamily="2" charset="0"/>
              </a:rPr>
              <a:t>Увага</a:t>
            </a:r>
            <a:r>
              <a:rPr lang="ru-RU" b="1" dirty="0" smtClean="0">
                <a:solidFill>
                  <a:srgbClr val="FF3300"/>
                </a:solidFill>
                <a:latin typeface="Segoe Print" panose="02000600000000000000" pitchFamily="2" charset="0"/>
              </a:rPr>
              <a:t>!</a:t>
            </a:r>
            <a:r>
              <a:rPr lang="ru-RU" dirty="0" smtClean="0">
                <a:latin typeface="Segoe Print" panose="02000600000000000000" pitchFamily="2" charset="0"/>
              </a:rPr>
              <a:t> </a:t>
            </a:r>
            <a:r>
              <a:rPr lang="ru-RU" dirty="0" smtClean="0">
                <a:solidFill>
                  <a:srgbClr val="00B050"/>
                </a:solidFill>
                <a:latin typeface="Segoe Print" panose="02000600000000000000" pitchFamily="2" charset="0"/>
              </a:rPr>
              <a:t>Ватт</a:t>
            </a:r>
            <a:r>
              <a:rPr lang="ru-RU" dirty="0" smtClean="0">
                <a:latin typeface="Segoe Print" panose="02000600000000000000" pitchFamily="2" charset="0"/>
              </a:rPr>
              <a:t> (</a:t>
            </a:r>
            <a:r>
              <a:rPr lang="ru-RU" dirty="0" err="1" smtClean="0">
                <a:latin typeface="Segoe Print" panose="02000600000000000000" pitchFamily="2" charset="0"/>
              </a:rPr>
              <a:t>прізвище</a:t>
            </a:r>
            <a:r>
              <a:rPr lang="ru-RU" dirty="0" smtClean="0">
                <a:latin typeface="Segoe Print" panose="02000600000000000000" pitchFamily="2" charset="0"/>
              </a:rPr>
              <a:t>) — </a:t>
            </a:r>
            <a:r>
              <a:rPr lang="ru-RU" dirty="0" smtClean="0">
                <a:solidFill>
                  <a:srgbClr val="00B050"/>
                </a:solidFill>
                <a:latin typeface="Segoe Print" panose="02000600000000000000" pitchFamily="2" charset="0"/>
              </a:rPr>
              <a:t>ват</a:t>
            </a:r>
            <a:r>
              <a:rPr lang="ru-RU" dirty="0" smtClean="0">
                <a:latin typeface="Segoe Print" panose="02000600000000000000" pitchFamily="2" charset="0"/>
              </a:rPr>
              <a:t> (</a:t>
            </a:r>
            <a:r>
              <a:rPr lang="ru-RU" dirty="0" err="1" smtClean="0">
                <a:latin typeface="Segoe Print" panose="02000600000000000000" pitchFamily="2" charset="0"/>
              </a:rPr>
              <a:t>одиниця</a:t>
            </a:r>
            <a:r>
              <a:rPr lang="ru-RU" dirty="0" smtClean="0">
                <a:latin typeface="Segoe Print" panose="02000600000000000000" pitchFamily="2" charset="0"/>
              </a:rPr>
              <a:t> </a:t>
            </a:r>
            <a:r>
              <a:rPr lang="ru-RU" dirty="0" err="1" smtClean="0">
                <a:latin typeface="Segoe Print" panose="02000600000000000000" pitchFamily="2" charset="0"/>
              </a:rPr>
              <a:t>виміру</a:t>
            </a:r>
            <a:r>
              <a:rPr lang="ru-RU" dirty="0" smtClean="0">
                <a:latin typeface="Segoe Print" panose="02000600000000000000" pitchFamily="2" charset="0"/>
              </a:rPr>
              <a:t>); </a:t>
            </a:r>
            <a:r>
              <a:rPr lang="ru-RU" dirty="0" smtClean="0">
                <a:solidFill>
                  <a:srgbClr val="00B050"/>
                </a:solidFill>
                <a:latin typeface="Segoe Print" panose="02000600000000000000" pitchFamily="2" charset="0"/>
              </a:rPr>
              <a:t>Максвелл</a:t>
            </a:r>
            <a:r>
              <a:rPr lang="ru-RU" dirty="0" smtClean="0">
                <a:latin typeface="Segoe Print" panose="02000600000000000000" pitchFamily="2" charset="0"/>
              </a:rPr>
              <a:t> (</a:t>
            </a:r>
            <a:r>
              <a:rPr lang="ru-RU" dirty="0" err="1" smtClean="0">
                <a:latin typeface="Segoe Print" panose="02000600000000000000" pitchFamily="2" charset="0"/>
              </a:rPr>
              <a:t>прізвище</a:t>
            </a:r>
            <a:r>
              <a:rPr lang="ru-RU" dirty="0" smtClean="0">
                <a:latin typeface="Segoe Print" panose="02000600000000000000" pitchFamily="2" charset="0"/>
              </a:rPr>
              <a:t>) — </a:t>
            </a:r>
            <a:r>
              <a:rPr lang="ru-RU" dirty="0" err="1" smtClean="0">
                <a:solidFill>
                  <a:srgbClr val="00B050"/>
                </a:solidFill>
                <a:latin typeface="Segoe Print" panose="02000600000000000000" pitchFamily="2" charset="0"/>
              </a:rPr>
              <a:t>максвел</a:t>
            </a:r>
            <a:r>
              <a:rPr lang="ru-RU" dirty="0" smtClean="0">
                <a:latin typeface="Segoe Print" panose="02000600000000000000" pitchFamily="2" charset="0"/>
              </a:rPr>
              <a:t> (</a:t>
            </a:r>
            <a:r>
              <a:rPr lang="ru-RU" dirty="0" err="1" smtClean="0">
                <a:latin typeface="Segoe Print" panose="02000600000000000000" pitchFamily="2" charset="0"/>
              </a:rPr>
              <a:t>одиниця</a:t>
            </a:r>
            <a:r>
              <a:rPr lang="ru-RU" dirty="0" smtClean="0">
                <a:latin typeface="Segoe Print" panose="02000600000000000000" pitchFamily="2" charset="0"/>
              </a:rPr>
              <a:t> </a:t>
            </a:r>
            <a:r>
              <a:rPr lang="ru-RU" dirty="0" err="1" smtClean="0">
                <a:latin typeface="Segoe Print" panose="02000600000000000000" pitchFamily="2" charset="0"/>
              </a:rPr>
              <a:t>виміру</a:t>
            </a:r>
            <a:r>
              <a:rPr lang="ru-RU" dirty="0" smtClean="0">
                <a:latin typeface="Segoe Print" panose="02000600000000000000" pitchFamily="2" charset="0"/>
              </a:rPr>
              <a:t>); </a:t>
            </a:r>
            <a:r>
              <a:rPr lang="ru-RU" dirty="0" err="1" smtClean="0">
                <a:solidFill>
                  <a:srgbClr val="00B050"/>
                </a:solidFill>
                <a:latin typeface="Segoe Print" panose="02000600000000000000" pitchFamily="2" charset="0"/>
              </a:rPr>
              <a:t>Жаккард</a:t>
            </a:r>
            <a:r>
              <a:rPr lang="ru-RU" dirty="0" smtClean="0">
                <a:latin typeface="Segoe Print" panose="02000600000000000000" pitchFamily="2" charset="0"/>
              </a:rPr>
              <a:t> (</a:t>
            </a:r>
            <a:r>
              <a:rPr lang="ru-RU" dirty="0" err="1" smtClean="0">
                <a:latin typeface="Segoe Print" panose="02000600000000000000" pitchFamily="2" charset="0"/>
              </a:rPr>
              <a:t>прізвище</a:t>
            </a:r>
            <a:r>
              <a:rPr lang="ru-RU" dirty="0" smtClean="0">
                <a:latin typeface="Segoe Print" panose="02000600000000000000" pitchFamily="2" charset="0"/>
              </a:rPr>
              <a:t>) — </a:t>
            </a:r>
            <a:r>
              <a:rPr lang="ru-RU" dirty="0" err="1" smtClean="0">
                <a:solidFill>
                  <a:srgbClr val="00B050"/>
                </a:solidFill>
                <a:latin typeface="Segoe Print" panose="02000600000000000000" pitchFamily="2" charset="0"/>
              </a:rPr>
              <a:t>жакард</a:t>
            </a:r>
            <a:r>
              <a:rPr lang="ru-RU" dirty="0" smtClean="0">
                <a:latin typeface="Segoe Print" panose="02000600000000000000" pitchFamily="2" charset="0"/>
              </a:rPr>
              <a:t> (тканина); </a:t>
            </a:r>
            <a:r>
              <a:rPr lang="ru-RU" dirty="0" err="1" smtClean="0">
                <a:solidFill>
                  <a:srgbClr val="00B050"/>
                </a:solidFill>
                <a:latin typeface="Segoe Print" panose="02000600000000000000" pitchFamily="2" charset="0"/>
              </a:rPr>
              <a:t>Торрічеллі</a:t>
            </a:r>
            <a:r>
              <a:rPr lang="ru-RU" dirty="0" smtClean="0">
                <a:latin typeface="Segoe Print" panose="02000600000000000000" pitchFamily="2" charset="0"/>
              </a:rPr>
              <a:t> (</a:t>
            </a:r>
            <a:r>
              <a:rPr lang="ru-RU" dirty="0" err="1" smtClean="0">
                <a:latin typeface="Segoe Print" panose="02000600000000000000" pitchFamily="2" charset="0"/>
              </a:rPr>
              <a:t>прізвище</a:t>
            </a:r>
            <a:r>
              <a:rPr lang="ru-RU" dirty="0" smtClean="0">
                <a:latin typeface="Segoe Print" panose="02000600000000000000" pitchFamily="2" charset="0"/>
              </a:rPr>
              <a:t>) — </a:t>
            </a:r>
            <a:r>
              <a:rPr lang="ru-RU" dirty="0" err="1" smtClean="0">
                <a:solidFill>
                  <a:srgbClr val="00B050"/>
                </a:solidFill>
                <a:latin typeface="Segoe Print" panose="02000600000000000000" pitchFamily="2" charset="0"/>
              </a:rPr>
              <a:t>торічелієва</a:t>
            </a:r>
            <a:r>
              <a:rPr lang="ru-RU" dirty="0" smtClean="0">
                <a:latin typeface="Segoe Print" panose="02000600000000000000" pitchFamily="2" charset="0"/>
              </a:rPr>
              <a:t> </a:t>
            </a:r>
            <a:r>
              <a:rPr lang="ru-RU" dirty="0" err="1" smtClean="0">
                <a:solidFill>
                  <a:srgbClr val="00B050"/>
                </a:solidFill>
                <a:latin typeface="Segoe Print" panose="02000600000000000000" pitchFamily="2" charset="0"/>
              </a:rPr>
              <a:t>порожнеча</a:t>
            </a:r>
            <a:r>
              <a:rPr lang="ru-RU" dirty="0" smtClean="0">
                <a:latin typeface="Segoe Print" panose="02000600000000000000" pitchFamily="2" charset="0"/>
              </a:rPr>
              <a:t> (</a:t>
            </a:r>
            <a:r>
              <a:rPr lang="ru-RU" dirty="0" err="1" smtClean="0">
                <a:latin typeface="Segoe Print" panose="02000600000000000000" pitchFamily="2" charset="0"/>
              </a:rPr>
              <a:t>термін</a:t>
            </a:r>
            <a:r>
              <a:rPr lang="ru-RU" dirty="0" smtClean="0">
                <a:latin typeface="Segoe Print" panose="02000600000000000000" pitchFamily="2" charset="0"/>
              </a:rPr>
              <a:t>); </a:t>
            </a:r>
            <a:r>
              <a:rPr lang="ru-RU" dirty="0" err="1" smtClean="0">
                <a:solidFill>
                  <a:srgbClr val="00B050"/>
                </a:solidFill>
                <a:latin typeface="Segoe Print" panose="02000600000000000000" pitchFamily="2" charset="0"/>
              </a:rPr>
              <a:t>була</a:t>
            </a:r>
            <a:r>
              <a:rPr lang="ru-RU" dirty="0" smtClean="0">
                <a:latin typeface="Segoe Print" panose="02000600000000000000" pitchFamily="2" charset="0"/>
              </a:rPr>
              <a:t>' (ж. р. </a:t>
            </a:r>
            <a:r>
              <a:rPr lang="ru-RU" dirty="0" err="1" smtClean="0">
                <a:latin typeface="Segoe Print" panose="02000600000000000000" pitchFamily="2" charset="0"/>
              </a:rPr>
              <a:t>від</a:t>
            </a:r>
            <a:r>
              <a:rPr lang="ru-RU" dirty="0" smtClean="0">
                <a:latin typeface="Segoe Print" panose="02000600000000000000" pitchFamily="2" charset="0"/>
              </a:rPr>
              <a:t> </a:t>
            </a:r>
            <a:r>
              <a:rPr lang="ru-RU" dirty="0" err="1" smtClean="0">
                <a:latin typeface="Segoe Print" panose="02000600000000000000" pitchFamily="2" charset="0"/>
              </a:rPr>
              <a:t>дієслова</a:t>
            </a:r>
            <a:r>
              <a:rPr lang="ru-RU" dirty="0" smtClean="0">
                <a:latin typeface="Segoe Print" panose="02000600000000000000" pitchFamily="2" charset="0"/>
              </a:rPr>
              <a:t> бути) — </a:t>
            </a:r>
            <a:r>
              <a:rPr lang="ru-RU" dirty="0" err="1" smtClean="0">
                <a:solidFill>
                  <a:srgbClr val="00B050"/>
                </a:solidFill>
                <a:latin typeface="Segoe Print" panose="02000600000000000000" pitchFamily="2" charset="0"/>
              </a:rPr>
              <a:t>бу'лла</a:t>
            </a:r>
            <a:r>
              <a:rPr lang="ru-RU" dirty="0" smtClean="0">
                <a:latin typeface="Segoe Print" panose="02000600000000000000" pitchFamily="2" charset="0"/>
              </a:rPr>
              <a:t> (</a:t>
            </a:r>
            <a:r>
              <a:rPr lang="ru-RU" dirty="0" err="1" smtClean="0">
                <a:latin typeface="Segoe Print" panose="02000600000000000000" pitchFamily="2" charset="0"/>
              </a:rPr>
              <a:t>папська</a:t>
            </a:r>
            <a:r>
              <a:rPr lang="ru-RU" dirty="0" smtClean="0">
                <a:latin typeface="Segoe Print" panose="02000600000000000000" pitchFamily="2" charset="0"/>
              </a:rPr>
              <a:t> грамота, </a:t>
            </a:r>
            <a:r>
              <a:rPr lang="ru-RU" dirty="0" err="1" smtClean="0">
                <a:latin typeface="Segoe Print" panose="02000600000000000000" pitchFamily="2" charset="0"/>
              </a:rPr>
              <a:t>послання</a:t>
            </a:r>
            <a:r>
              <a:rPr lang="ru-RU" dirty="0" smtClean="0">
                <a:latin typeface="Segoe Print" panose="02000600000000000000" pitchFamily="2" charset="0"/>
              </a:rPr>
              <a:t>, </a:t>
            </a:r>
            <a:r>
              <a:rPr lang="ru-RU" dirty="0" err="1" smtClean="0">
                <a:latin typeface="Segoe Print" panose="02000600000000000000" pitchFamily="2" charset="0"/>
              </a:rPr>
              <a:t>скріплене</a:t>
            </a:r>
            <a:r>
              <a:rPr lang="ru-RU" dirty="0" smtClean="0">
                <a:latin typeface="Segoe Print" panose="02000600000000000000" pitchFamily="2" charset="0"/>
              </a:rPr>
              <a:t> </a:t>
            </a:r>
            <a:r>
              <a:rPr lang="ru-RU" dirty="0" err="1" smtClean="0">
                <a:latin typeface="Segoe Print" panose="02000600000000000000" pitchFamily="2" charset="0"/>
              </a:rPr>
              <a:t>печаткою</a:t>
            </a:r>
            <a:r>
              <a:rPr lang="ru-RU" dirty="0" smtClean="0">
                <a:latin typeface="Segoe Print" panose="02000600000000000000" pitchFamily="2" charset="0"/>
              </a:rPr>
              <a:t>); </a:t>
            </a:r>
            <a:r>
              <a:rPr lang="ru-RU" dirty="0" err="1" smtClean="0">
                <a:solidFill>
                  <a:srgbClr val="00B050"/>
                </a:solidFill>
                <a:latin typeface="Segoe Print" panose="02000600000000000000" pitchFamily="2" charset="0"/>
              </a:rPr>
              <a:t>мана</a:t>
            </a:r>
            <a:r>
              <a:rPr lang="ru-RU" dirty="0" smtClean="0">
                <a:latin typeface="Segoe Print" panose="02000600000000000000" pitchFamily="2" charset="0"/>
              </a:rPr>
              <a:t> (</a:t>
            </a:r>
            <a:r>
              <a:rPr lang="ru-RU" dirty="0" err="1" smtClean="0">
                <a:latin typeface="Segoe Print" panose="02000600000000000000" pitchFamily="2" charset="0"/>
              </a:rPr>
              <a:t>привід</a:t>
            </a:r>
            <a:r>
              <a:rPr lang="ru-RU" dirty="0" smtClean="0">
                <a:latin typeface="Segoe Print" panose="02000600000000000000" pitchFamily="2" charset="0"/>
              </a:rPr>
              <a:t>, </a:t>
            </a:r>
            <a:r>
              <a:rPr lang="ru-RU" dirty="0" err="1" smtClean="0">
                <a:latin typeface="Segoe Print" panose="02000600000000000000" pitchFamily="2" charset="0"/>
              </a:rPr>
              <a:t>ілюзія</a:t>
            </a:r>
            <a:r>
              <a:rPr lang="ru-RU" dirty="0" smtClean="0">
                <a:latin typeface="Segoe Print" panose="02000600000000000000" pitchFamily="2" charset="0"/>
              </a:rPr>
              <a:t>) — </a:t>
            </a:r>
            <a:r>
              <a:rPr lang="ru-RU" dirty="0" smtClean="0">
                <a:solidFill>
                  <a:srgbClr val="00B050"/>
                </a:solidFill>
                <a:latin typeface="Segoe Print" panose="02000600000000000000" pitchFamily="2" charset="0"/>
              </a:rPr>
              <a:t>манна</a:t>
            </a:r>
            <a:r>
              <a:rPr lang="ru-RU" dirty="0" smtClean="0">
                <a:latin typeface="Segoe Print" panose="02000600000000000000" pitchFamily="2" charset="0"/>
              </a:rPr>
              <a:t> (</a:t>
            </a:r>
            <a:r>
              <a:rPr lang="ru-RU" dirty="0" err="1" smtClean="0">
                <a:latin typeface="Segoe Print" panose="02000600000000000000" pitchFamily="2" charset="0"/>
              </a:rPr>
              <a:t>їстівні</a:t>
            </a:r>
            <a:r>
              <a:rPr lang="ru-RU" dirty="0" smtClean="0">
                <a:latin typeface="Segoe Print" panose="02000600000000000000" pitchFamily="2" charset="0"/>
              </a:rPr>
              <a:t> лишайники); </a:t>
            </a:r>
            <a:r>
              <a:rPr lang="ru-RU" dirty="0" err="1" smtClean="0">
                <a:solidFill>
                  <a:srgbClr val="00B050"/>
                </a:solidFill>
                <a:latin typeface="Segoe Print" panose="02000600000000000000" pitchFamily="2" charset="0"/>
              </a:rPr>
              <a:t>мото</a:t>
            </a:r>
            <a:r>
              <a:rPr lang="ru-RU" dirty="0" smtClean="0">
                <a:latin typeface="Segoe Print" panose="02000600000000000000" pitchFamily="2" charset="0"/>
              </a:rPr>
              <a:t> (</a:t>
            </a:r>
            <a:r>
              <a:rPr lang="ru-RU" dirty="0" err="1" smtClean="0">
                <a:latin typeface="Segoe Print" panose="02000600000000000000" pitchFamily="2" charset="0"/>
              </a:rPr>
              <a:t>частина</a:t>
            </a:r>
            <a:r>
              <a:rPr lang="ru-RU" dirty="0" smtClean="0">
                <a:latin typeface="Segoe Print" panose="02000600000000000000" pitchFamily="2" charset="0"/>
              </a:rPr>
              <a:t> складного слова «</a:t>
            </a:r>
            <a:r>
              <a:rPr lang="ru-RU" dirty="0" err="1" smtClean="0">
                <a:latin typeface="Segoe Print" panose="02000600000000000000" pitchFamily="2" charset="0"/>
              </a:rPr>
              <a:t>моторний</a:t>
            </a:r>
            <a:r>
              <a:rPr lang="ru-RU" dirty="0" smtClean="0">
                <a:latin typeface="Segoe Print" panose="02000600000000000000" pitchFamily="2" charset="0"/>
              </a:rPr>
              <a:t>») — </a:t>
            </a:r>
            <a:r>
              <a:rPr lang="ru-RU" dirty="0" smtClean="0">
                <a:solidFill>
                  <a:srgbClr val="00B050"/>
                </a:solidFill>
                <a:latin typeface="Segoe Print" panose="02000600000000000000" pitchFamily="2" charset="0"/>
              </a:rPr>
              <a:t>мотто</a:t>
            </a:r>
            <a:r>
              <a:rPr lang="ru-RU" dirty="0" smtClean="0">
                <a:latin typeface="Segoe Print" panose="02000600000000000000" pitchFamily="2" charset="0"/>
              </a:rPr>
              <a:t> (</a:t>
            </a:r>
            <a:r>
              <a:rPr lang="ru-RU" dirty="0" err="1" smtClean="0">
                <a:latin typeface="Segoe Print" panose="02000600000000000000" pitchFamily="2" charset="0"/>
              </a:rPr>
              <a:t>епіграф</a:t>
            </a:r>
            <a:r>
              <a:rPr lang="ru-RU" dirty="0" smtClean="0">
                <a:latin typeface="Segoe Print" panose="02000600000000000000" pitchFamily="2" charset="0"/>
              </a:rPr>
              <a:t>); </a:t>
            </a:r>
            <a:r>
              <a:rPr lang="ru-RU" dirty="0" err="1" smtClean="0">
                <a:solidFill>
                  <a:srgbClr val="00B050"/>
                </a:solidFill>
                <a:latin typeface="Segoe Print" panose="02000600000000000000" pitchFamily="2" charset="0"/>
              </a:rPr>
              <a:t>пені</a:t>
            </a:r>
            <a:r>
              <a:rPr lang="ru-RU" dirty="0" smtClean="0">
                <a:latin typeface="Segoe Print" panose="02000600000000000000" pitchFamily="2" charset="0"/>
              </a:rPr>
              <a:t> (</a:t>
            </a:r>
            <a:r>
              <a:rPr lang="ru-RU" dirty="0" err="1" smtClean="0">
                <a:latin typeface="Segoe Print" panose="02000600000000000000" pitchFamily="2" charset="0"/>
              </a:rPr>
              <a:t>родовий</a:t>
            </a:r>
            <a:r>
              <a:rPr lang="ru-RU" dirty="0" smtClean="0">
                <a:latin typeface="Segoe Print" panose="02000600000000000000" pitchFamily="2" charset="0"/>
              </a:rPr>
              <a:t> </a:t>
            </a:r>
            <a:r>
              <a:rPr lang="ru-RU" dirty="0" err="1" smtClean="0">
                <a:latin typeface="Segoe Print" panose="02000600000000000000" pitchFamily="2" charset="0"/>
              </a:rPr>
              <a:t>відмінок</a:t>
            </a:r>
            <a:r>
              <a:rPr lang="ru-RU" dirty="0" smtClean="0">
                <a:latin typeface="Segoe Print" panose="02000600000000000000" pitchFamily="2" charset="0"/>
              </a:rPr>
              <a:t> </a:t>
            </a:r>
            <a:r>
              <a:rPr lang="ru-RU" dirty="0" err="1" smtClean="0">
                <a:latin typeface="Segoe Print" panose="02000600000000000000" pitchFamily="2" charset="0"/>
              </a:rPr>
              <a:t>від</a:t>
            </a:r>
            <a:r>
              <a:rPr lang="ru-RU" dirty="0" smtClean="0">
                <a:latin typeface="Segoe Print" panose="02000600000000000000" pitchFamily="2" charset="0"/>
              </a:rPr>
              <a:t> </a:t>
            </a:r>
            <a:r>
              <a:rPr lang="ru-RU" dirty="0" err="1" smtClean="0">
                <a:latin typeface="Segoe Print" panose="02000600000000000000" pitchFamily="2" charset="0"/>
              </a:rPr>
              <a:t>іменника</a:t>
            </a:r>
            <a:r>
              <a:rPr lang="ru-RU" dirty="0" smtClean="0">
                <a:latin typeface="Segoe Print" panose="02000600000000000000" pitchFamily="2" charset="0"/>
              </a:rPr>
              <a:t> «пеня») — </a:t>
            </a:r>
            <a:r>
              <a:rPr lang="ru-RU" dirty="0" err="1" smtClean="0">
                <a:solidFill>
                  <a:srgbClr val="00B050"/>
                </a:solidFill>
                <a:latin typeface="Segoe Print" panose="02000600000000000000" pitchFamily="2" charset="0"/>
              </a:rPr>
              <a:t>пенні</a:t>
            </a:r>
            <a:r>
              <a:rPr lang="ru-RU" dirty="0" smtClean="0">
                <a:latin typeface="Segoe Print" panose="02000600000000000000" pitchFamily="2" charset="0"/>
              </a:rPr>
              <a:t> (</a:t>
            </a:r>
            <a:r>
              <a:rPr lang="ru-RU" dirty="0" err="1" smtClean="0">
                <a:latin typeface="Segoe Print" panose="02000600000000000000" pitchFamily="2" charset="0"/>
              </a:rPr>
              <a:t>розмінна</a:t>
            </a:r>
            <a:r>
              <a:rPr lang="ru-RU" dirty="0" smtClean="0">
                <a:latin typeface="Segoe Print" panose="02000600000000000000" pitchFamily="2" charset="0"/>
              </a:rPr>
              <a:t> монета).</a:t>
            </a:r>
          </a:p>
          <a:p>
            <a:pPr marL="0" indent="0">
              <a:buNone/>
            </a:pPr>
            <a:r>
              <a:rPr lang="ru-RU" b="1" dirty="0" err="1" smtClean="0">
                <a:solidFill>
                  <a:srgbClr val="FF3300"/>
                </a:solidFill>
                <a:latin typeface="Segoe Print" panose="02000600000000000000" pitchFamily="2" charset="0"/>
              </a:rPr>
              <a:t>Увага</a:t>
            </a:r>
            <a:r>
              <a:rPr lang="ru-RU" b="1" dirty="0" smtClean="0">
                <a:solidFill>
                  <a:srgbClr val="FF3300"/>
                </a:solidFill>
                <a:latin typeface="Segoe Print" panose="02000600000000000000" pitchFamily="2" charset="0"/>
              </a:rPr>
              <a:t>! </a:t>
            </a:r>
            <a:r>
              <a:rPr lang="ru-RU" dirty="0" err="1" smtClean="0">
                <a:latin typeface="Segoe Print" panose="02000600000000000000" pitchFamily="2" charset="0"/>
              </a:rPr>
              <a:t>Подвоєння</a:t>
            </a:r>
            <a:r>
              <a:rPr lang="ru-RU" dirty="0" smtClean="0">
                <a:latin typeface="Segoe Print" panose="02000600000000000000" pitchFamily="2" charset="0"/>
              </a:rPr>
              <a:t> </a:t>
            </a:r>
            <a:r>
              <a:rPr lang="ru-RU" dirty="0" err="1" smtClean="0">
                <a:latin typeface="Segoe Print" panose="02000600000000000000" pitchFamily="2" charset="0"/>
              </a:rPr>
              <a:t>відбувається</a:t>
            </a:r>
            <a:r>
              <a:rPr lang="ru-RU" dirty="0" smtClean="0">
                <a:latin typeface="Segoe Print" panose="02000600000000000000" pitchFamily="2" charset="0"/>
              </a:rPr>
              <a:t> в </a:t>
            </a:r>
            <a:r>
              <a:rPr lang="ru-RU" dirty="0" err="1" smtClean="0">
                <a:latin typeface="Segoe Print" panose="02000600000000000000" pitchFamily="2" charset="0"/>
              </a:rPr>
              <a:t>географічних</a:t>
            </a:r>
            <a:r>
              <a:rPr lang="ru-RU" dirty="0" smtClean="0">
                <a:latin typeface="Segoe Print" panose="02000600000000000000" pitchFamily="2" charset="0"/>
              </a:rPr>
              <a:t>, </a:t>
            </a:r>
            <a:r>
              <a:rPr lang="ru-RU" dirty="0" err="1" smtClean="0">
                <a:latin typeface="Segoe Print" panose="02000600000000000000" pitchFamily="2" charset="0"/>
              </a:rPr>
              <a:t>особових</a:t>
            </a:r>
            <a:r>
              <a:rPr lang="ru-RU" dirty="0" smtClean="0">
                <a:latin typeface="Segoe Print" panose="02000600000000000000" pitchFamily="2" charset="0"/>
              </a:rPr>
              <a:t> </a:t>
            </a:r>
            <a:r>
              <a:rPr lang="ru-RU" dirty="0" err="1" smtClean="0">
                <a:latin typeface="Segoe Print" panose="02000600000000000000" pitchFamily="2" charset="0"/>
              </a:rPr>
              <a:t>власних</a:t>
            </a:r>
            <a:r>
              <a:rPr lang="ru-RU" dirty="0" smtClean="0">
                <a:latin typeface="Segoe Print" panose="02000600000000000000" pitchFamily="2" charset="0"/>
              </a:rPr>
              <a:t> </a:t>
            </a:r>
            <a:r>
              <a:rPr lang="ru-RU" dirty="0" err="1" smtClean="0">
                <a:latin typeface="Segoe Print" panose="02000600000000000000" pitchFamily="2" charset="0"/>
              </a:rPr>
              <a:t>назвах</a:t>
            </a:r>
            <a:r>
              <a:rPr lang="ru-RU" dirty="0" smtClean="0">
                <a:latin typeface="Segoe Print" panose="02000600000000000000" pitchFamily="2" charset="0"/>
              </a:rPr>
              <a:t> та у </a:t>
            </a:r>
            <a:r>
              <a:rPr lang="ru-RU" dirty="0" err="1" smtClean="0">
                <a:latin typeface="Segoe Print" panose="02000600000000000000" pitchFamily="2" charset="0"/>
              </a:rPr>
              <a:t>чоловічих</a:t>
            </a:r>
            <a:r>
              <a:rPr lang="ru-RU" dirty="0" smtClean="0">
                <a:latin typeface="Segoe Print" panose="02000600000000000000" pitchFamily="2" charset="0"/>
              </a:rPr>
              <a:t> і </a:t>
            </a:r>
            <a:r>
              <a:rPr lang="ru-RU" dirty="0" err="1" smtClean="0">
                <a:latin typeface="Segoe Print" panose="02000600000000000000" pitchFamily="2" charset="0"/>
              </a:rPr>
              <a:t>жіночих</a:t>
            </a:r>
            <a:r>
              <a:rPr lang="ru-RU" dirty="0" smtClean="0">
                <a:latin typeface="Segoe Print" panose="02000600000000000000" pitchFamily="2" charset="0"/>
              </a:rPr>
              <a:t> </a:t>
            </a:r>
            <a:r>
              <a:rPr lang="ru-RU" dirty="0" err="1" smtClean="0">
                <a:latin typeface="Segoe Print" panose="02000600000000000000" pitchFamily="2" charset="0"/>
              </a:rPr>
              <a:t>іменах</a:t>
            </a:r>
            <a:r>
              <a:rPr lang="ru-RU" dirty="0" smtClean="0">
                <a:latin typeface="Segoe Print" panose="02000600000000000000" pitchFamily="2" charset="0"/>
              </a:rPr>
              <a:t>: </a:t>
            </a:r>
            <a:r>
              <a:rPr lang="ru-RU" dirty="0" err="1" smtClean="0">
                <a:solidFill>
                  <a:srgbClr val="FF3300"/>
                </a:solidFill>
                <a:latin typeface="Segoe Print" panose="02000600000000000000" pitchFamily="2" charset="0"/>
              </a:rPr>
              <a:t>Апенніни</a:t>
            </a:r>
            <a:r>
              <a:rPr lang="ru-RU" dirty="0" smtClean="0">
                <a:solidFill>
                  <a:srgbClr val="FF3300"/>
                </a:solidFill>
                <a:latin typeface="Segoe Print" panose="02000600000000000000" pitchFamily="2" charset="0"/>
              </a:rPr>
              <a:t>, </a:t>
            </a:r>
            <a:r>
              <a:rPr lang="ru-RU" dirty="0" err="1" smtClean="0">
                <a:solidFill>
                  <a:srgbClr val="FF3300"/>
                </a:solidFill>
                <a:latin typeface="Segoe Print" panose="02000600000000000000" pitchFamily="2" charset="0"/>
              </a:rPr>
              <a:t>Ассирія</a:t>
            </a:r>
            <a:r>
              <a:rPr lang="ru-RU" dirty="0" smtClean="0">
                <a:solidFill>
                  <a:srgbClr val="FF3300"/>
                </a:solidFill>
                <a:latin typeface="Segoe Print" panose="02000600000000000000" pitchFamily="2" charset="0"/>
              </a:rPr>
              <a:t>, Бонн, </a:t>
            </a:r>
            <a:r>
              <a:rPr lang="ru-RU" dirty="0" err="1" smtClean="0">
                <a:solidFill>
                  <a:srgbClr val="FF3300"/>
                </a:solidFill>
                <a:latin typeface="Segoe Print" panose="02000600000000000000" pitchFamily="2" charset="0"/>
              </a:rPr>
              <a:t>Еллада</a:t>
            </a:r>
            <a:r>
              <a:rPr lang="ru-RU" dirty="0" smtClean="0">
                <a:solidFill>
                  <a:srgbClr val="FF3300"/>
                </a:solidFill>
                <a:latin typeface="Segoe Print" panose="02000600000000000000" pitchFamily="2" charset="0"/>
              </a:rPr>
              <a:t>,; </a:t>
            </a:r>
            <a:r>
              <a:rPr lang="ru-RU" dirty="0" err="1" smtClean="0">
                <a:solidFill>
                  <a:srgbClr val="FF3300"/>
                </a:solidFill>
                <a:latin typeface="Segoe Print" panose="02000600000000000000" pitchFamily="2" charset="0"/>
              </a:rPr>
              <a:t>Авіценна</a:t>
            </a:r>
            <a:r>
              <a:rPr lang="ru-RU" dirty="0" smtClean="0">
                <a:solidFill>
                  <a:srgbClr val="FF3300"/>
                </a:solidFill>
                <a:latin typeface="Segoe Print" panose="02000600000000000000" pitchFamily="2" charset="0"/>
              </a:rPr>
              <a:t>, Аллах, Будда; </a:t>
            </a:r>
            <a:r>
              <a:rPr lang="ru-RU" dirty="0" err="1" smtClean="0">
                <a:solidFill>
                  <a:srgbClr val="FF3300"/>
                </a:solidFill>
                <a:latin typeface="Segoe Print" panose="02000600000000000000" pitchFamily="2" charset="0"/>
              </a:rPr>
              <a:t>Апполінарій</a:t>
            </a:r>
            <a:r>
              <a:rPr lang="ru-RU" dirty="0" smtClean="0">
                <a:solidFill>
                  <a:srgbClr val="FF3300"/>
                </a:solidFill>
                <a:latin typeface="Segoe Print" panose="02000600000000000000" pitchFamily="2" charset="0"/>
              </a:rPr>
              <a:t>, Аполлон, </a:t>
            </a:r>
            <a:r>
              <a:rPr lang="ru-RU" dirty="0" err="1" smtClean="0">
                <a:solidFill>
                  <a:srgbClr val="FF3300"/>
                </a:solidFill>
                <a:latin typeface="Segoe Print" panose="02000600000000000000" pitchFamily="2" charset="0"/>
              </a:rPr>
              <a:t>Віссаріон</a:t>
            </a:r>
            <a:r>
              <a:rPr lang="ru-RU" dirty="0" smtClean="0">
                <a:solidFill>
                  <a:srgbClr val="FF3300"/>
                </a:solidFill>
                <a:latin typeface="Segoe Print" panose="02000600000000000000" pitchFamily="2" charset="0"/>
              </a:rPr>
              <a:t>, </a:t>
            </a:r>
            <a:r>
              <a:rPr lang="ru-RU" dirty="0" err="1" smtClean="0">
                <a:solidFill>
                  <a:srgbClr val="FF3300"/>
                </a:solidFill>
                <a:latin typeface="Segoe Print" panose="02000600000000000000" pitchFamily="2" charset="0"/>
              </a:rPr>
              <a:t>Геннадій</a:t>
            </a:r>
            <a:r>
              <a:rPr lang="ru-RU" dirty="0" smtClean="0">
                <a:solidFill>
                  <a:srgbClr val="FF3300"/>
                </a:solidFill>
                <a:latin typeface="Segoe Print" panose="02000600000000000000" pitchFamily="2" charset="0"/>
              </a:rPr>
              <a:t>; Алла, Анна, </a:t>
            </a:r>
            <a:r>
              <a:rPr lang="ru-RU" dirty="0" err="1" smtClean="0">
                <a:solidFill>
                  <a:srgbClr val="FF3300"/>
                </a:solidFill>
                <a:latin typeface="Segoe Print" panose="02000600000000000000" pitchFamily="2" charset="0"/>
              </a:rPr>
              <a:t>Елла</a:t>
            </a:r>
            <a:r>
              <a:rPr lang="ru-RU" dirty="0" smtClean="0">
                <a:solidFill>
                  <a:srgbClr val="FF3300"/>
                </a:solidFill>
                <a:latin typeface="Segoe Print" panose="02000600000000000000" pitchFamily="2" charset="0"/>
              </a:rPr>
              <a:t> </a:t>
            </a:r>
            <a:r>
              <a:rPr lang="ru-RU" dirty="0" smtClean="0">
                <a:latin typeface="Segoe Print" panose="02000600000000000000" pitchFamily="2" charset="0"/>
              </a:rPr>
              <a:t>(але: </a:t>
            </a:r>
            <a:r>
              <a:rPr lang="ru-RU" dirty="0" err="1" smtClean="0">
                <a:solidFill>
                  <a:srgbClr val="FF3300"/>
                </a:solidFill>
                <a:latin typeface="Segoe Print" panose="02000600000000000000" pitchFamily="2" charset="0"/>
              </a:rPr>
              <a:t>Агнеса</a:t>
            </a:r>
            <a:r>
              <a:rPr lang="ru-RU" dirty="0" smtClean="0">
                <a:solidFill>
                  <a:srgbClr val="FF3300"/>
                </a:solidFill>
                <a:latin typeface="Segoe Print" panose="02000600000000000000" pitchFamily="2" charset="0"/>
              </a:rPr>
              <a:t>, </a:t>
            </a:r>
            <a:r>
              <a:rPr lang="ru-RU" dirty="0" err="1" smtClean="0">
                <a:solidFill>
                  <a:srgbClr val="FF3300"/>
                </a:solidFill>
                <a:latin typeface="Segoe Print" panose="02000600000000000000" pitchFamily="2" charset="0"/>
              </a:rPr>
              <a:t>Інеса</a:t>
            </a:r>
            <a:r>
              <a:rPr lang="ru-RU" dirty="0" smtClean="0">
                <a:solidFill>
                  <a:srgbClr val="FF3300"/>
                </a:solidFill>
                <a:latin typeface="Segoe Print" panose="02000600000000000000" pitchFamily="2" charset="0"/>
              </a:rPr>
              <a:t>, </a:t>
            </a:r>
            <a:r>
              <a:rPr lang="ru-RU" dirty="0" err="1" smtClean="0">
                <a:solidFill>
                  <a:srgbClr val="FF3300"/>
                </a:solidFill>
                <a:latin typeface="Segoe Print" panose="02000600000000000000" pitchFamily="2" charset="0"/>
              </a:rPr>
              <a:t>Каміла</a:t>
            </a:r>
            <a:r>
              <a:rPr lang="ru-RU" dirty="0" smtClean="0">
                <a:solidFill>
                  <a:srgbClr val="FF3300"/>
                </a:solidFill>
                <a:latin typeface="Segoe Print" panose="02000600000000000000" pitchFamily="2" charset="0"/>
              </a:rPr>
              <a:t>, Сара).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8012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2683" y="110139"/>
            <a:ext cx="10515600" cy="1325563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0070C0"/>
                </a:solidFill>
                <a:latin typeface="Segoe Print" panose="02000600000000000000" pitchFamily="2" charset="0"/>
              </a:rPr>
              <a:t>Добери слова-відповідники до визначень із довідки. Як вони пишуться?</a:t>
            </a:r>
            <a:endParaRPr lang="ru-RU" sz="3200" b="1" dirty="0">
              <a:solidFill>
                <a:srgbClr val="0070C0"/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2683" y="1337933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uk-UA" sz="2600" dirty="0" smtClean="0">
                <a:latin typeface="Segoe Print" panose="02000600000000000000" pitchFamily="2" charset="0"/>
              </a:rPr>
              <a:t>Вихователька –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600" dirty="0" smtClean="0">
                <a:latin typeface="Segoe Print" panose="02000600000000000000" pitchFamily="2" charset="0"/>
              </a:rPr>
              <a:t>Вага </a:t>
            </a:r>
            <a:r>
              <a:rPr lang="uk-UA" sz="2600" dirty="0" smtClean="0">
                <a:latin typeface="Segoe Print" panose="02000600000000000000" pitchFamily="2" charset="0"/>
              </a:rPr>
              <a:t>товару разом із упаковкою –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600" dirty="0" smtClean="0">
                <a:latin typeface="Segoe Print" panose="02000600000000000000" pitchFamily="2" charset="0"/>
              </a:rPr>
              <a:t>Розкішна дача за містом –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600" dirty="0" smtClean="0">
                <a:latin typeface="Segoe Print" panose="02000600000000000000" pitchFamily="2" charset="0"/>
              </a:rPr>
              <a:t>Англійська бронзова монета –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600" dirty="0" smtClean="0">
                <a:latin typeface="Segoe Print" panose="02000600000000000000" pitchFamily="2" charset="0"/>
              </a:rPr>
              <a:t>Вага товару без упаковки –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600" dirty="0" smtClean="0">
                <a:latin typeface="Segoe Print" panose="02000600000000000000" pitchFamily="2" charset="0"/>
              </a:rPr>
              <a:t>Картина, що кріпиться до стіни, –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600" dirty="0" smtClean="0">
                <a:latin typeface="Segoe Print" panose="02000600000000000000" pitchFamily="2" charset="0"/>
              </a:rPr>
              <a:t>Міра ваги, що дорівнює 1000 кг, –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600" dirty="0" smtClean="0">
                <a:latin typeface="Segoe Print" panose="02000600000000000000" pitchFamily="2" charset="0"/>
              </a:rPr>
              <a:t>Велика посудина для миття і купання –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600" dirty="0" smtClean="0">
                <a:latin typeface="Segoe Print" panose="02000600000000000000" pitchFamily="2" charset="0"/>
              </a:rPr>
              <a:t>Папська грамота –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600" dirty="0" smtClean="0">
                <a:latin typeface="Segoe Print" panose="02000600000000000000" pitchFamily="2" charset="0"/>
              </a:rPr>
              <a:t>Цінний сорт кави з дрібними зернами –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sp>
        <p:nvSpPr>
          <p:cNvPr id="4" name="Облако 3"/>
          <p:cNvSpPr/>
          <p:nvPr/>
        </p:nvSpPr>
        <p:spPr>
          <a:xfrm>
            <a:off x="7809186" y="2764221"/>
            <a:ext cx="4088524" cy="2511972"/>
          </a:xfrm>
          <a:prstGeom prst="cloud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Довідка: мокко, ванна, бонна,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нетто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, брутто, пенні, тонна, панно, вілла,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булла.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254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007" y="0"/>
            <a:ext cx="10515600" cy="1325563"/>
          </a:xfrm>
        </p:spPr>
        <p:txBody>
          <a:bodyPr>
            <a:noAutofit/>
          </a:bodyPr>
          <a:lstStyle/>
          <a:p>
            <a:r>
              <a:rPr lang="uk-UA" sz="2800" b="1" dirty="0" smtClean="0">
                <a:solidFill>
                  <a:srgbClr val="0070C0"/>
                </a:solidFill>
                <a:latin typeface="Segoe Print" panose="02000600000000000000" pitchFamily="2" charset="0"/>
              </a:rPr>
              <a:t>Прочитай текст, зверни увагу на правопис слів іншомовного походження, що позначають кавові напої.</a:t>
            </a:r>
            <a:endParaRPr lang="ru-RU" sz="2800" b="1" dirty="0">
              <a:solidFill>
                <a:srgbClr val="0070C0"/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007" y="109433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dirty="0" smtClean="0">
                <a:latin typeface="Segoe Print" panose="02000600000000000000" pitchFamily="2" charset="0"/>
              </a:rPr>
              <a:t>Ви любите </a:t>
            </a:r>
            <a:r>
              <a:rPr lang="uk-UA" sz="20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еспресо</a:t>
            </a:r>
            <a:r>
              <a:rPr lang="uk-UA" sz="2000" dirty="0" smtClean="0">
                <a:latin typeface="Segoe Print" panose="02000600000000000000" pitchFamily="2" charset="0"/>
              </a:rPr>
              <a:t>, </a:t>
            </a:r>
            <a:r>
              <a:rPr lang="uk-UA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лате</a:t>
            </a:r>
            <a:r>
              <a:rPr lang="uk-UA" sz="2000" dirty="0" smtClean="0">
                <a:latin typeface="Segoe Print" panose="02000600000000000000" pitchFamily="2" charset="0"/>
              </a:rPr>
              <a:t> </a:t>
            </a:r>
            <a:r>
              <a:rPr lang="uk-UA" sz="2000" dirty="0" smtClean="0">
                <a:latin typeface="Segoe Print" panose="02000600000000000000" pitchFamily="2" charset="0"/>
              </a:rPr>
              <a:t>або віддаєте перевагу звичайній розчинній каві? Чи знали ви, що, крім здатності зробити ранок бадьорим, кава може розповісти про ваш характер? Любителі </a:t>
            </a:r>
            <a:r>
              <a:rPr lang="uk-UA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лате</a:t>
            </a:r>
            <a:r>
              <a:rPr lang="uk-UA" sz="2000" dirty="0" smtClean="0">
                <a:latin typeface="Segoe Print" panose="02000600000000000000" pitchFamily="2" charset="0"/>
              </a:rPr>
              <a:t> – люди, яким подобається комфорт, щедрість. Фанати </a:t>
            </a:r>
            <a:r>
              <a:rPr lang="uk-UA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капучино</a:t>
            </a:r>
            <a:r>
              <a:rPr lang="uk-UA" sz="2000" dirty="0" smtClean="0">
                <a:latin typeface="Segoe Print" panose="02000600000000000000" pitchFamily="2" charset="0"/>
              </a:rPr>
              <a:t> – вольові, чутливі люди, </a:t>
            </a:r>
            <a:r>
              <a:rPr lang="uk-UA" sz="2000" dirty="0" err="1" smtClean="0">
                <a:latin typeface="Segoe Print" panose="02000600000000000000" pitchFamily="2" charset="0"/>
              </a:rPr>
              <a:t>перфекціоністи</a:t>
            </a:r>
            <a:r>
              <a:rPr lang="uk-UA" sz="2000" dirty="0" smtClean="0">
                <a:latin typeface="Segoe Print" panose="02000600000000000000" pitchFamily="2" charset="0"/>
              </a:rPr>
              <a:t>. Ті, хто віддає перевагу </a:t>
            </a:r>
            <a:r>
              <a:rPr lang="uk-UA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глясе</a:t>
            </a:r>
            <a:r>
              <a:rPr lang="uk-UA" sz="2000" dirty="0" smtClean="0">
                <a:latin typeface="Segoe Print" panose="02000600000000000000" pitchFamily="2" charset="0"/>
              </a:rPr>
              <a:t> чи </a:t>
            </a:r>
            <a:r>
              <a:rPr lang="uk-UA" sz="2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мокко</a:t>
            </a:r>
            <a:r>
              <a:rPr lang="uk-UA" sz="2000" dirty="0" smtClean="0">
                <a:latin typeface="Segoe Print" panose="02000600000000000000" pitchFamily="2" charset="0"/>
              </a:rPr>
              <a:t> (</a:t>
            </a:r>
            <a:r>
              <a:rPr lang="uk-UA" sz="20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моккачино</a:t>
            </a:r>
            <a:r>
              <a:rPr lang="uk-UA" sz="2000" dirty="0" smtClean="0">
                <a:latin typeface="Segoe Print" panose="02000600000000000000" pitchFamily="2" charset="0"/>
              </a:rPr>
              <a:t>), мають відкритий, прямолінійний характер. </a:t>
            </a:r>
            <a:r>
              <a:rPr lang="uk-UA" sz="20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Еспресо</a:t>
            </a:r>
            <a:r>
              <a:rPr lang="uk-UA" sz="2000" dirty="0" smtClean="0">
                <a:latin typeface="Segoe Print" panose="02000600000000000000" pitchFamily="2" charset="0"/>
              </a:rPr>
              <a:t> або </a:t>
            </a:r>
            <a:r>
              <a:rPr lang="uk-UA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ристрето</a:t>
            </a:r>
            <a:r>
              <a:rPr lang="uk-UA" sz="2000" dirty="0" smtClean="0">
                <a:latin typeface="Segoe Print" panose="02000600000000000000" pitchFamily="2" charset="0"/>
              </a:rPr>
              <a:t> – кава для лідерів, що швидко досягають мети. Розчинна кава для тих, хто має спокійний та трішечки лінивий характер.</a:t>
            </a:r>
            <a:endParaRPr lang="ru-RU" sz="2000" dirty="0">
              <a:latin typeface="Segoe Print" panose="02000600000000000000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214" y="3384332"/>
            <a:ext cx="3312800" cy="25311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384332"/>
            <a:ext cx="2206153" cy="26866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89" r="20614"/>
          <a:stretch/>
        </p:blipFill>
        <p:spPr>
          <a:xfrm>
            <a:off x="325821" y="3513330"/>
            <a:ext cx="1928924" cy="24021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677" y="5107760"/>
            <a:ext cx="2080062" cy="16155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1" t="21300" r="22041" b="3385"/>
          <a:stretch/>
        </p:blipFill>
        <p:spPr>
          <a:xfrm>
            <a:off x="2713677" y="3513330"/>
            <a:ext cx="2194654" cy="14244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8407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5442" y="332116"/>
            <a:ext cx="10515600" cy="1325563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3300"/>
                </a:solidFill>
                <a:latin typeface="Segoe Print" panose="02000600000000000000" pitchFamily="2" charset="0"/>
              </a:rPr>
              <a:t>Домашнє завдання</a:t>
            </a:r>
            <a:endParaRPr lang="ru-RU" b="1" dirty="0">
              <a:solidFill>
                <a:srgbClr val="FF3300"/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1359" y="1468273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>
                <a:latin typeface="Segoe Print" panose="02000600000000000000" pitchFamily="2" charset="0"/>
              </a:rPr>
              <a:t>Повторити матеріал про власне українські слова та іншомовні.</a:t>
            </a:r>
          </a:p>
          <a:p>
            <a:r>
              <a:rPr lang="uk-UA" dirty="0" smtClean="0">
                <a:latin typeface="Segoe Print" panose="02000600000000000000" pitchFamily="2" charset="0"/>
              </a:rPr>
              <a:t>Знати матеріал цієї </a:t>
            </a:r>
            <a:r>
              <a:rPr lang="uk-UA" dirty="0" smtClean="0">
                <a:latin typeface="Segoe Print" panose="02000600000000000000" pitchFamily="2" charset="0"/>
              </a:rPr>
              <a:t>презентації, порівняти з правилами в підручнику (с.30).</a:t>
            </a:r>
            <a:endParaRPr lang="uk-UA" dirty="0" smtClean="0">
              <a:latin typeface="Segoe Print" panose="02000600000000000000" pitchFamily="2" charset="0"/>
            </a:endParaRPr>
          </a:p>
          <a:p>
            <a:r>
              <a:rPr lang="uk-UA" dirty="0" smtClean="0">
                <a:latin typeface="Segoe Print" panose="02000600000000000000" pitchFamily="2" charset="0"/>
              </a:rPr>
              <a:t>Дібрати </a:t>
            </a:r>
            <a:r>
              <a:rPr lang="uk-UA" dirty="0" smtClean="0">
                <a:latin typeface="Segoe Print" panose="02000600000000000000" pitchFamily="2" charset="0"/>
              </a:rPr>
              <a:t>по 5 слів до кожного вивченого </a:t>
            </a:r>
            <a:r>
              <a:rPr lang="uk-UA" dirty="0" smtClean="0">
                <a:latin typeface="Segoe Print" panose="02000600000000000000" pitchFamily="2" charset="0"/>
              </a:rPr>
              <a:t>правила правопису слів іншомовного </a:t>
            </a:r>
            <a:r>
              <a:rPr lang="uk-UA" dirty="0" smtClean="0">
                <a:latin typeface="Segoe Print" panose="02000600000000000000" pitchFamily="2" charset="0"/>
              </a:rPr>
              <a:t>походження (</a:t>
            </a:r>
            <a:r>
              <a:rPr lang="uk-UA" b="1" dirty="0" smtClean="0">
                <a:latin typeface="Segoe Print" panose="02000600000000000000" pitchFamily="2" charset="0"/>
              </a:rPr>
              <a:t>правопис И - І, подвоєння</a:t>
            </a:r>
            <a:r>
              <a:rPr lang="uk-UA" dirty="0" smtClean="0">
                <a:latin typeface="Segoe Print" panose="02000600000000000000" pitchFamily="2" charset="0"/>
              </a:rPr>
              <a:t>), </a:t>
            </a:r>
            <a:r>
              <a:rPr lang="uk-UA" dirty="0" smtClean="0">
                <a:latin typeface="Segoe Print" panose="02000600000000000000" pitchFamily="2" charset="0"/>
              </a:rPr>
              <a:t>записати, підкреслити в них орфограми. Знати значення цих слів.</a:t>
            </a:r>
          </a:p>
          <a:p>
            <a:r>
              <a:rPr lang="uk-UA" dirty="0" smtClean="0">
                <a:latin typeface="Segoe Print" panose="02000600000000000000" pitchFamily="2" charset="0"/>
              </a:rPr>
              <a:t>Спробуй розгадати кросворд, віднайти у ньому ключове слово, а значення цього слова записати у зошит. </a:t>
            </a:r>
            <a:r>
              <a:rPr lang="en-US" dirty="0">
                <a:latin typeface="Segoe Print" panose="02000600000000000000" pitchFamily="2" charset="0"/>
                <a:hlinkClick r:id="rId2"/>
              </a:rPr>
              <a:t>https://</a:t>
            </a:r>
            <a:r>
              <a:rPr lang="en-US" dirty="0" smtClean="0">
                <a:latin typeface="Segoe Print" panose="02000600000000000000" pitchFamily="2" charset="0"/>
                <a:hlinkClick r:id="rId2"/>
              </a:rPr>
              <a:t>learningapps.org/watch?v=pbv4k9j1j22</a:t>
            </a:r>
            <a:endParaRPr lang="uk-UA" dirty="0" smtClean="0">
              <a:latin typeface="Segoe Print" panose="02000600000000000000" pitchFamily="2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158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113</TotalTime>
  <Words>631</Words>
  <Application>Microsoft Office PowerPoint</Application>
  <PresentationFormat>Широкоэкранный</PresentationFormat>
  <Paragraphs>35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Segoe Print</vt:lpstr>
      <vt:lpstr>Wingdings</vt:lpstr>
      <vt:lpstr>Office Theme</vt:lpstr>
      <vt:lpstr>Актуалізація опорних знань</vt:lpstr>
      <vt:lpstr>Правопис слів іншомовного походження</vt:lpstr>
      <vt:lpstr>Подвоєння в словах іншомовного походження</vt:lpstr>
      <vt:lpstr>Презентация PowerPoint</vt:lpstr>
      <vt:lpstr>Добери слова-відповідники до визначень із довідки. Як вони пишуться?</vt:lpstr>
      <vt:lpstr>Прочитай текст, зверни увагу на правопис слів іншомовного походження, що позначають кавові напої.</vt:lpstr>
      <vt:lpstr>Домашнє завдання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Microsoft Office User</dc:creator>
  <cp:lastModifiedBy>Карпатська Джерельна</cp:lastModifiedBy>
  <cp:revision>16</cp:revision>
  <dcterms:created xsi:type="dcterms:W3CDTF">2022-01-31T14:35:39Z</dcterms:created>
  <dcterms:modified xsi:type="dcterms:W3CDTF">2023-09-27T05:31:44Z</dcterms:modified>
</cp:coreProperties>
</file>