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09698-7C64-4ECF-8FC7-AF3E6815314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3131FD-8AEF-4967-994F-4933C932856E}">
      <dgm:prSet custT="1"/>
      <dgm:spPr/>
      <dgm:t>
        <a:bodyPr/>
        <a:lstStyle/>
        <a:p>
          <a:r>
            <a:rPr lang="uk-UA" sz="1400" dirty="0">
              <a:latin typeface="Zapf ChanceC" panose="020B7200000000000000" pitchFamily="34" charset="0"/>
            </a:rPr>
            <a:t>Завдання уроку: розвиток мислення та вміння навчатися; вчити визначати навчальні цілі та добирати цифрові інструменти для їх досягнення; формувати вміння вчитися протягом життя, використовуючи різні джерела інформації, вчити методів та прийомів навчання.</a:t>
          </a:r>
        </a:p>
      </dgm:t>
    </dgm:pt>
    <dgm:pt modelId="{2E83985E-2E4C-4FA9-A6EA-4A2E35B70E59}" type="parTrans" cxnId="{C057D9F7-F0CD-4784-A500-2B2FC27109BD}">
      <dgm:prSet/>
      <dgm:spPr/>
      <dgm:t>
        <a:bodyPr/>
        <a:lstStyle/>
        <a:p>
          <a:endParaRPr lang="uk-UA"/>
        </a:p>
      </dgm:t>
    </dgm:pt>
    <dgm:pt modelId="{D44650B3-BBFF-4CB4-88EF-25CD99112942}" type="sibTrans" cxnId="{C057D9F7-F0CD-4784-A500-2B2FC27109BD}">
      <dgm:prSet/>
      <dgm:spPr/>
      <dgm:t>
        <a:bodyPr/>
        <a:lstStyle/>
        <a:p>
          <a:endParaRPr lang="uk-UA"/>
        </a:p>
      </dgm:t>
    </dgm:pt>
    <dgm:pt modelId="{E5E61E95-28E1-41E9-97C6-F37F8970044E}">
      <dgm:prSet custT="1"/>
      <dgm:spPr/>
      <dgm:t>
        <a:bodyPr/>
        <a:lstStyle/>
        <a:p>
          <a:r>
            <a:rPr lang="uk-UA" sz="1400" dirty="0">
              <a:latin typeface="Zapf ChanceC" panose="020B7200000000000000" pitchFamily="34" charset="0"/>
            </a:rPr>
            <a:t>Розвиток компетентностей: висловлення власної думки в усній і письмовій формі та за допомогою цифрових пристроїв й відповідної термінології; генерування й реалізація ідей з використанням цифрових технологій; формування прагнення самостійно опановувати нові інформаційні технології й цифрові інструменти при формуванні власного цифрового середовища.</a:t>
          </a:r>
        </a:p>
      </dgm:t>
    </dgm:pt>
    <dgm:pt modelId="{DC7DF7D3-7DD5-40BF-A710-1DA0AF8DA6F6}" type="parTrans" cxnId="{C9BAC134-6A39-4D3C-98F9-7A2563BE7380}">
      <dgm:prSet/>
      <dgm:spPr/>
      <dgm:t>
        <a:bodyPr/>
        <a:lstStyle/>
        <a:p>
          <a:endParaRPr lang="uk-UA"/>
        </a:p>
      </dgm:t>
    </dgm:pt>
    <dgm:pt modelId="{EF5ECF47-2BBD-4CAB-B25F-02D424086DC9}" type="sibTrans" cxnId="{C9BAC134-6A39-4D3C-98F9-7A2563BE7380}">
      <dgm:prSet/>
      <dgm:spPr/>
      <dgm:t>
        <a:bodyPr/>
        <a:lstStyle/>
        <a:p>
          <a:endParaRPr lang="uk-UA"/>
        </a:p>
      </dgm:t>
    </dgm:pt>
    <dgm:pt modelId="{6284EEBF-1B90-4FE7-80FB-3EB4258ACEE7}">
      <dgm:prSet custT="1"/>
      <dgm:spPr/>
      <dgm:t>
        <a:bodyPr/>
        <a:lstStyle/>
        <a:p>
          <a:r>
            <a:rPr lang="uk-UA" sz="1400" dirty="0">
              <a:latin typeface="Zapf ChanceC" panose="020B7200000000000000" pitchFamily="34" charset="0"/>
            </a:rPr>
            <a:t>Розвиток наскрізних вмінь та навичок: критичне та системне мислення, використовуючи різноманітні ресурси та способи оцінювання якості доказів, надійності джерел і достовірності відомостей, отриманих з електронних ресурсів; оцінювати ризики під час використання цифрових пристроїв.</a:t>
          </a:r>
        </a:p>
      </dgm:t>
    </dgm:pt>
    <dgm:pt modelId="{331A7E04-4C1C-4454-8202-5D51F0D303F4}" type="parTrans" cxnId="{DDCA5E38-ACA1-4325-AD3E-DA63A362140C}">
      <dgm:prSet/>
      <dgm:spPr/>
      <dgm:t>
        <a:bodyPr/>
        <a:lstStyle/>
        <a:p>
          <a:endParaRPr lang="uk-UA"/>
        </a:p>
      </dgm:t>
    </dgm:pt>
    <dgm:pt modelId="{49EDEADD-928A-45C8-AF12-0A3356546CC3}" type="sibTrans" cxnId="{DDCA5E38-ACA1-4325-AD3E-DA63A362140C}">
      <dgm:prSet/>
      <dgm:spPr/>
      <dgm:t>
        <a:bodyPr/>
        <a:lstStyle/>
        <a:p>
          <a:endParaRPr lang="uk-UA"/>
        </a:p>
      </dgm:t>
    </dgm:pt>
    <dgm:pt modelId="{4B0A1DA6-A608-4CD0-A99A-14FB596B631B}">
      <dgm:prSet custT="1"/>
      <dgm:spPr/>
      <dgm:t>
        <a:bodyPr/>
        <a:lstStyle/>
        <a:p>
          <a:r>
            <a:rPr lang="uk-UA" sz="1400" dirty="0">
              <a:latin typeface="Zapf ChanceC" panose="020B7200000000000000" pitchFamily="34" charset="0"/>
            </a:rPr>
            <a:t>Формування інформаційно-комунікаційних компетентностей: усвідомлення наслідків використання інформаційних і комунікаційних технологій для себе, суспільства, навколишнього природного середовища, дотримання етичних, культурних і правових норм інформаційної взаємодії.</a:t>
          </a:r>
        </a:p>
      </dgm:t>
    </dgm:pt>
    <dgm:pt modelId="{F6641244-886F-4BA7-9AC5-830025A6F987}" type="parTrans" cxnId="{7666056F-BB21-4D04-A491-CAD22C4FE132}">
      <dgm:prSet/>
      <dgm:spPr/>
      <dgm:t>
        <a:bodyPr/>
        <a:lstStyle/>
        <a:p>
          <a:endParaRPr lang="uk-UA"/>
        </a:p>
      </dgm:t>
    </dgm:pt>
    <dgm:pt modelId="{E5C478C4-75EA-41DD-B22D-DA5E92AD089A}" type="sibTrans" cxnId="{7666056F-BB21-4D04-A491-CAD22C4FE132}">
      <dgm:prSet/>
      <dgm:spPr/>
      <dgm:t>
        <a:bodyPr/>
        <a:lstStyle/>
        <a:p>
          <a:endParaRPr lang="uk-UA"/>
        </a:p>
      </dgm:t>
    </dgm:pt>
    <dgm:pt modelId="{F2B20E13-30E3-43D2-AA4C-D86D7093AFF5}">
      <dgm:prSet custT="1"/>
      <dgm:spPr/>
      <dgm:t>
        <a:bodyPr/>
        <a:lstStyle/>
        <a:p>
          <a:r>
            <a:rPr lang="uk-UA" sz="1400" dirty="0">
              <a:latin typeface="Zapf ChanceC" panose="020B7200000000000000" pitchFamily="34" charset="0"/>
            </a:rPr>
            <a:t>Очікувані результати: учні пам'ятають правила поведінки у комп'ютерному класі; знають що таке статистика та статистичні дані, вміють дослідити поставлену задачу.</a:t>
          </a:r>
        </a:p>
      </dgm:t>
    </dgm:pt>
    <dgm:pt modelId="{93E2AED2-887F-46C8-B1AB-FD193B6C1F03}" type="parTrans" cxnId="{D766666B-A814-4675-954B-5CF65C9D4FED}">
      <dgm:prSet/>
      <dgm:spPr/>
      <dgm:t>
        <a:bodyPr/>
        <a:lstStyle/>
        <a:p>
          <a:endParaRPr lang="uk-UA"/>
        </a:p>
      </dgm:t>
    </dgm:pt>
    <dgm:pt modelId="{36323F5A-D7DD-4E24-9478-5ABB2A03E5C4}" type="sibTrans" cxnId="{D766666B-A814-4675-954B-5CF65C9D4FED}">
      <dgm:prSet/>
      <dgm:spPr/>
      <dgm:t>
        <a:bodyPr/>
        <a:lstStyle/>
        <a:p>
          <a:endParaRPr lang="uk-UA"/>
        </a:p>
      </dgm:t>
    </dgm:pt>
    <dgm:pt modelId="{2F1C48A1-812C-459B-9F4A-761DEBEEE6DB}">
      <dgm:prSet custT="1"/>
      <dgm:spPr/>
      <dgm:t>
        <a:bodyPr/>
        <a:lstStyle/>
        <a:p>
          <a:r>
            <a:rPr lang="uk-UA" sz="1400" dirty="0">
              <a:latin typeface="Zapf ChanceC" panose="020B7200000000000000" pitchFamily="34" charset="0"/>
            </a:rPr>
            <a:t>Обладнання та наочність: комп’ютери, підручники, презентація, </a:t>
          </a:r>
          <a:endParaRPr lang="uk-UA" sz="1050" dirty="0">
            <a:latin typeface="Zapf ChanceC" panose="020B7200000000000000" pitchFamily="34" charset="0"/>
          </a:endParaRPr>
        </a:p>
      </dgm:t>
    </dgm:pt>
    <dgm:pt modelId="{1ED3C347-535B-4D6B-8984-2C90563FD32C}" type="parTrans" cxnId="{D2D658EF-C6ED-42E8-98D8-14BF727169ED}">
      <dgm:prSet/>
      <dgm:spPr/>
      <dgm:t>
        <a:bodyPr/>
        <a:lstStyle/>
        <a:p>
          <a:endParaRPr lang="uk-UA"/>
        </a:p>
      </dgm:t>
    </dgm:pt>
    <dgm:pt modelId="{0CEC07F5-401C-4082-B28D-AC5D033CD6EA}" type="sibTrans" cxnId="{D2D658EF-C6ED-42E8-98D8-14BF727169ED}">
      <dgm:prSet/>
      <dgm:spPr/>
      <dgm:t>
        <a:bodyPr/>
        <a:lstStyle/>
        <a:p>
          <a:endParaRPr lang="uk-UA"/>
        </a:p>
      </dgm:t>
    </dgm:pt>
    <dgm:pt modelId="{E3840ED1-F901-465E-BE3D-A77AAECA89EF}" type="pres">
      <dgm:prSet presAssocID="{1EA09698-7C64-4ECF-8FC7-AF3E68153148}" presName="Name0" presStyleCnt="0">
        <dgm:presLayoutVars>
          <dgm:dir/>
          <dgm:resizeHandles val="exact"/>
        </dgm:presLayoutVars>
      </dgm:prSet>
      <dgm:spPr/>
    </dgm:pt>
    <dgm:pt modelId="{F6E7AF37-2E77-48EC-9B05-E0A1B3D7B389}" type="pres">
      <dgm:prSet presAssocID="{1EA09698-7C64-4ECF-8FC7-AF3E68153148}" presName="arrow" presStyleLbl="bgShp" presStyleIdx="0" presStyleCnt="1"/>
      <dgm:spPr/>
    </dgm:pt>
    <dgm:pt modelId="{38B9B1C9-A84D-42CD-8581-6060CDDDC63C}" type="pres">
      <dgm:prSet presAssocID="{1EA09698-7C64-4ECF-8FC7-AF3E68153148}" presName="points" presStyleCnt="0"/>
      <dgm:spPr/>
    </dgm:pt>
    <dgm:pt modelId="{BD7B0137-AFAB-4EEB-ABB6-719229E8FC03}" type="pres">
      <dgm:prSet presAssocID="{243131FD-8AEF-4967-994F-4933C932856E}" presName="compositeA" presStyleCnt="0"/>
      <dgm:spPr/>
    </dgm:pt>
    <dgm:pt modelId="{D5506FC2-27DA-4CC8-8D0E-84E33DAAC1DB}" type="pres">
      <dgm:prSet presAssocID="{243131FD-8AEF-4967-994F-4933C932856E}" presName="textA" presStyleLbl="revTx" presStyleIdx="0" presStyleCnt="6" custScaleX="155448" custLinFactNeighborX="28385" custLinFactNeighborY="2256">
        <dgm:presLayoutVars>
          <dgm:bulletEnabled val="1"/>
        </dgm:presLayoutVars>
      </dgm:prSet>
      <dgm:spPr/>
    </dgm:pt>
    <dgm:pt modelId="{71EAD1FE-C8EA-4E0C-8EDA-C6F0E5A1A19B}" type="pres">
      <dgm:prSet presAssocID="{243131FD-8AEF-4967-994F-4933C932856E}" presName="circleA" presStyleLbl="node1" presStyleIdx="0" presStyleCnt="6"/>
      <dgm:spPr/>
    </dgm:pt>
    <dgm:pt modelId="{5D7E8A8D-5F48-4241-B009-2B7ED91B9D72}" type="pres">
      <dgm:prSet presAssocID="{243131FD-8AEF-4967-994F-4933C932856E}" presName="spaceA" presStyleCnt="0"/>
      <dgm:spPr/>
    </dgm:pt>
    <dgm:pt modelId="{D09C76D0-40D3-4C64-860A-5A91691BC57A}" type="pres">
      <dgm:prSet presAssocID="{D44650B3-BBFF-4CB4-88EF-25CD99112942}" presName="space" presStyleCnt="0"/>
      <dgm:spPr/>
    </dgm:pt>
    <dgm:pt modelId="{F5E2C66C-1BED-441F-B772-DFDF4790DCDA}" type="pres">
      <dgm:prSet presAssocID="{E5E61E95-28E1-41E9-97C6-F37F8970044E}" presName="compositeB" presStyleCnt="0"/>
      <dgm:spPr/>
    </dgm:pt>
    <dgm:pt modelId="{DCAAE8C5-E5E6-4FA1-B459-2BB6114F7767}" type="pres">
      <dgm:prSet presAssocID="{E5E61E95-28E1-41E9-97C6-F37F8970044E}" presName="textB" presStyleLbl="revTx" presStyleIdx="1" presStyleCnt="6" custScaleX="266062">
        <dgm:presLayoutVars>
          <dgm:bulletEnabled val="1"/>
        </dgm:presLayoutVars>
      </dgm:prSet>
      <dgm:spPr/>
    </dgm:pt>
    <dgm:pt modelId="{D648FDB8-EFEB-4F10-A428-A1B2F8D8A062}" type="pres">
      <dgm:prSet presAssocID="{E5E61E95-28E1-41E9-97C6-F37F8970044E}" presName="circleB" presStyleLbl="node1" presStyleIdx="1" presStyleCnt="6"/>
      <dgm:spPr/>
    </dgm:pt>
    <dgm:pt modelId="{67474ADE-D7FB-4D2F-8454-99853AB3B4CE}" type="pres">
      <dgm:prSet presAssocID="{E5E61E95-28E1-41E9-97C6-F37F8970044E}" presName="spaceB" presStyleCnt="0"/>
      <dgm:spPr/>
    </dgm:pt>
    <dgm:pt modelId="{3C490A87-2AB3-4652-AE4B-1E0F75C503CD}" type="pres">
      <dgm:prSet presAssocID="{EF5ECF47-2BBD-4CAB-B25F-02D424086DC9}" presName="space" presStyleCnt="0"/>
      <dgm:spPr/>
    </dgm:pt>
    <dgm:pt modelId="{1D75397D-446F-4FBC-B77C-5F957CB22207}" type="pres">
      <dgm:prSet presAssocID="{6284EEBF-1B90-4FE7-80FB-3EB4258ACEE7}" presName="compositeA" presStyleCnt="0"/>
      <dgm:spPr/>
    </dgm:pt>
    <dgm:pt modelId="{60B4E853-D5A0-40DC-9A6D-2FE509A4CF1F}" type="pres">
      <dgm:prSet presAssocID="{6284EEBF-1B90-4FE7-80FB-3EB4258ACEE7}" presName="textA" presStyleLbl="revTx" presStyleIdx="2" presStyleCnt="6" custScaleX="155728">
        <dgm:presLayoutVars>
          <dgm:bulletEnabled val="1"/>
        </dgm:presLayoutVars>
      </dgm:prSet>
      <dgm:spPr/>
    </dgm:pt>
    <dgm:pt modelId="{1C5CBE63-248C-45BA-B777-01F3110AD36E}" type="pres">
      <dgm:prSet presAssocID="{6284EEBF-1B90-4FE7-80FB-3EB4258ACEE7}" presName="circleA" presStyleLbl="node1" presStyleIdx="2" presStyleCnt="6"/>
      <dgm:spPr/>
    </dgm:pt>
    <dgm:pt modelId="{36D646BF-4C96-44D4-B19E-5034779CCF79}" type="pres">
      <dgm:prSet presAssocID="{6284EEBF-1B90-4FE7-80FB-3EB4258ACEE7}" presName="spaceA" presStyleCnt="0"/>
      <dgm:spPr/>
    </dgm:pt>
    <dgm:pt modelId="{52F59AF3-49E1-4FB7-880B-E61B137FEFFD}" type="pres">
      <dgm:prSet presAssocID="{49EDEADD-928A-45C8-AF12-0A3356546CC3}" presName="space" presStyleCnt="0"/>
      <dgm:spPr/>
    </dgm:pt>
    <dgm:pt modelId="{352EB2E4-F8EA-4994-B115-8A4ACA227C77}" type="pres">
      <dgm:prSet presAssocID="{4B0A1DA6-A608-4CD0-A99A-14FB596B631B}" presName="compositeB" presStyleCnt="0"/>
      <dgm:spPr/>
    </dgm:pt>
    <dgm:pt modelId="{FB7E05A1-20CB-4BE7-9149-39E2C41EF2BF}" type="pres">
      <dgm:prSet presAssocID="{4B0A1DA6-A608-4CD0-A99A-14FB596B631B}" presName="textB" presStyleLbl="revTx" presStyleIdx="3" presStyleCnt="6" custScaleX="202450">
        <dgm:presLayoutVars>
          <dgm:bulletEnabled val="1"/>
        </dgm:presLayoutVars>
      </dgm:prSet>
      <dgm:spPr/>
    </dgm:pt>
    <dgm:pt modelId="{1DBBEA84-A774-492B-8E03-1E884D21B8D2}" type="pres">
      <dgm:prSet presAssocID="{4B0A1DA6-A608-4CD0-A99A-14FB596B631B}" presName="circleB" presStyleLbl="node1" presStyleIdx="3" presStyleCnt="6"/>
      <dgm:spPr/>
    </dgm:pt>
    <dgm:pt modelId="{B07E970A-B878-4761-BC31-B15B4C39D95F}" type="pres">
      <dgm:prSet presAssocID="{4B0A1DA6-A608-4CD0-A99A-14FB596B631B}" presName="spaceB" presStyleCnt="0"/>
      <dgm:spPr/>
    </dgm:pt>
    <dgm:pt modelId="{4D066B40-5CA1-471A-87AE-97993BB9D8A6}" type="pres">
      <dgm:prSet presAssocID="{E5C478C4-75EA-41DD-B22D-DA5E92AD089A}" presName="space" presStyleCnt="0"/>
      <dgm:spPr/>
    </dgm:pt>
    <dgm:pt modelId="{3626053E-8AC4-4308-B58A-751D4C7D48AA}" type="pres">
      <dgm:prSet presAssocID="{F2B20E13-30E3-43D2-AA4C-D86D7093AFF5}" presName="compositeA" presStyleCnt="0"/>
      <dgm:spPr/>
    </dgm:pt>
    <dgm:pt modelId="{496799E5-C9B4-4DB3-9C89-5AE97B7BA458}" type="pres">
      <dgm:prSet presAssocID="{F2B20E13-30E3-43D2-AA4C-D86D7093AFF5}" presName="textA" presStyleLbl="revTx" presStyleIdx="4" presStyleCnt="6" custScaleX="133858">
        <dgm:presLayoutVars>
          <dgm:bulletEnabled val="1"/>
        </dgm:presLayoutVars>
      </dgm:prSet>
      <dgm:spPr/>
    </dgm:pt>
    <dgm:pt modelId="{FB0F79A7-01C2-46FD-BE9F-742B66FC5258}" type="pres">
      <dgm:prSet presAssocID="{F2B20E13-30E3-43D2-AA4C-D86D7093AFF5}" presName="circleA" presStyleLbl="node1" presStyleIdx="4" presStyleCnt="6"/>
      <dgm:spPr/>
    </dgm:pt>
    <dgm:pt modelId="{AD99D265-DF38-4E1B-94DA-E006B1558E63}" type="pres">
      <dgm:prSet presAssocID="{F2B20E13-30E3-43D2-AA4C-D86D7093AFF5}" presName="spaceA" presStyleCnt="0"/>
      <dgm:spPr/>
    </dgm:pt>
    <dgm:pt modelId="{E001CE05-C7EB-431B-8596-60202D074840}" type="pres">
      <dgm:prSet presAssocID="{36323F5A-D7DD-4E24-9478-5ABB2A03E5C4}" presName="space" presStyleCnt="0"/>
      <dgm:spPr/>
    </dgm:pt>
    <dgm:pt modelId="{87DAD2FD-C36A-4DDE-96F2-8F946705630F}" type="pres">
      <dgm:prSet presAssocID="{2F1C48A1-812C-459B-9F4A-761DEBEEE6DB}" presName="compositeB" presStyleCnt="0"/>
      <dgm:spPr/>
    </dgm:pt>
    <dgm:pt modelId="{0C8611B2-8B08-4D9C-BC14-E22CDFA2B570}" type="pres">
      <dgm:prSet presAssocID="{2F1C48A1-812C-459B-9F4A-761DEBEEE6DB}" presName="textB" presStyleLbl="revTx" presStyleIdx="5" presStyleCnt="6" custScaleX="139156">
        <dgm:presLayoutVars>
          <dgm:bulletEnabled val="1"/>
        </dgm:presLayoutVars>
      </dgm:prSet>
      <dgm:spPr/>
    </dgm:pt>
    <dgm:pt modelId="{2D1AC967-C1F7-44B7-BE49-39C54EBB2925}" type="pres">
      <dgm:prSet presAssocID="{2F1C48A1-812C-459B-9F4A-761DEBEEE6DB}" presName="circleB" presStyleLbl="node1" presStyleIdx="5" presStyleCnt="6"/>
      <dgm:spPr/>
    </dgm:pt>
    <dgm:pt modelId="{1EEDCEF2-74EE-4221-99F4-F8ED6D588599}" type="pres">
      <dgm:prSet presAssocID="{2F1C48A1-812C-459B-9F4A-761DEBEEE6DB}" presName="spaceB" presStyleCnt="0"/>
      <dgm:spPr/>
    </dgm:pt>
  </dgm:ptLst>
  <dgm:cxnLst>
    <dgm:cxn modelId="{EB1C450E-FE99-40C2-ABA5-3E5DE7C4452C}" type="presOf" srcId="{2F1C48A1-812C-459B-9F4A-761DEBEEE6DB}" destId="{0C8611B2-8B08-4D9C-BC14-E22CDFA2B570}" srcOrd="0" destOrd="0" presId="urn:microsoft.com/office/officeart/2005/8/layout/hProcess11"/>
    <dgm:cxn modelId="{494BCF2D-1663-4082-A369-CB516F09FDD1}" type="presOf" srcId="{4B0A1DA6-A608-4CD0-A99A-14FB596B631B}" destId="{FB7E05A1-20CB-4BE7-9149-39E2C41EF2BF}" srcOrd="0" destOrd="0" presId="urn:microsoft.com/office/officeart/2005/8/layout/hProcess11"/>
    <dgm:cxn modelId="{C9BAC134-6A39-4D3C-98F9-7A2563BE7380}" srcId="{1EA09698-7C64-4ECF-8FC7-AF3E68153148}" destId="{E5E61E95-28E1-41E9-97C6-F37F8970044E}" srcOrd="1" destOrd="0" parTransId="{DC7DF7D3-7DD5-40BF-A710-1DA0AF8DA6F6}" sibTransId="{EF5ECF47-2BBD-4CAB-B25F-02D424086DC9}"/>
    <dgm:cxn modelId="{DDCA5E38-ACA1-4325-AD3E-DA63A362140C}" srcId="{1EA09698-7C64-4ECF-8FC7-AF3E68153148}" destId="{6284EEBF-1B90-4FE7-80FB-3EB4258ACEE7}" srcOrd="2" destOrd="0" parTransId="{331A7E04-4C1C-4454-8202-5D51F0D303F4}" sibTransId="{49EDEADD-928A-45C8-AF12-0A3356546CC3}"/>
    <dgm:cxn modelId="{D766666B-A814-4675-954B-5CF65C9D4FED}" srcId="{1EA09698-7C64-4ECF-8FC7-AF3E68153148}" destId="{F2B20E13-30E3-43D2-AA4C-D86D7093AFF5}" srcOrd="4" destOrd="0" parTransId="{93E2AED2-887F-46C8-B1AB-FD193B6C1F03}" sibTransId="{36323F5A-D7DD-4E24-9478-5ABB2A03E5C4}"/>
    <dgm:cxn modelId="{7666056F-BB21-4D04-A491-CAD22C4FE132}" srcId="{1EA09698-7C64-4ECF-8FC7-AF3E68153148}" destId="{4B0A1DA6-A608-4CD0-A99A-14FB596B631B}" srcOrd="3" destOrd="0" parTransId="{F6641244-886F-4BA7-9AC5-830025A6F987}" sibTransId="{E5C478C4-75EA-41DD-B22D-DA5E92AD089A}"/>
    <dgm:cxn modelId="{14C60B9B-A87A-495D-BD20-3524904E3356}" type="presOf" srcId="{6284EEBF-1B90-4FE7-80FB-3EB4258ACEE7}" destId="{60B4E853-D5A0-40DC-9A6D-2FE509A4CF1F}" srcOrd="0" destOrd="0" presId="urn:microsoft.com/office/officeart/2005/8/layout/hProcess11"/>
    <dgm:cxn modelId="{8410A4C8-866E-4E26-BB4A-2D734011E04B}" type="presOf" srcId="{1EA09698-7C64-4ECF-8FC7-AF3E68153148}" destId="{E3840ED1-F901-465E-BE3D-A77AAECA89EF}" srcOrd="0" destOrd="0" presId="urn:microsoft.com/office/officeart/2005/8/layout/hProcess11"/>
    <dgm:cxn modelId="{C8D3BCC8-7D6B-4B32-AF43-11B963294FE3}" type="presOf" srcId="{E5E61E95-28E1-41E9-97C6-F37F8970044E}" destId="{DCAAE8C5-E5E6-4FA1-B459-2BB6114F7767}" srcOrd="0" destOrd="0" presId="urn:microsoft.com/office/officeart/2005/8/layout/hProcess11"/>
    <dgm:cxn modelId="{D2D658EF-C6ED-42E8-98D8-14BF727169ED}" srcId="{1EA09698-7C64-4ECF-8FC7-AF3E68153148}" destId="{2F1C48A1-812C-459B-9F4A-761DEBEEE6DB}" srcOrd="5" destOrd="0" parTransId="{1ED3C347-535B-4D6B-8984-2C90563FD32C}" sibTransId="{0CEC07F5-401C-4082-B28D-AC5D033CD6EA}"/>
    <dgm:cxn modelId="{C057D9F7-F0CD-4784-A500-2B2FC27109BD}" srcId="{1EA09698-7C64-4ECF-8FC7-AF3E68153148}" destId="{243131FD-8AEF-4967-994F-4933C932856E}" srcOrd="0" destOrd="0" parTransId="{2E83985E-2E4C-4FA9-A6EA-4A2E35B70E59}" sibTransId="{D44650B3-BBFF-4CB4-88EF-25CD99112942}"/>
    <dgm:cxn modelId="{D824DBFA-1F99-408B-A49E-5BDE33CFB35D}" type="presOf" srcId="{F2B20E13-30E3-43D2-AA4C-D86D7093AFF5}" destId="{496799E5-C9B4-4DB3-9C89-5AE97B7BA458}" srcOrd="0" destOrd="0" presId="urn:microsoft.com/office/officeart/2005/8/layout/hProcess11"/>
    <dgm:cxn modelId="{B3F9EBFE-1ED4-480E-B4F0-0BF6613186FE}" type="presOf" srcId="{243131FD-8AEF-4967-994F-4933C932856E}" destId="{D5506FC2-27DA-4CC8-8D0E-84E33DAAC1DB}" srcOrd="0" destOrd="0" presId="urn:microsoft.com/office/officeart/2005/8/layout/hProcess11"/>
    <dgm:cxn modelId="{916D51E5-BC8B-402E-BFE3-26BD2A76A7E5}" type="presParOf" srcId="{E3840ED1-F901-465E-BE3D-A77AAECA89EF}" destId="{F6E7AF37-2E77-48EC-9B05-E0A1B3D7B389}" srcOrd="0" destOrd="0" presId="urn:microsoft.com/office/officeart/2005/8/layout/hProcess11"/>
    <dgm:cxn modelId="{A39EAAA4-731F-4DAF-881E-5B1B167F0ED7}" type="presParOf" srcId="{E3840ED1-F901-465E-BE3D-A77AAECA89EF}" destId="{38B9B1C9-A84D-42CD-8581-6060CDDDC63C}" srcOrd="1" destOrd="0" presId="urn:microsoft.com/office/officeart/2005/8/layout/hProcess11"/>
    <dgm:cxn modelId="{6C61D3E5-AD89-403C-ABFF-D472139BA6B1}" type="presParOf" srcId="{38B9B1C9-A84D-42CD-8581-6060CDDDC63C}" destId="{BD7B0137-AFAB-4EEB-ABB6-719229E8FC03}" srcOrd="0" destOrd="0" presId="urn:microsoft.com/office/officeart/2005/8/layout/hProcess11"/>
    <dgm:cxn modelId="{54A1E300-6A53-4FF3-943B-25CA0D6FF382}" type="presParOf" srcId="{BD7B0137-AFAB-4EEB-ABB6-719229E8FC03}" destId="{D5506FC2-27DA-4CC8-8D0E-84E33DAAC1DB}" srcOrd="0" destOrd="0" presId="urn:microsoft.com/office/officeart/2005/8/layout/hProcess11"/>
    <dgm:cxn modelId="{ECC73280-FDB3-4217-B119-EE3977CB2DA9}" type="presParOf" srcId="{BD7B0137-AFAB-4EEB-ABB6-719229E8FC03}" destId="{71EAD1FE-C8EA-4E0C-8EDA-C6F0E5A1A19B}" srcOrd="1" destOrd="0" presId="urn:microsoft.com/office/officeart/2005/8/layout/hProcess11"/>
    <dgm:cxn modelId="{82E6B92E-E60B-40BA-BD6E-DB3732B205FD}" type="presParOf" srcId="{BD7B0137-AFAB-4EEB-ABB6-719229E8FC03}" destId="{5D7E8A8D-5F48-4241-B009-2B7ED91B9D72}" srcOrd="2" destOrd="0" presId="urn:microsoft.com/office/officeart/2005/8/layout/hProcess11"/>
    <dgm:cxn modelId="{7E1B442E-44E4-45E1-943A-6810D3CBDE70}" type="presParOf" srcId="{38B9B1C9-A84D-42CD-8581-6060CDDDC63C}" destId="{D09C76D0-40D3-4C64-860A-5A91691BC57A}" srcOrd="1" destOrd="0" presId="urn:microsoft.com/office/officeart/2005/8/layout/hProcess11"/>
    <dgm:cxn modelId="{36170FF5-3DCC-4D7F-860F-71117AA56B5E}" type="presParOf" srcId="{38B9B1C9-A84D-42CD-8581-6060CDDDC63C}" destId="{F5E2C66C-1BED-441F-B772-DFDF4790DCDA}" srcOrd="2" destOrd="0" presId="urn:microsoft.com/office/officeart/2005/8/layout/hProcess11"/>
    <dgm:cxn modelId="{0F1CF86A-F60B-4048-8901-7C7C7910E2C9}" type="presParOf" srcId="{F5E2C66C-1BED-441F-B772-DFDF4790DCDA}" destId="{DCAAE8C5-E5E6-4FA1-B459-2BB6114F7767}" srcOrd="0" destOrd="0" presId="urn:microsoft.com/office/officeart/2005/8/layout/hProcess11"/>
    <dgm:cxn modelId="{428E045F-132A-4F97-89E8-064A3225E62C}" type="presParOf" srcId="{F5E2C66C-1BED-441F-B772-DFDF4790DCDA}" destId="{D648FDB8-EFEB-4F10-A428-A1B2F8D8A062}" srcOrd="1" destOrd="0" presId="urn:microsoft.com/office/officeart/2005/8/layout/hProcess11"/>
    <dgm:cxn modelId="{ACC5E8D4-420C-4BEB-8969-9A723BB9DCA5}" type="presParOf" srcId="{F5E2C66C-1BED-441F-B772-DFDF4790DCDA}" destId="{67474ADE-D7FB-4D2F-8454-99853AB3B4CE}" srcOrd="2" destOrd="0" presId="urn:microsoft.com/office/officeart/2005/8/layout/hProcess11"/>
    <dgm:cxn modelId="{180E6A6C-6503-41C2-A1D3-1C69582C0E7B}" type="presParOf" srcId="{38B9B1C9-A84D-42CD-8581-6060CDDDC63C}" destId="{3C490A87-2AB3-4652-AE4B-1E0F75C503CD}" srcOrd="3" destOrd="0" presId="urn:microsoft.com/office/officeart/2005/8/layout/hProcess11"/>
    <dgm:cxn modelId="{CBBD1E3F-7E6E-455F-945E-0A4BC0CC37D6}" type="presParOf" srcId="{38B9B1C9-A84D-42CD-8581-6060CDDDC63C}" destId="{1D75397D-446F-4FBC-B77C-5F957CB22207}" srcOrd="4" destOrd="0" presId="urn:microsoft.com/office/officeart/2005/8/layout/hProcess11"/>
    <dgm:cxn modelId="{F3B23157-B49D-47A1-A585-6357680AF364}" type="presParOf" srcId="{1D75397D-446F-4FBC-B77C-5F957CB22207}" destId="{60B4E853-D5A0-40DC-9A6D-2FE509A4CF1F}" srcOrd="0" destOrd="0" presId="urn:microsoft.com/office/officeart/2005/8/layout/hProcess11"/>
    <dgm:cxn modelId="{C822900A-F29B-410F-8F26-6C1E3B38F913}" type="presParOf" srcId="{1D75397D-446F-4FBC-B77C-5F957CB22207}" destId="{1C5CBE63-248C-45BA-B777-01F3110AD36E}" srcOrd="1" destOrd="0" presId="urn:microsoft.com/office/officeart/2005/8/layout/hProcess11"/>
    <dgm:cxn modelId="{8B9BA6E8-9F51-425D-8253-4D5085E4AA3D}" type="presParOf" srcId="{1D75397D-446F-4FBC-B77C-5F957CB22207}" destId="{36D646BF-4C96-44D4-B19E-5034779CCF79}" srcOrd="2" destOrd="0" presId="urn:microsoft.com/office/officeart/2005/8/layout/hProcess11"/>
    <dgm:cxn modelId="{A0043C84-3B65-4E07-B2D7-567D4033CE64}" type="presParOf" srcId="{38B9B1C9-A84D-42CD-8581-6060CDDDC63C}" destId="{52F59AF3-49E1-4FB7-880B-E61B137FEFFD}" srcOrd="5" destOrd="0" presId="urn:microsoft.com/office/officeart/2005/8/layout/hProcess11"/>
    <dgm:cxn modelId="{765160E8-AFA8-4916-B534-8D04A1260BBC}" type="presParOf" srcId="{38B9B1C9-A84D-42CD-8581-6060CDDDC63C}" destId="{352EB2E4-F8EA-4994-B115-8A4ACA227C77}" srcOrd="6" destOrd="0" presId="urn:microsoft.com/office/officeart/2005/8/layout/hProcess11"/>
    <dgm:cxn modelId="{A8E1D12A-2FAC-408E-AC24-0A581DC1E13E}" type="presParOf" srcId="{352EB2E4-F8EA-4994-B115-8A4ACA227C77}" destId="{FB7E05A1-20CB-4BE7-9149-39E2C41EF2BF}" srcOrd="0" destOrd="0" presId="urn:microsoft.com/office/officeart/2005/8/layout/hProcess11"/>
    <dgm:cxn modelId="{61846606-6BE1-4DE4-A92F-8337F803A9B7}" type="presParOf" srcId="{352EB2E4-F8EA-4994-B115-8A4ACA227C77}" destId="{1DBBEA84-A774-492B-8E03-1E884D21B8D2}" srcOrd="1" destOrd="0" presId="urn:microsoft.com/office/officeart/2005/8/layout/hProcess11"/>
    <dgm:cxn modelId="{E5ABF52F-DD14-408D-9722-6C4014191FB0}" type="presParOf" srcId="{352EB2E4-F8EA-4994-B115-8A4ACA227C77}" destId="{B07E970A-B878-4761-BC31-B15B4C39D95F}" srcOrd="2" destOrd="0" presId="urn:microsoft.com/office/officeart/2005/8/layout/hProcess11"/>
    <dgm:cxn modelId="{E482B550-13E5-4AB4-A939-A78158C21393}" type="presParOf" srcId="{38B9B1C9-A84D-42CD-8581-6060CDDDC63C}" destId="{4D066B40-5CA1-471A-87AE-97993BB9D8A6}" srcOrd="7" destOrd="0" presId="urn:microsoft.com/office/officeart/2005/8/layout/hProcess11"/>
    <dgm:cxn modelId="{7BCE8079-549C-4A02-A1FA-BBDCE2FB3138}" type="presParOf" srcId="{38B9B1C9-A84D-42CD-8581-6060CDDDC63C}" destId="{3626053E-8AC4-4308-B58A-751D4C7D48AA}" srcOrd="8" destOrd="0" presId="urn:microsoft.com/office/officeart/2005/8/layout/hProcess11"/>
    <dgm:cxn modelId="{C02568D3-BB1F-4D67-9818-AA5F37906084}" type="presParOf" srcId="{3626053E-8AC4-4308-B58A-751D4C7D48AA}" destId="{496799E5-C9B4-4DB3-9C89-5AE97B7BA458}" srcOrd="0" destOrd="0" presId="urn:microsoft.com/office/officeart/2005/8/layout/hProcess11"/>
    <dgm:cxn modelId="{F411D99D-247F-447E-8C37-24927DB87FDC}" type="presParOf" srcId="{3626053E-8AC4-4308-B58A-751D4C7D48AA}" destId="{FB0F79A7-01C2-46FD-BE9F-742B66FC5258}" srcOrd="1" destOrd="0" presId="urn:microsoft.com/office/officeart/2005/8/layout/hProcess11"/>
    <dgm:cxn modelId="{AF175146-956B-43D9-8C3B-165E3B415B17}" type="presParOf" srcId="{3626053E-8AC4-4308-B58A-751D4C7D48AA}" destId="{AD99D265-DF38-4E1B-94DA-E006B1558E63}" srcOrd="2" destOrd="0" presId="urn:microsoft.com/office/officeart/2005/8/layout/hProcess11"/>
    <dgm:cxn modelId="{775CBA80-BC6D-46E5-A09A-C2CE57FD6D2D}" type="presParOf" srcId="{38B9B1C9-A84D-42CD-8581-6060CDDDC63C}" destId="{E001CE05-C7EB-431B-8596-60202D074840}" srcOrd="9" destOrd="0" presId="urn:microsoft.com/office/officeart/2005/8/layout/hProcess11"/>
    <dgm:cxn modelId="{7EA0AA20-9993-43E2-AB4D-6BCC2E8094DF}" type="presParOf" srcId="{38B9B1C9-A84D-42CD-8581-6060CDDDC63C}" destId="{87DAD2FD-C36A-4DDE-96F2-8F946705630F}" srcOrd="10" destOrd="0" presId="urn:microsoft.com/office/officeart/2005/8/layout/hProcess11"/>
    <dgm:cxn modelId="{9E6D69D5-19C1-4970-91B9-DDB4D361B117}" type="presParOf" srcId="{87DAD2FD-C36A-4DDE-96F2-8F946705630F}" destId="{0C8611B2-8B08-4D9C-BC14-E22CDFA2B570}" srcOrd="0" destOrd="0" presId="urn:microsoft.com/office/officeart/2005/8/layout/hProcess11"/>
    <dgm:cxn modelId="{D6FC78B9-3117-475C-BB03-CE1E909CF07A}" type="presParOf" srcId="{87DAD2FD-C36A-4DDE-96F2-8F946705630F}" destId="{2D1AC967-C1F7-44B7-BE49-39C54EBB2925}" srcOrd="1" destOrd="0" presId="urn:microsoft.com/office/officeart/2005/8/layout/hProcess11"/>
    <dgm:cxn modelId="{09D0D28F-6B7E-4371-BEF4-FBD5CB47F31A}" type="presParOf" srcId="{87DAD2FD-C36A-4DDE-96F2-8F946705630F}" destId="{1EEDCEF2-74EE-4221-99F4-F8ED6D58859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7AF37-2E77-48EC-9B05-E0A1B3D7B389}">
      <dsp:nvSpPr>
        <dsp:cNvPr id="0" name=""/>
        <dsp:cNvSpPr/>
      </dsp:nvSpPr>
      <dsp:spPr>
        <a:xfrm>
          <a:off x="0" y="2072986"/>
          <a:ext cx="13591309" cy="27639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06FC2-27DA-4CC8-8D0E-84E33DAAC1DB}">
      <dsp:nvSpPr>
        <dsp:cNvPr id="0" name=""/>
        <dsp:cNvSpPr/>
      </dsp:nvSpPr>
      <dsp:spPr>
        <a:xfrm>
          <a:off x="323212" y="62355"/>
          <a:ext cx="1764056" cy="276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Zapf ChanceC" panose="020B7200000000000000" pitchFamily="34" charset="0"/>
            </a:rPr>
            <a:t>Завдання уроку: розвиток мислення та вміння навчатися; вчити визначати навчальні цілі та добирати цифрові інструменти для їх досягнення; формувати вміння вчитися протягом життя, використовуючи різні джерела інформації, вчити методів та прийомів навчання.</a:t>
          </a:r>
        </a:p>
      </dsp:txBody>
      <dsp:txXfrm>
        <a:off x="323212" y="62355"/>
        <a:ext cx="1764056" cy="2763982"/>
      </dsp:txXfrm>
    </dsp:sp>
    <dsp:sp modelId="{71EAD1FE-C8EA-4E0C-8EDA-C6F0E5A1A19B}">
      <dsp:nvSpPr>
        <dsp:cNvPr id="0" name=""/>
        <dsp:cNvSpPr/>
      </dsp:nvSpPr>
      <dsp:spPr>
        <a:xfrm>
          <a:off x="537624" y="3109479"/>
          <a:ext cx="690995" cy="690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AE8C5-E5E6-4FA1-B459-2BB6114F7767}">
      <dsp:nvSpPr>
        <dsp:cNvPr id="0" name=""/>
        <dsp:cNvSpPr/>
      </dsp:nvSpPr>
      <dsp:spPr>
        <a:xfrm>
          <a:off x="1821891" y="4145973"/>
          <a:ext cx="3019328" cy="276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Zapf ChanceC" panose="020B7200000000000000" pitchFamily="34" charset="0"/>
            </a:rPr>
            <a:t>Розвиток компетентностей: висловлення власної думки в усній і письмовій формі та за допомогою цифрових пристроїв й відповідної термінології; генерування й реалізація ідей з використанням цифрових технологій; формування прагнення самостійно опановувати нові інформаційні технології й цифрові інструменти при формуванні власного цифрового середовища.</a:t>
          </a:r>
        </a:p>
      </dsp:txBody>
      <dsp:txXfrm>
        <a:off x="1821891" y="4145973"/>
        <a:ext cx="3019328" cy="2763982"/>
      </dsp:txXfrm>
    </dsp:sp>
    <dsp:sp modelId="{D648FDB8-EFEB-4F10-A428-A1B2F8D8A062}">
      <dsp:nvSpPr>
        <dsp:cNvPr id="0" name=""/>
        <dsp:cNvSpPr/>
      </dsp:nvSpPr>
      <dsp:spPr>
        <a:xfrm>
          <a:off x="2986057" y="3109479"/>
          <a:ext cx="690995" cy="690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4E853-D5A0-40DC-9A6D-2FE509A4CF1F}">
      <dsp:nvSpPr>
        <dsp:cNvPr id="0" name=""/>
        <dsp:cNvSpPr/>
      </dsp:nvSpPr>
      <dsp:spPr>
        <a:xfrm>
          <a:off x="4897960" y="0"/>
          <a:ext cx="1767234" cy="276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Zapf ChanceC" panose="020B7200000000000000" pitchFamily="34" charset="0"/>
            </a:rPr>
            <a:t>Розвиток наскрізних вмінь та навичок: критичне та системне мислення, використовуючи різноманітні ресурси та способи оцінювання якості доказів, надійності джерел і достовірності відомостей, отриманих з електронних ресурсів; оцінювати ризики під час використання цифрових пристроїв.</a:t>
          </a:r>
        </a:p>
      </dsp:txBody>
      <dsp:txXfrm>
        <a:off x="4897960" y="0"/>
        <a:ext cx="1767234" cy="2763982"/>
      </dsp:txXfrm>
    </dsp:sp>
    <dsp:sp modelId="{1C5CBE63-248C-45BA-B777-01F3110AD36E}">
      <dsp:nvSpPr>
        <dsp:cNvPr id="0" name=""/>
        <dsp:cNvSpPr/>
      </dsp:nvSpPr>
      <dsp:spPr>
        <a:xfrm>
          <a:off x="5436080" y="3109479"/>
          <a:ext cx="690995" cy="690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E05A1-20CB-4BE7-9149-39E2C41EF2BF}">
      <dsp:nvSpPr>
        <dsp:cNvPr id="0" name=""/>
        <dsp:cNvSpPr/>
      </dsp:nvSpPr>
      <dsp:spPr>
        <a:xfrm>
          <a:off x="6721936" y="4145973"/>
          <a:ext cx="2297445" cy="276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Zapf ChanceC" panose="020B7200000000000000" pitchFamily="34" charset="0"/>
            </a:rPr>
            <a:t>Формування інформаційно-комунікаційних компетентностей: усвідомлення наслідків використання інформаційних і комунікаційних технологій для себе, суспільства, навколишнього природного середовища, дотримання етичних, культурних і правових норм інформаційної взаємодії.</a:t>
          </a:r>
        </a:p>
      </dsp:txBody>
      <dsp:txXfrm>
        <a:off x="6721936" y="4145973"/>
        <a:ext cx="2297445" cy="2763982"/>
      </dsp:txXfrm>
    </dsp:sp>
    <dsp:sp modelId="{1DBBEA84-A774-492B-8E03-1E884D21B8D2}">
      <dsp:nvSpPr>
        <dsp:cNvPr id="0" name=""/>
        <dsp:cNvSpPr/>
      </dsp:nvSpPr>
      <dsp:spPr>
        <a:xfrm>
          <a:off x="7525161" y="3109479"/>
          <a:ext cx="690995" cy="690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799E5-C9B4-4DB3-9C89-5AE97B7BA458}">
      <dsp:nvSpPr>
        <dsp:cNvPr id="0" name=""/>
        <dsp:cNvSpPr/>
      </dsp:nvSpPr>
      <dsp:spPr>
        <a:xfrm>
          <a:off x="9076122" y="0"/>
          <a:ext cx="1519048" cy="276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Zapf ChanceC" panose="020B7200000000000000" pitchFamily="34" charset="0"/>
            </a:rPr>
            <a:t>Очікувані результати: учні пам'ятають правила поведінки у комп'ютерному класі; знають що таке статистика та статистичні дані, вміють дослідити поставлену задачу.</a:t>
          </a:r>
        </a:p>
      </dsp:txBody>
      <dsp:txXfrm>
        <a:off x="9076122" y="0"/>
        <a:ext cx="1519048" cy="2763982"/>
      </dsp:txXfrm>
    </dsp:sp>
    <dsp:sp modelId="{FB0F79A7-01C2-46FD-BE9F-742B66FC5258}">
      <dsp:nvSpPr>
        <dsp:cNvPr id="0" name=""/>
        <dsp:cNvSpPr/>
      </dsp:nvSpPr>
      <dsp:spPr>
        <a:xfrm>
          <a:off x="9490149" y="3109479"/>
          <a:ext cx="690995" cy="690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611B2-8B08-4D9C-BC14-E22CDFA2B570}">
      <dsp:nvSpPr>
        <dsp:cNvPr id="0" name=""/>
        <dsp:cNvSpPr/>
      </dsp:nvSpPr>
      <dsp:spPr>
        <a:xfrm>
          <a:off x="10651912" y="4145973"/>
          <a:ext cx="1579171" cy="276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Zapf ChanceC" panose="020B7200000000000000" pitchFamily="34" charset="0"/>
            </a:rPr>
            <a:t>Обладнання та наочність: комп’ютери, підручники, презентація, </a:t>
          </a:r>
          <a:endParaRPr lang="uk-UA" sz="1050" kern="1200" dirty="0">
            <a:latin typeface="Zapf ChanceC" panose="020B7200000000000000" pitchFamily="34" charset="0"/>
          </a:endParaRPr>
        </a:p>
      </dsp:txBody>
      <dsp:txXfrm>
        <a:off x="10651912" y="4145973"/>
        <a:ext cx="1579171" cy="2763982"/>
      </dsp:txXfrm>
    </dsp:sp>
    <dsp:sp modelId="{2D1AC967-C1F7-44B7-BE49-39C54EBB2925}">
      <dsp:nvSpPr>
        <dsp:cNvPr id="0" name=""/>
        <dsp:cNvSpPr/>
      </dsp:nvSpPr>
      <dsp:spPr>
        <a:xfrm>
          <a:off x="11096000" y="3109479"/>
          <a:ext cx="690995" cy="690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A2D06-0DC7-4CB9-B7B9-73A25DCC3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8E4CEB0-061E-4713-8463-0C2681FFA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655AD8-3CB4-4EDF-8453-66962123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AFB72E-6569-4AE0-BE83-39552C55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B85685-F201-49F8-8447-1A3CD67F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9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C5061-B78D-42EB-B930-9F20C696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0994A5-65B5-45A8-AF7A-46EF3AB58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2DA994-3194-4FFC-8B7A-86281F74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A13C89-9C01-47FC-BC7D-058801FF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EF926A-CD9F-429C-8BE6-211AAAF5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32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B9DA3E1-5224-4BAF-866C-6391838E4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38B3A5-D13C-4E4C-B466-A402E5520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BD8094-317E-4DEC-BB01-4C6F7FB5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BEEAB7-4DE6-47CB-B1C0-07151BB3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35087-EEA6-47CF-A27F-53207D14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94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5FDAD-CE0D-41DF-A272-A8985955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356826-7C5D-40C4-8652-8D4271F77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71819C-DD20-483F-91F1-E9330BC8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6AC18D-8232-4450-B1A3-F8B4DB71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58DB8-14C6-4AA3-8E95-AD7E4441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7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14B5A-25DC-4F47-95AA-43AD86D5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03D76-0644-46EE-843C-E783D2F12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6228BC-6B0A-4B88-B59B-B02F6EA7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879B42-1100-43F8-826C-454F08E6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36AEAF-E92D-4391-8F1F-39E0217B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21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5D125-DCEA-4441-8B13-40C9334C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A8EC7B-CC76-4A05-81AE-B42FCE626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EDA1F-C6F1-4A99-8609-1E5EA98BD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6C737A7-6234-4743-8D50-5C9A0005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3CE89A-5215-44B5-AEC4-263C790A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562EFE-5156-4CB5-8BB6-2E89ED1F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4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B0153-8903-4204-8D3A-EDD430D8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3B7F5F-12B7-4D06-AF94-49FC1260F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1B619E2-FBA4-4B6E-936E-3593C206F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329A57-2A86-48D5-9934-56A8ED7BB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390E49-7E17-4747-9A55-8672DD9DE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5A0207F-2EF0-48AA-BE96-11B6F613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A16E7E-45B6-4BD2-A74B-2B58CACC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7C4B95E-A523-4D79-9299-EB192CE5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8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68BC3-D7E1-441A-AF88-36B16C21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CE3172A-8DB2-4729-8BE3-AF1A2211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DD9F044-0C8C-4461-A8BE-F401D22D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5DAFD2E-BB6B-43A4-85D1-E87CFD74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8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75C18F6-5FC6-4C5C-A258-9029FE8E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38AF268-C126-4E01-BB77-62145ACC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E70981D-0DB8-4B7F-B202-E87FDD4D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0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A8639-0A42-42CF-A3F9-26C76F20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D98E42-AD7A-49CD-8F02-10098998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0C7FEA-6D0A-4ABF-8BBD-CEA20DDDC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547689-4409-4E34-BCDA-53854D36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8E61E1-1F1A-4B10-B666-5AD3AD22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F4889B-7425-46A2-8AAB-EE18676A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79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F2B-9259-4F3F-B9D7-2EBB4D72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10126C1-3916-4A8E-A4AB-70E3C0EF6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2B21D16-033B-497B-AD2E-E65B774DD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0F43B4-471E-4CE3-8B97-EC90E5FE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7AF948-729D-4438-9D29-FEB59C94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3477BE-360F-4C72-9139-A062E9D1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45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11162E6-7AD9-4A7D-8A58-7CB4F793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1811A2-58E8-466C-BEB2-BA074F56D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003BD9-5313-4211-A8E5-ADEBCA239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23BB-FD9A-4906-BA91-3CA4CE0E9AA6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9B4669-A418-480E-9C83-71F9096AF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59B6C-5D6E-4BAD-B935-933E0FA2B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85B8-EC18-4DA4-9AF6-95F07A74B3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6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ordwall.net/play/61073/875/35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C7D72-6433-4D6D-8550-91BAC00B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40672"/>
            <a:ext cx="9144000" cy="2387600"/>
          </a:xfrm>
        </p:spPr>
        <p:txBody>
          <a:bodyPr>
            <a:noAutofit/>
          </a:bodyPr>
          <a:lstStyle/>
          <a:p>
            <a:r>
              <a:rPr lang="uk-UA" sz="5400" b="0" dirty="0">
                <a:effectLst/>
                <a:latin typeface="Zapf ChanceC" panose="020B7200000000000000" pitchFamily="34" charset="0"/>
                <a:ea typeface="Times New Roman" panose="02020603050405020304" pitchFamily="18" charset="0"/>
                <a:cs typeface="Bookman Old Style" panose="02050604050505020204" pitchFamily="18" charset="0"/>
              </a:rPr>
              <a:t>Інструктаж з БЖД. </a:t>
            </a:r>
            <a:r>
              <a:rPr lang="uk-UA" sz="5400" dirty="0">
                <a:effectLst/>
                <a:latin typeface="Zapf ChanceC" panose="020B7200000000000000" pitchFamily="34" charset="0"/>
                <a:ea typeface="Times New Roman" panose="02020603050405020304" pitchFamily="18" charset="0"/>
              </a:rPr>
              <a:t>Основи статистичного аналізу даних. Ряди даних. Обчислення основних статистичних характеристик вибірки.</a:t>
            </a:r>
            <a:endParaRPr lang="uk-UA" sz="5400" dirty="0">
              <a:latin typeface="Zapf ChanceC" panose="020B7200000000000000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E517DD-EA05-411F-8588-002B66533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7231" y="5239562"/>
            <a:ext cx="2578359" cy="891073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Zapf ChanceC" panose="020B7200000000000000" pitchFamily="34" charset="0"/>
              </a:rPr>
              <a:t>10 </a:t>
            </a:r>
            <a:r>
              <a:rPr lang="uk-UA" sz="3600" dirty="0">
                <a:latin typeface="Zapf ChanceC" panose="020B7200000000000000" pitchFamily="34" charset="0"/>
              </a:rPr>
              <a:t>клас</a:t>
            </a:r>
          </a:p>
        </p:txBody>
      </p:sp>
      <p:sp>
        <p:nvSpPr>
          <p:cNvPr id="4" name="Підзаголовок 2">
            <a:extLst>
              <a:ext uri="{FF2B5EF4-FFF2-40B4-BE49-F238E27FC236}">
                <a16:creationId xmlns:a16="http://schemas.microsoft.com/office/drawing/2014/main" id="{C1C9DC4C-60A7-46F4-8C5E-F8ED99BD815E}"/>
              </a:ext>
            </a:extLst>
          </p:cNvPr>
          <p:cNvSpPr txBox="1">
            <a:spLocks/>
          </p:cNvSpPr>
          <p:nvPr/>
        </p:nvSpPr>
        <p:spPr>
          <a:xfrm>
            <a:off x="115077" y="231290"/>
            <a:ext cx="2578359" cy="89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>
                <a:latin typeface="Zapf ChanceC" panose="020B7200000000000000" pitchFamily="34" charset="0"/>
              </a:rPr>
              <a:t>10 </a:t>
            </a:r>
            <a:r>
              <a:rPr lang="uk-UA" sz="3600">
                <a:latin typeface="Zapf ChanceC" panose="020B7200000000000000" pitchFamily="34" charset="0"/>
              </a:rPr>
              <a:t>клас</a:t>
            </a:r>
            <a:endParaRPr lang="uk-UA" sz="3600" dirty="0">
              <a:latin typeface="Zapf ChanceC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9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41A3C74-F68F-41E2-BB91-BFC322937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820281"/>
              </p:ext>
            </p:extLst>
          </p:nvPr>
        </p:nvGraphicFramePr>
        <p:xfrm>
          <a:off x="-114300" y="-176647"/>
          <a:ext cx="13591309" cy="690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71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4D0005-EC22-4204-A597-36167147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3" y="36282"/>
            <a:ext cx="12022354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CF078B-9325-4D7B-907E-CD19E6811F5C}"/>
              </a:ext>
            </a:extLst>
          </p:cNvPr>
          <p:cNvSpPr txBox="1"/>
          <p:nvPr/>
        </p:nvSpPr>
        <p:spPr>
          <a:xfrm>
            <a:off x="623455" y="394855"/>
            <a:ext cx="7699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Zapf ChanceC" panose="020B7200000000000000" pitchFamily="34" charset="0"/>
              </a:rPr>
              <a:t>Аналіз даних </a:t>
            </a:r>
            <a:r>
              <a:rPr lang="uk-UA" sz="3600" dirty="0">
                <a:solidFill>
                  <a:srgbClr val="FF0000"/>
                </a:solidFill>
                <a:latin typeface="Zapf ChanceC" panose="020B7200000000000000" pitchFamily="34" charset="0"/>
              </a:rPr>
              <a:t>– </a:t>
            </a:r>
            <a:r>
              <a:rPr lang="uk-UA" sz="3600" dirty="0">
                <a:latin typeface="Zapf ChanceC" panose="020B7200000000000000" pitchFamily="34" charset="0"/>
              </a:rPr>
              <a:t>це процес збору інформації, впорядкування з метою отримання доцільних висновків.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305F3-61CC-4F22-9C49-13944ECB5F0B}"/>
              </a:ext>
            </a:extLst>
          </p:cNvPr>
          <p:cNvSpPr txBox="1"/>
          <p:nvPr/>
        </p:nvSpPr>
        <p:spPr>
          <a:xfrm>
            <a:off x="3768437" y="2334492"/>
            <a:ext cx="769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Zapf ChanceC" panose="020B7200000000000000" pitchFamily="34" charset="0"/>
              </a:rPr>
              <a:t>Метою аналізу </a:t>
            </a:r>
            <a:r>
              <a:rPr lang="uk-UA" sz="3600" b="1" dirty="0">
                <a:latin typeface="Zapf ChanceC" panose="020B7200000000000000" pitchFamily="34" charset="0"/>
              </a:rPr>
              <a:t>є прийняття ефективних рішень на основі проведеної роботи</a:t>
            </a:r>
            <a:endParaRPr lang="uk-UA" sz="3600" dirty="0">
              <a:latin typeface="Zapf ChanceC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8CC1C2-0405-4F7C-B57A-3D0B32112DAD}"/>
              </a:ext>
            </a:extLst>
          </p:cNvPr>
          <p:cNvSpPr txBox="1"/>
          <p:nvPr/>
        </p:nvSpPr>
        <p:spPr>
          <a:xfrm>
            <a:off x="623455" y="3534821"/>
            <a:ext cx="7699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Zapf ChanceC" panose="020B7200000000000000" pitchFamily="34" charset="0"/>
              </a:rPr>
              <a:t>Статистика</a:t>
            </a:r>
            <a:r>
              <a:rPr lang="uk-UA" sz="3600" dirty="0">
                <a:solidFill>
                  <a:srgbClr val="FF0000"/>
                </a:solidFill>
                <a:latin typeface="Zapf ChanceC" panose="020B7200000000000000" pitchFamily="34" charset="0"/>
              </a:rPr>
              <a:t>– </a:t>
            </a:r>
            <a:r>
              <a:rPr lang="uk-UA" sz="3600" dirty="0">
                <a:latin typeface="Zapf ChanceC" panose="020B7200000000000000" pitchFamily="34" charset="0"/>
              </a:rPr>
              <a:t>це наука, яка проводить збір, організацію, аналіз та обробку даних, а також виводить висновки та рішення на основі цих даних.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BE191C-5A3D-4D24-93F9-619D70A6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6280" y="4094017"/>
            <a:ext cx="3352265" cy="22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A4D4B4-5D88-49DE-835E-1A4F94A1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26" y="728220"/>
            <a:ext cx="4361585" cy="4882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A5996-59C8-4CDF-AC95-4118AEAD869E}"/>
              </a:ext>
            </a:extLst>
          </p:cNvPr>
          <p:cNvSpPr txBox="1"/>
          <p:nvPr/>
        </p:nvSpPr>
        <p:spPr>
          <a:xfrm>
            <a:off x="518679" y="4636623"/>
            <a:ext cx="77490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Zapf ChanceC" panose="020B7200000000000000" pitchFamily="34" charset="0"/>
              </a:rPr>
              <a:t>Наприклад</a:t>
            </a:r>
            <a:r>
              <a:rPr lang="ru-RU" sz="2800" b="1" dirty="0">
                <a:latin typeface="Zapf ChanceC" panose="020B7200000000000000" pitchFamily="34" charset="0"/>
              </a:rPr>
              <a:t>,  </a:t>
            </a:r>
            <a:r>
              <a:rPr lang="ru-RU" sz="2800" b="1" dirty="0" err="1">
                <a:latin typeface="Zapf ChanceC" panose="020B7200000000000000" pitchFamily="34" charset="0"/>
              </a:rPr>
              <a:t>із</a:t>
            </a:r>
            <a:r>
              <a:rPr lang="ru-RU" sz="2800" b="1" dirty="0">
                <a:latin typeface="Zapf ChanceC" panose="020B7200000000000000" pitchFamily="34" charset="0"/>
              </a:rPr>
              <a:t> 500 </a:t>
            </a:r>
            <a:r>
              <a:rPr lang="ru-RU" sz="2800" b="1" dirty="0" err="1">
                <a:latin typeface="Zapf ChanceC" panose="020B7200000000000000" pitchFamily="34" charset="0"/>
              </a:rPr>
              <a:t>виготовлених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автомобілей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вибрали</a:t>
            </a:r>
            <a:r>
              <a:rPr lang="ru-RU" sz="2800" b="1" dirty="0">
                <a:latin typeface="Zapf ChanceC" panose="020B7200000000000000" pitchFamily="34" charset="0"/>
              </a:rPr>
              <a:t> 100, </a:t>
            </a:r>
            <a:r>
              <a:rPr lang="ru-RU" sz="2800" b="1" dirty="0" err="1">
                <a:latin typeface="Zapf ChanceC" panose="020B7200000000000000" pitchFamily="34" charset="0"/>
              </a:rPr>
              <a:t>тоді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Zapf ChanceC" panose="020B7200000000000000" pitchFamily="34" charset="0"/>
              </a:rPr>
              <a:t>N =</a:t>
            </a:r>
            <a:r>
              <a:rPr lang="ru-RU" sz="2800" b="1" dirty="0">
                <a:solidFill>
                  <a:srgbClr val="FF0000"/>
                </a:solidFill>
                <a:latin typeface="Zapf ChanceC" panose="020B7200000000000000" pitchFamily="34" charset="0"/>
              </a:rPr>
              <a:t>500 </a:t>
            </a:r>
            <a:r>
              <a:rPr lang="ru-RU" sz="2800" b="1" dirty="0">
                <a:latin typeface="Zapf ChanceC" panose="020B7200000000000000" pitchFamily="34" charset="0"/>
              </a:rPr>
              <a:t>– </a:t>
            </a:r>
            <a:r>
              <a:rPr lang="ru-RU" sz="2800" b="1" dirty="0" err="1">
                <a:latin typeface="Zapf ChanceC" panose="020B7200000000000000" pitchFamily="34" charset="0"/>
              </a:rPr>
              <a:t>це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обсяг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генеральної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сукупності</a:t>
            </a:r>
            <a:r>
              <a:rPr lang="uk-UA" sz="2800" b="1" dirty="0">
                <a:latin typeface="Zapf ChanceC" panose="020B7200000000000000" pitchFamily="34" charset="0"/>
              </a:rPr>
              <a:t>, а </a:t>
            </a:r>
            <a:r>
              <a:rPr lang="en-US" sz="2800" b="1" dirty="0">
                <a:solidFill>
                  <a:srgbClr val="FF0000"/>
                </a:solidFill>
                <a:latin typeface="Zapf ChanceC" panose="020B7200000000000000" pitchFamily="34" charset="0"/>
              </a:rPr>
              <a:t>n= 100 </a:t>
            </a:r>
            <a:r>
              <a:rPr lang="en-US" sz="2800" b="1" dirty="0">
                <a:latin typeface="Zapf ChanceC" panose="020B7200000000000000" pitchFamily="34" charset="0"/>
              </a:rPr>
              <a:t>– </a:t>
            </a:r>
            <a:r>
              <a:rPr lang="uk-UA" sz="2800" b="1" dirty="0">
                <a:latin typeface="Zapf ChanceC" panose="020B7200000000000000" pitchFamily="34" charset="0"/>
              </a:rPr>
              <a:t>це обсяг вибірки.</a:t>
            </a:r>
            <a:endParaRPr lang="uk-UA" sz="2800" dirty="0">
              <a:latin typeface="Zapf ChanceC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90A09-01D0-4E10-9536-7B7A934C2533}"/>
              </a:ext>
            </a:extLst>
          </p:cNvPr>
          <p:cNvSpPr txBox="1"/>
          <p:nvPr/>
        </p:nvSpPr>
        <p:spPr>
          <a:xfrm>
            <a:off x="1155989" y="2441211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Zapf ChanceC" panose="020B7200000000000000" pitchFamily="34" charset="0"/>
              </a:rPr>
              <a:t>Всю </a:t>
            </a:r>
            <a:r>
              <a:rPr lang="ru-RU" sz="2800" b="1" dirty="0" err="1">
                <a:latin typeface="Zapf ChanceC" panose="020B7200000000000000" pitchFamily="34" charset="0"/>
              </a:rPr>
              <a:t>сукупність</a:t>
            </a:r>
            <a:r>
              <a:rPr lang="ru-RU" sz="2800" b="1" dirty="0">
                <a:latin typeface="Zapf ChanceC" panose="020B7200000000000000" pitchFamily="34" charset="0"/>
              </a:rPr>
              <a:t>, з </a:t>
            </a:r>
            <a:r>
              <a:rPr lang="ru-RU" sz="2800" b="1" dirty="0" err="1">
                <a:latin typeface="Zapf ChanceC" panose="020B7200000000000000" pitchFamily="34" charset="0"/>
              </a:rPr>
              <a:t>якої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проводять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вибірку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називають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Zapf ChanceC" panose="020B7200000000000000" pitchFamily="34" charset="0"/>
              </a:rPr>
              <a:t>генеральною </a:t>
            </a:r>
            <a:r>
              <a:rPr lang="ru-RU" sz="2800" b="1" dirty="0" err="1">
                <a:solidFill>
                  <a:srgbClr val="FF0000"/>
                </a:solidFill>
                <a:latin typeface="Zapf ChanceC" panose="020B7200000000000000" pitchFamily="34" charset="0"/>
              </a:rPr>
              <a:t>сукупністю</a:t>
            </a:r>
            <a:endParaRPr lang="uk-UA" sz="2800" dirty="0">
              <a:solidFill>
                <a:srgbClr val="FF0000"/>
              </a:solidFill>
              <a:latin typeface="Zapf ChanceC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704C2-56D8-427E-8B13-E003E8E0375A}"/>
              </a:ext>
            </a:extLst>
          </p:cNvPr>
          <p:cNvSpPr txBox="1"/>
          <p:nvPr/>
        </p:nvSpPr>
        <p:spPr>
          <a:xfrm>
            <a:off x="778452" y="722853"/>
            <a:ext cx="6094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Zapf ChanceC" panose="020B7200000000000000" pitchFamily="34" charset="0"/>
              </a:rPr>
              <a:t>Дані</a:t>
            </a:r>
            <a:r>
              <a:rPr lang="ru-RU" sz="2800" b="1" dirty="0">
                <a:latin typeface="Zapf ChanceC" panose="020B7200000000000000" pitchFamily="34" charset="0"/>
              </a:rPr>
              <a:t> для </a:t>
            </a:r>
            <a:r>
              <a:rPr lang="ru-RU" sz="2800" b="1" dirty="0" err="1">
                <a:latin typeface="Zapf ChanceC" panose="020B7200000000000000" pitchFamily="34" charset="0"/>
              </a:rPr>
              <a:t>дослідження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latin typeface="Zapf ChanceC" panose="020B7200000000000000" pitchFamily="34" charset="0"/>
              </a:rPr>
              <a:t>називають</a:t>
            </a:r>
            <a:r>
              <a:rPr lang="ru-RU" sz="2800" b="1" dirty="0"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Zapf ChanceC" panose="020B7200000000000000" pitchFamily="34" charset="0"/>
              </a:rPr>
              <a:t>статистичними</a:t>
            </a:r>
            <a:r>
              <a:rPr lang="ru-RU" sz="2800" b="1" dirty="0">
                <a:solidFill>
                  <a:srgbClr val="FF0000"/>
                </a:solidFill>
                <a:latin typeface="Zapf ChanceC" panose="020B7200000000000000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Zapf ChanceC" panose="020B7200000000000000" pitchFamily="34" charset="0"/>
              </a:rPr>
              <a:t>даними</a:t>
            </a:r>
            <a:r>
              <a:rPr lang="ru-RU" sz="2800" b="1" dirty="0">
                <a:solidFill>
                  <a:srgbClr val="FF0000"/>
                </a:solidFill>
                <a:latin typeface="Zapf ChanceC" panose="020B7200000000000000" pitchFamily="34" charset="0"/>
              </a:rPr>
              <a:t> (</a:t>
            </a:r>
            <a:r>
              <a:rPr lang="ru-RU" sz="2800" b="1" dirty="0" err="1">
                <a:solidFill>
                  <a:srgbClr val="FF0000"/>
                </a:solidFill>
                <a:latin typeface="Zapf ChanceC" panose="020B7200000000000000" pitchFamily="34" charset="0"/>
              </a:rPr>
              <a:t>вибіркою</a:t>
            </a:r>
            <a:r>
              <a:rPr lang="ru-RU" sz="2800" b="1" dirty="0">
                <a:solidFill>
                  <a:srgbClr val="FF0000"/>
                </a:solidFill>
                <a:latin typeface="Zapf ChanceC" panose="020B7200000000000000" pitchFamily="34" charset="0"/>
              </a:rPr>
              <a:t>)</a:t>
            </a:r>
            <a:endParaRPr lang="uk-UA" sz="2800" dirty="0">
              <a:latin typeface="Zapf ChanceC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6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743C05-D2A8-4B8A-8621-742C2AC21491}"/>
              </a:ext>
            </a:extLst>
          </p:cNvPr>
          <p:cNvSpPr txBox="1"/>
          <p:nvPr/>
        </p:nvSpPr>
        <p:spPr>
          <a:xfrm>
            <a:off x="646833" y="736708"/>
            <a:ext cx="82062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FF0000"/>
                </a:solidFill>
                <a:latin typeface="Zapf ChanceC" panose="020B7200000000000000" pitchFamily="34" charset="0"/>
              </a:rPr>
              <a:t>Розмах вибірки </a:t>
            </a:r>
            <a:r>
              <a:rPr lang="uk-UA" sz="3200" dirty="0">
                <a:latin typeface="Zapf ChanceC" panose="020B7200000000000000" pitchFamily="34" charset="0"/>
              </a:rPr>
              <a:t>— різниця між максимальним і</a:t>
            </a:r>
          </a:p>
          <a:p>
            <a:pPr algn="just"/>
            <a:r>
              <a:rPr lang="uk-UA" sz="3200" dirty="0">
                <a:latin typeface="Zapf ChanceC" panose="020B7200000000000000" pitchFamily="34" charset="0"/>
              </a:rPr>
              <a:t>мінімальним значеннями елементів вибірки.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BEF607-FB79-4CBB-9F14-15C18BFF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64" y="2057400"/>
            <a:ext cx="6060180" cy="3539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9E41AA-6CFC-4D34-AA2D-CE08BA97BAFB}"/>
              </a:ext>
            </a:extLst>
          </p:cNvPr>
          <p:cNvSpPr txBox="1"/>
          <p:nvPr/>
        </p:nvSpPr>
        <p:spPr>
          <a:xfrm>
            <a:off x="197427" y="2670464"/>
            <a:ext cx="543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Zapf ChanceC" panose="020B7200000000000000" pitchFamily="34" charset="0"/>
              </a:rPr>
              <a:t>Розмах вибірки</a:t>
            </a:r>
            <a:r>
              <a:rPr lang="en-AU" sz="3600" dirty="0">
                <a:solidFill>
                  <a:srgbClr val="FF0000"/>
                </a:solidFill>
                <a:latin typeface="Zapf ChanceC" panose="020B7200000000000000" pitchFamily="34" charset="0"/>
              </a:rPr>
              <a:t> = max - min</a:t>
            </a:r>
            <a:endParaRPr lang="uk-UA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75153-0D42-473C-8334-A9DC7CC6028C}"/>
              </a:ext>
            </a:extLst>
          </p:cNvPr>
          <p:cNvSpPr txBox="1"/>
          <p:nvPr/>
        </p:nvSpPr>
        <p:spPr>
          <a:xfrm>
            <a:off x="123824" y="3966857"/>
            <a:ext cx="5102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latin typeface="Zapf ChanceC" panose="020B7200000000000000" pitchFamily="34" charset="0"/>
              </a:rPr>
              <a:t>З малюнка розмах вибірки становить ….</a:t>
            </a:r>
          </a:p>
        </p:txBody>
      </p:sp>
    </p:spTree>
    <p:extLst>
      <p:ext uri="{BB962C8B-B14F-4D97-AF65-F5344CB8AC3E}">
        <p14:creationId xmlns:p14="http://schemas.microsoft.com/office/powerpoint/2010/main" val="226191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F20119-B736-47DD-B4BD-4564CFA455A6}"/>
              </a:ext>
            </a:extLst>
          </p:cNvPr>
          <p:cNvSpPr txBox="1"/>
          <p:nvPr/>
        </p:nvSpPr>
        <p:spPr>
          <a:xfrm>
            <a:off x="979342" y="522170"/>
            <a:ext cx="8517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Zapf ChanceC" panose="020B7200000000000000" pitchFamily="34" charset="0"/>
              </a:rPr>
              <a:t>Середнє</a:t>
            </a:r>
            <a:r>
              <a:rPr lang="ru-RU" sz="3200" b="1" dirty="0">
                <a:solidFill>
                  <a:srgbClr val="FF0000"/>
                </a:solidFill>
                <a:latin typeface="Zapf ChanceC" panose="020B7200000000000000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Zapf ChanceC" panose="020B7200000000000000" pitchFamily="34" charset="0"/>
              </a:rPr>
              <a:t>арифметичне</a:t>
            </a:r>
            <a:r>
              <a:rPr lang="ru-RU" sz="3200" b="1" dirty="0">
                <a:solidFill>
                  <a:srgbClr val="FF0000"/>
                </a:solidFill>
                <a:latin typeface="Zapf ChanceC" panose="020B7200000000000000" pitchFamily="34" charset="0"/>
              </a:rPr>
              <a:t> ряду чисел </a:t>
            </a:r>
            <a:r>
              <a:rPr lang="ru-RU" sz="3200" dirty="0">
                <a:latin typeface="Zapf ChanceC" panose="020B7200000000000000" pitchFamily="34" charset="0"/>
              </a:rPr>
              <a:t>— </a:t>
            </a:r>
            <a:r>
              <a:rPr lang="ru-RU" sz="3200" dirty="0" err="1">
                <a:latin typeface="Zapf ChanceC" panose="020B7200000000000000" pitchFamily="34" charset="0"/>
              </a:rPr>
              <a:t>це</a:t>
            </a:r>
            <a:r>
              <a:rPr lang="ru-RU" sz="3200" dirty="0">
                <a:latin typeface="Zapf ChanceC" panose="020B7200000000000000" pitchFamily="34" charset="0"/>
              </a:rPr>
              <a:t> </a:t>
            </a:r>
            <a:r>
              <a:rPr lang="ru-RU" sz="3200" dirty="0" err="1">
                <a:latin typeface="Zapf ChanceC" panose="020B7200000000000000" pitchFamily="34" charset="0"/>
              </a:rPr>
              <a:t>частка</a:t>
            </a:r>
            <a:r>
              <a:rPr lang="ru-RU" sz="3200" dirty="0">
                <a:latin typeface="Zapf ChanceC" panose="020B7200000000000000" pitchFamily="34" charset="0"/>
              </a:rPr>
              <a:t> </a:t>
            </a:r>
            <a:r>
              <a:rPr lang="ru-RU" sz="3200" dirty="0" err="1">
                <a:latin typeface="Zapf ChanceC" panose="020B7200000000000000" pitchFamily="34" charset="0"/>
              </a:rPr>
              <a:t>від</a:t>
            </a:r>
            <a:endParaRPr lang="ru-RU" sz="3200" dirty="0">
              <a:latin typeface="Zapf ChanceC" panose="020B7200000000000000" pitchFamily="34" charset="0"/>
            </a:endParaRPr>
          </a:p>
          <a:p>
            <a:r>
              <a:rPr lang="ru-RU" sz="3200" dirty="0" err="1">
                <a:latin typeface="Zapf ChanceC" panose="020B7200000000000000" pitchFamily="34" charset="0"/>
              </a:rPr>
              <a:t>ділення</a:t>
            </a:r>
            <a:r>
              <a:rPr lang="ru-RU" sz="3200" dirty="0">
                <a:latin typeface="Zapf ChanceC" panose="020B7200000000000000" pitchFamily="34" charset="0"/>
              </a:rPr>
              <a:t> </a:t>
            </a:r>
            <a:r>
              <a:rPr lang="ru-RU" sz="3200" dirty="0" err="1">
                <a:latin typeface="Zapf ChanceC" panose="020B7200000000000000" pitchFamily="34" charset="0"/>
              </a:rPr>
              <a:t>суми</a:t>
            </a:r>
            <a:r>
              <a:rPr lang="ru-RU" sz="3200" dirty="0">
                <a:latin typeface="Zapf ChanceC" panose="020B7200000000000000" pitchFamily="34" charset="0"/>
              </a:rPr>
              <a:t> </a:t>
            </a:r>
            <a:r>
              <a:rPr lang="ru-RU" sz="3200" dirty="0" err="1">
                <a:latin typeface="Zapf ChanceC" panose="020B7200000000000000" pitchFamily="34" charset="0"/>
              </a:rPr>
              <a:t>цих</a:t>
            </a:r>
            <a:r>
              <a:rPr lang="ru-RU" sz="3200" dirty="0">
                <a:latin typeface="Zapf ChanceC" panose="020B7200000000000000" pitchFamily="34" charset="0"/>
              </a:rPr>
              <a:t> чисел на </a:t>
            </a:r>
            <a:r>
              <a:rPr lang="ru-RU" sz="3200" dirty="0" err="1">
                <a:latin typeface="Zapf ChanceC" panose="020B7200000000000000" pitchFamily="34" charset="0"/>
              </a:rPr>
              <a:t>їх</a:t>
            </a:r>
            <a:r>
              <a:rPr lang="ru-RU" sz="3200" dirty="0">
                <a:latin typeface="Zapf ChanceC" panose="020B7200000000000000" pitchFamily="34" charset="0"/>
              </a:rPr>
              <a:t> </a:t>
            </a:r>
            <a:r>
              <a:rPr lang="ru-RU" sz="3200" dirty="0" err="1">
                <a:latin typeface="Zapf ChanceC" panose="020B7200000000000000" pitchFamily="34" charset="0"/>
              </a:rPr>
              <a:t>кількість</a:t>
            </a:r>
            <a:r>
              <a:rPr lang="ru-RU" sz="3200" dirty="0">
                <a:latin typeface="Zapf ChanceC" panose="020B7200000000000000" pitchFamily="34" charset="0"/>
              </a:rPr>
              <a:t> (</a:t>
            </a:r>
            <a:r>
              <a:rPr lang="ru-RU" sz="3200" dirty="0" err="1">
                <a:latin typeface="Zapf ChanceC" panose="020B7200000000000000" pitchFamily="34" charset="0"/>
              </a:rPr>
              <a:t>обсяг</a:t>
            </a:r>
            <a:r>
              <a:rPr lang="ru-RU" sz="3200" dirty="0">
                <a:latin typeface="Zapf ChanceC" panose="020B7200000000000000" pitchFamily="34" charset="0"/>
              </a:rPr>
              <a:t> </a:t>
            </a:r>
            <a:r>
              <a:rPr lang="ru-RU" sz="3200" dirty="0" err="1">
                <a:latin typeface="Zapf ChanceC" panose="020B7200000000000000" pitchFamily="34" charset="0"/>
              </a:rPr>
              <a:t>вибірки</a:t>
            </a:r>
            <a:r>
              <a:rPr lang="ru-RU" sz="3200" dirty="0">
                <a:latin typeface="Zapf ChanceC" panose="020B7200000000000000" pitchFamily="34" charset="0"/>
              </a:rPr>
              <a:t>)</a:t>
            </a:r>
            <a:endParaRPr lang="uk-UA" sz="3200" dirty="0">
              <a:latin typeface="Zapf ChanceC" panose="020B7200000000000000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EA44DA-F60B-4552-83EA-C3F6AFF8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757" y="1610178"/>
            <a:ext cx="4811471" cy="2807498"/>
          </a:xfrm>
          <a:prstGeom prst="rect">
            <a:avLst/>
          </a:prstGeom>
        </p:spPr>
      </p:pic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DFBB3A14-A595-4948-8E09-FEFE47261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40300"/>
              </p:ext>
            </p:extLst>
          </p:nvPr>
        </p:nvGraphicFramePr>
        <p:xfrm>
          <a:off x="431800" y="1879600"/>
          <a:ext cx="4525963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4274714" imgH="4823484" progId="Excel.Sheet.12">
                  <p:embed/>
                </p:oleObj>
              </mc:Choice>
              <mc:Fallback>
                <p:oleObj name="Worksheet" r:id="rId4" imgW="4274714" imgH="48234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1879600"/>
                        <a:ext cx="4525963" cy="442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99C20C-8882-4D5F-AB19-BDA17DB9FFBB}"/>
              </a:ext>
            </a:extLst>
          </p:cNvPr>
          <p:cNvSpPr txBox="1"/>
          <p:nvPr/>
        </p:nvSpPr>
        <p:spPr>
          <a:xfrm>
            <a:off x="4957294" y="4460723"/>
            <a:ext cx="77013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Zapf ChanceC" panose="020B7200000000000000" pitchFamily="34" charset="0"/>
              </a:rPr>
              <a:t>Мода ряду чисел</a:t>
            </a:r>
            <a:r>
              <a:rPr lang="uk-UA" sz="2400" b="1" dirty="0">
                <a:latin typeface="Zapf ChanceC" panose="020B7200000000000000" pitchFamily="34" charset="0"/>
              </a:rPr>
              <a:t> </a:t>
            </a:r>
            <a:r>
              <a:rPr lang="uk-UA" sz="2400" dirty="0">
                <a:latin typeface="Zapf ChanceC" panose="020B7200000000000000" pitchFamily="34" charset="0"/>
              </a:rPr>
              <a:t>— число, яке найчастіше</a:t>
            </a:r>
          </a:p>
          <a:p>
            <a:r>
              <a:rPr lang="uk-UA" sz="2400" dirty="0">
                <a:latin typeface="Zapf ChanceC" panose="020B7200000000000000" pitchFamily="34" charset="0"/>
              </a:rPr>
              <a:t>зустрічається в ряді даних. Якщо дані у вибірці не</a:t>
            </a:r>
          </a:p>
          <a:p>
            <a:r>
              <a:rPr lang="uk-UA" sz="2400" dirty="0">
                <a:latin typeface="Zapf ChanceC" panose="020B7200000000000000" pitchFamily="34" charset="0"/>
              </a:rPr>
              <a:t>повторюються, мода не обчислюється. Якщо в ряді</a:t>
            </a:r>
          </a:p>
          <a:p>
            <a:r>
              <a:rPr lang="uk-UA" sz="2400" dirty="0">
                <a:latin typeface="Zapf ChanceC" panose="020B7200000000000000" pitchFamily="34" charset="0"/>
              </a:rPr>
              <a:t>даних є числа, які зустрічаються однакову кількість</a:t>
            </a:r>
          </a:p>
          <a:p>
            <a:r>
              <a:rPr lang="uk-UA" sz="2400" dirty="0">
                <a:latin typeface="Zapf ChanceC" panose="020B7200000000000000" pitchFamily="34" charset="0"/>
              </a:rPr>
              <a:t>разів, мода буде мати кілька значень</a:t>
            </a:r>
          </a:p>
        </p:txBody>
      </p:sp>
    </p:spTree>
    <p:extLst>
      <p:ext uri="{BB962C8B-B14F-4D97-AF65-F5344CB8AC3E}">
        <p14:creationId xmlns:p14="http://schemas.microsoft.com/office/powerpoint/2010/main" val="383395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5FAB8-3695-474E-A21F-9803C1B0E919}"/>
              </a:ext>
            </a:extLst>
          </p:cNvPr>
          <p:cNvSpPr txBox="1"/>
          <p:nvPr/>
        </p:nvSpPr>
        <p:spPr>
          <a:xfrm>
            <a:off x="511751" y="650162"/>
            <a:ext cx="60942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Zapf ChanceC" panose="020B7200000000000000" pitchFamily="34" charset="0"/>
              </a:rPr>
              <a:t>Частота</a:t>
            </a:r>
            <a:r>
              <a:rPr lang="ru-RU" sz="2400" dirty="0">
                <a:latin typeface="Zapf ChanceC" panose="020B7200000000000000" pitchFamily="34" charset="0"/>
              </a:rPr>
              <a:t> — число </a:t>
            </a:r>
            <a:r>
              <a:rPr lang="ru-RU" sz="2400" dirty="0" err="1">
                <a:latin typeface="Zapf ChanceC" panose="020B7200000000000000" pitchFamily="34" charset="0"/>
              </a:rPr>
              <a:t>повторень</a:t>
            </a:r>
            <a:r>
              <a:rPr lang="ru-RU" sz="2400" dirty="0">
                <a:latin typeface="Zapf ChanceC" panose="020B7200000000000000" pitchFamily="34" charset="0"/>
              </a:rPr>
              <a:t> </a:t>
            </a:r>
            <a:r>
              <a:rPr lang="ru-RU" sz="2400" dirty="0" err="1">
                <a:latin typeface="Zapf ChanceC" panose="020B7200000000000000" pitchFamily="34" charset="0"/>
              </a:rPr>
              <a:t>значень</a:t>
            </a:r>
            <a:r>
              <a:rPr lang="ru-RU" sz="2400" dirty="0">
                <a:latin typeface="Zapf ChanceC" panose="020B7200000000000000" pitchFamily="34" charset="0"/>
              </a:rPr>
              <a:t> </a:t>
            </a:r>
            <a:r>
              <a:rPr lang="ru-RU" sz="2400" dirty="0" err="1">
                <a:latin typeface="Zapf ChanceC" panose="020B7200000000000000" pitchFamily="34" charset="0"/>
              </a:rPr>
              <a:t>вибірки</a:t>
            </a:r>
            <a:r>
              <a:rPr lang="ru-RU" sz="2400" dirty="0">
                <a:latin typeface="Zapf ChanceC" panose="020B7200000000000000" pitchFamily="34" charset="0"/>
              </a:rPr>
              <a:t> в</a:t>
            </a:r>
          </a:p>
          <a:p>
            <a:r>
              <a:rPr lang="ru-RU" sz="2400" dirty="0" err="1">
                <a:latin typeface="Zapf ChanceC" panose="020B7200000000000000" pitchFamily="34" charset="0"/>
              </a:rPr>
              <a:t>заданих</a:t>
            </a:r>
            <a:r>
              <a:rPr lang="ru-RU" sz="2400" dirty="0">
                <a:latin typeface="Zapf ChanceC" panose="020B7200000000000000" pitchFamily="34" charset="0"/>
              </a:rPr>
              <a:t> </a:t>
            </a:r>
            <a:r>
              <a:rPr lang="ru-RU" sz="2400" dirty="0" err="1">
                <a:latin typeface="Zapf ChanceC" panose="020B7200000000000000" pitchFamily="34" charset="0"/>
              </a:rPr>
              <a:t>інтервалах</a:t>
            </a:r>
            <a:r>
              <a:rPr lang="ru-RU" sz="2400" dirty="0">
                <a:latin typeface="Zapf ChanceC" panose="020B7200000000000000" pitchFamily="34" charset="0"/>
              </a:rPr>
              <a:t>. </a:t>
            </a:r>
            <a:r>
              <a:rPr lang="ru-RU" sz="2400" dirty="0" err="1">
                <a:latin typeface="Zapf ChanceC" panose="020B7200000000000000" pitchFamily="34" charset="0"/>
              </a:rPr>
              <a:t>Якщо</a:t>
            </a:r>
            <a:r>
              <a:rPr lang="ru-RU" sz="2400" dirty="0">
                <a:latin typeface="Zapf ChanceC" panose="020B7200000000000000" pitchFamily="34" charset="0"/>
              </a:rPr>
              <a:t> </a:t>
            </a:r>
            <a:r>
              <a:rPr lang="ru-RU" sz="2400" dirty="0" err="1">
                <a:latin typeface="Zapf ChanceC" panose="020B7200000000000000" pitchFamily="34" charset="0"/>
              </a:rPr>
              <a:t>інтервалом</a:t>
            </a:r>
            <a:r>
              <a:rPr lang="ru-RU" sz="2400" dirty="0">
                <a:latin typeface="Zapf ChanceC" panose="020B7200000000000000" pitchFamily="34" charset="0"/>
              </a:rPr>
              <a:t> є </a:t>
            </a:r>
            <a:r>
              <a:rPr lang="ru-RU" sz="2400" dirty="0" err="1">
                <a:latin typeface="Zapf ChanceC" panose="020B7200000000000000" pitchFamily="34" charset="0"/>
              </a:rPr>
              <a:t>вибірка</a:t>
            </a:r>
            <a:r>
              <a:rPr lang="ru-RU" sz="2400" dirty="0">
                <a:latin typeface="Zapf ChanceC" panose="020B7200000000000000" pitchFamily="34" charset="0"/>
              </a:rPr>
              <a:t>, то частотою є </a:t>
            </a:r>
            <a:r>
              <a:rPr lang="ru-RU" sz="2400" dirty="0" err="1">
                <a:latin typeface="Zapf ChanceC" panose="020B7200000000000000" pitchFamily="34" charset="0"/>
              </a:rPr>
              <a:t>повторення</a:t>
            </a:r>
            <a:r>
              <a:rPr lang="ru-RU" sz="2400" dirty="0">
                <a:latin typeface="Zapf ChanceC" panose="020B7200000000000000" pitchFamily="34" charset="0"/>
              </a:rPr>
              <a:t> кожного </a:t>
            </a:r>
            <a:r>
              <a:rPr lang="ru-RU" sz="2400" dirty="0" err="1">
                <a:latin typeface="Zapf ChanceC" panose="020B7200000000000000" pitchFamily="34" charset="0"/>
              </a:rPr>
              <a:t>значення</a:t>
            </a:r>
            <a:r>
              <a:rPr lang="ru-RU" sz="2400" dirty="0">
                <a:latin typeface="Zapf ChanceC" panose="020B7200000000000000" pitchFamily="34" charset="0"/>
              </a:rPr>
              <a:t> у </a:t>
            </a:r>
            <a:r>
              <a:rPr lang="ru-RU" sz="2400" dirty="0" err="1">
                <a:latin typeface="Zapf ChanceC" panose="020B7200000000000000" pitchFamily="34" charset="0"/>
              </a:rPr>
              <a:t>вибірці</a:t>
            </a:r>
            <a:r>
              <a:rPr lang="ru-RU" sz="2400" dirty="0">
                <a:latin typeface="Zapf ChanceC" panose="020B7200000000000000" pitchFamily="34" charset="0"/>
              </a:rPr>
              <a:t>.</a:t>
            </a:r>
            <a:endParaRPr lang="uk-UA" sz="2400" dirty="0">
              <a:latin typeface="Zapf ChanceC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94196-C13E-4C04-9735-D439A6B99E12}"/>
              </a:ext>
            </a:extLst>
          </p:cNvPr>
          <p:cNvSpPr txBox="1"/>
          <p:nvPr/>
        </p:nvSpPr>
        <p:spPr>
          <a:xfrm>
            <a:off x="511751" y="2655608"/>
            <a:ext cx="609426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Zapf ChanceC" panose="020B7200000000000000" pitchFamily="34" charset="0"/>
              </a:rPr>
              <a:t>Стандартне</a:t>
            </a:r>
            <a:r>
              <a:rPr lang="ru-RU" sz="2400" dirty="0">
                <a:solidFill>
                  <a:srgbClr val="FF0000"/>
                </a:solidFill>
                <a:latin typeface="Zapf ChanceC" panose="020B7200000000000000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Zapf ChanceC" panose="020B7200000000000000" pitchFamily="34" charset="0"/>
              </a:rPr>
              <a:t>відхилення</a:t>
            </a:r>
            <a:r>
              <a:rPr lang="ru-RU" sz="2400" dirty="0">
                <a:solidFill>
                  <a:srgbClr val="FF0000"/>
                </a:solidFill>
                <a:latin typeface="Zapf ChanceC" panose="020B7200000000000000" pitchFamily="34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Zapf ChanceC" panose="020B7200000000000000" pitchFamily="34" charset="0"/>
              </a:rPr>
              <a:t>середньоквадратичне</a:t>
            </a:r>
            <a:endParaRPr lang="ru-RU" sz="2400" dirty="0">
              <a:solidFill>
                <a:srgbClr val="FF0000"/>
              </a:solidFill>
              <a:latin typeface="Zapf ChanceC" panose="020B7200000000000000" pitchFamily="34" charset="0"/>
            </a:endParaRPr>
          </a:p>
          <a:p>
            <a:r>
              <a:rPr lang="ru-RU" sz="2400" dirty="0" err="1">
                <a:solidFill>
                  <a:srgbClr val="FF0000"/>
                </a:solidFill>
                <a:latin typeface="Zapf ChanceC" panose="020B7200000000000000" pitchFamily="34" charset="0"/>
              </a:rPr>
              <a:t>відхилення</a:t>
            </a:r>
            <a:r>
              <a:rPr lang="ru-RU" sz="2400" dirty="0">
                <a:solidFill>
                  <a:srgbClr val="FF0000"/>
                </a:solidFill>
                <a:latin typeface="Zapf ChanceC" panose="020B7200000000000000" pitchFamily="34" charset="0"/>
              </a:rPr>
              <a:t>, СКВ) </a:t>
            </a:r>
            <a:r>
              <a:rPr lang="ru-RU" dirty="0">
                <a:latin typeface="Zapf ChanceC" panose="020B7200000000000000" pitchFamily="34" charset="0"/>
              </a:rPr>
              <a:t>— </a:t>
            </a:r>
            <a:r>
              <a:rPr lang="ru-RU" dirty="0" err="1">
                <a:latin typeface="Zapf ChanceC" panose="020B7200000000000000" pitchFamily="34" charset="0"/>
              </a:rPr>
              <a:t>показник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розсіювання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статистичних</a:t>
            </a:r>
            <a:endParaRPr lang="ru-RU" dirty="0">
              <a:latin typeface="Zapf ChanceC" panose="020B7200000000000000" pitchFamily="34" charset="0"/>
            </a:endParaRPr>
          </a:p>
          <a:p>
            <a:r>
              <a:rPr lang="ru-RU" dirty="0" err="1">
                <a:latin typeface="Zapf ChanceC" panose="020B7200000000000000" pitchFamily="34" charset="0"/>
              </a:rPr>
              <a:t>даних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відносно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середнього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значення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вибірки</a:t>
            </a:r>
            <a:r>
              <a:rPr lang="ru-RU" dirty="0">
                <a:latin typeface="Zapf ChanceC" panose="020B7200000000000000" pitchFamily="34" charset="0"/>
              </a:rPr>
              <a:t>.</a:t>
            </a:r>
            <a:endParaRPr lang="uk-UA" dirty="0">
              <a:latin typeface="Zapf ChanceC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03492-9F9B-454F-B68F-BEEFDE6EA2CC}"/>
              </a:ext>
            </a:extLst>
          </p:cNvPr>
          <p:cNvSpPr txBox="1"/>
          <p:nvPr/>
        </p:nvSpPr>
        <p:spPr>
          <a:xfrm>
            <a:off x="792307" y="4199390"/>
            <a:ext cx="510972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Zapf ChanceC" panose="020B7200000000000000" pitchFamily="34" charset="0"/>
              </a:rPr>
              <a:t>Медіана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впорядкованого</a:t>
            </a:r>
            <a:r>
              <a:rPr lang="ru-RU" dirty="0">
                <a:latin typeface="Zapf ChanceC" panose="020B7200000000000000" pitchFamily="34" charset="0"/>
              </a:rPr>
              <a:t> ряду чисел з </a:t>
            </a:r>
            <a:r>
              <a:rPr lang="ru-RU" dirty="0" err="1">
                <a:latin typeface="Zapf ChanceC" panose="020B7200000000000000" pitchFamily="34" charset="0"/>
              </a:rPr>
              <a:t>непарним</a:t>
            </a:r>
            <a:endParaRPr lang="ru-RU" dirty="0">
              <a:latin typeface="Zapf ChanceC" panose="020B7200000000000000" pitchFamily="34" charset="0"/>
            </a:endParaRPr>
          </a:p>
          <a:p>
            <a:r>
              <a:rPr lang="ru-RU" dirty="0">
                <a:latin typeface="Zapf ChanceC" panose="020B7200000000000000" pitchFamily="34" charset="0"/>
              </a:rPr>
              <a:t>числом </a:t>
            </a:r>
            <a:r>
              <a:rPr lang="ru-RU" dirty="0" err="1">
                <a:latin typeface="Zapf ChanceC" panose="020B7200000000000000" pitchFamily="34" charset="0"/>
              </a:rPr>
              <a:t>членів</a:t>
            </a:r>
            <a:r>
              <a:rPr lang="ru-RU" dirty="0">
                <a:latin typeface="Zapf ChanceC" panose="020B7200000000000000" pitchFamily="34" charset="0"/>
              </a:rPr>
              <a:t> — число, яке </a:t>
            </a:r>
            <a:r>
              <a:rPr lang="ru-RU" dirty="0" err="1">
                <a:latin typeface="Zapf ChanceC" panose="020B7200000000000000" pitchFamily="34" charset="0"/>
              </a:rPr>
              <a:t>виявиться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посередині</a:t>
            </a:r>
            <a:r>
              <a:rPr lang="ru-RU" dirty="0">
                <a:latin typeface="Zapf ChanceC" panose="020B7200000000000000" pitchFamily="34" charset="0"/>
              </a:rPr>
              <a:t>.</a:t>
            </a:r>
          </a:p>
          <a:p>
            <a:r>
              <a:rPr lang="ru-RU" dirty="0" err="1">
                <a:latin typeface="Zapf ChanceC" panose="020B7200000000000000" pitchFamily="34" charset="0"/>
              </a:rPr>
              <a:t>Медіана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впорядкованого</a:t>
            </a:r>
            <a:r>
              <a:rPr lang="ru-RU" dirty="0">
                <a:latin typeface="Zapf ChanceC" panose="020B7200000000000000" pitchFamily="34" charset="0"/>
              </a:rPr>
              <a:t> ряду чисел </a:t>
            </a:r>
            <a:r>
              <a:rPr lang="ru-RU" dirty="0" err="1">
                <a:latin typeface="Zapf ChanceC" panose="020B7200000000000000" pitchFamily="34" charset="0"/>
              </a:rPr>
              <a:t>із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парним</a:t>
            </a:r>
            <a:endParaRPr lang="ru-RU" dirty="0">
              <a:latin typeface="Zapf ChanceC" panose="020B7200000000000000" pitchFamily="34" charset="0"/>
            </a:endParaRPr>
          </a:p>
          <a:p>
            <a:r>
              <a:rPr lang="ru-RU" dirty="0">
                <a:latin typeface="Zapf ChanceC" panose="020B7200000000000000" pitchFamily="34" charset="0"/>
              </a:rPr>
              <a:t>числом </a:t>
            </a:r>
            <a:r>
              <a:rPr lang="ru-RU" dirty="0" err="1">
                <a:latin typeface="Zapf ChanceC" panose="020B7200000000000000" pitchFamily="34" charset="0"/>
              </a:rPr>
              <a:t>членів</a:t>
            </a:r>
            <a:r>
              <a:rPr lang="ru-RU" dirty="0">
                <a:latin typeface="Zapf ChanceC" panose="020B7200000000000000" pitchFamily="34" charset="0"/>
              </a:rPr>
              <a:t> — </a:t>
            </a:r>
            <a:r>
              <a:rPr lang="ru-RU" dirty="0" err="1">
                <a:latin typeface="Zapf ChanceC" panose="020B7200000000000000" pitchFamily="34" charset="0"/>
              </a:rPr>
              <a:t>середнє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арифметичне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двох</a:t>
            </a:r>
            <a:r>
              <a:rPr lang="ru-RU" dirty="0">
                <a:latin typeface="Zapf ChanceC" panose="020B7200000000000000" pitchFamily="34" charset="0"/>
              </a:rPr>
              <a:t> чисел,</a:t>
            </a:r>
          </a:p>
          <a:p>
            <a:r>
              <a:rPr lang="ru-RU" dirty="0" err="1">
                <a:latin typeface="Zapf ChanceC" panose="020B7200000000000000" pitchFamily="34" charset="0"/>
              </a:rPr>
              <a:t>записаних</a:t>
            </a:r>
            <a:r>
              <a:rPr lang="ru-RU" dirty="0">
                <a:latin typeface="Zapf ChanceC" panose="020B7200000000000000" pitchFamily="34" charset="0"/>
              </a:rPr>
              <a:t> </a:t>
            </a:r>
            <a:r>
              <a:rPr lang="ru-RU" dirty="0" err="1">
                <a:latin typeface="Zapf ChanceC" panose="020B7200000000000000" pitchFamily="34" charset="0"/>
              </a:rPr>
              <a:t>посередині</a:t>
            </a:r>
            <a:r>
              <a:rPr lang="ru-RU" dirty="0">
                <a:latin typeface="Zapf ChanceC" panose="020B7200000000000000" pitchFamily="34" charset="0"/>
              </a:rPr>
              <a:t>.</a:t>
            </a:r>
            <a:endParaRPr lang="uk-UA" dirty="0">
              <a:latin typeface="Zapf ChanceC" panose="020B7200000000000000" pitchFamily="34" charset="0"/>
            </a:endParaRPr>
          </a:p>
        </p:txBody>
      </p:sp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020695F5-20F5-46BA-8A31-DA439E3769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133823"/>
              </p:ext>
            </p:extLst>
          </p:nvPr>
        </p:nvGraphicFramePr>
        <p:xfrm>
          <a:off x="6978650" y="517525"/>
          <a:ext cx="5519738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4449938" imgH="5555193" progId="Excel.Sheet.12">
                  <p:embed/>
                </p:oleObj>
              </mc:Choice>
              <mc:Fallback>
                <p:oleObj name="Worksheet" r:id="rId3" imgW="4449938" imgH="5555193" progId="Excel.Sheet.12">
                  <p:embed/>
                  <p:pic>
                    <p:nvPicPr>
                      <p:cNvPr id="7" name="Об'єкт 6">
                        <a:extLst>
                          <a:ext uri="{FF2B5EF4-FFF2-40B4-BE49-F238E27FC236}">
                            <a16:creationId xmlns:a16="http://schemas.microsoft.com/office/drawing/2014/main" id="{DFBB3A14-A595-4948-8E09-FEFE47261D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8650" y="517525"/>
                        <a:ext cx="5519738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68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6BF37-D8FE-4A35-8332-C4AB4FDCCA9A}"/>
              </a:ext>
            </a:extLst>
          </p:cNvPr>
          <p:cNvSpPr txBox="1"/>
          <p:nvPr/>
        </p:nvSpPr>
        <p:spPr>
          <a:xfrm>
            <a:off x="1104034" y="781688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Zapf ChanceC" panose="020B7200000000000000" pitchFamily="34" charset="0"/>
                <a:hlinkClick r:id="rId2"/>
              </a:rPr>
              <a:t>https://wordwall.net/play/61073/875/355</a:t>
            </a:r>
            <a:endParaRPr lang="uk-UA" sz="2400" dirty="0">
              <a:latin typeface="Zapf ChanceC" panose="020B7200000000000000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C4A87-D2AB-4D10-AA9A-C6049F2B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5" y="781688"/>
            <a:ext cx="3524250" cy="3524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131D0B-43CC-4E39-87A4-E8E8C722E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753785"/>
            <a:ext cx="7864522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54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475</Words>
  <Application>Microsoft Office PowerPoint</Application>
  <PresentationFormat>Широкий екран</PresentationFormat>
  <Paragraphs>37</Paragraphs>
  <Slides>9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Zapf ChanceC</vt:lpstr>
      <vt:lpstr>Тема Office</vt:lpstr>
      <vt:lpstr>Аркуш Microsoft Excel</vt:lpstr>
      <vt:lpstr>Інструктаж з БЖД. Основи статистичного аналізу даних. Ряди даних. Обчислення основних статистичних характеристик вибірки.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Інструктаж з БЖД. Основи статистичного аналізу даних. Ряди даних. Обчислення основних статистичних характеристик вибірки.</dc:title>
  <dc:creator>Леся Максімко</dc:creator>
  <cp:lastModifiedBy>Леся Максімко</cp:lastModifiedBy>
  <cp:revision>9</cp:revision>
  <dcterms:created xsi:type="dcterms:W3CDTF">2023-09-26T18:47:30Z</dcterms:created>
  <dcterms:modified xsi:type="dcterms:W3CDTF">2023-09-26T20:33:08Z</dcterms:modified>
</cp:coreProperties>
</file>