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7" r:id="rId3"/>
    <p:sldId id="276" r:id="rId4"/>
    <p:sldId id="256" r:id="rId5"/>
    <p:sldId id="270" r:id="rId6"/>
    <p:sldId id="262" r:id="rId7"/>
    <p:sldId id="261" r:id="rId8"/>
    <p:sldId id="260" r:id="rId9"/>
    <p:sldId id="282" r:id="rId10"/>
    <p:sldId id="288" r:id="rId11"/>
    <p:sldId id="280" r:id="rId12"/>
    <p:sldId id="275" r:id="rId13"/>
    <p:sldId id="274" r:id="rId14"/>
    <p:sldId id="279" r:id="rId15"/>
    <p:sldId id="278" r:id="rId16"/>
    <p:sldId id="283" r:id="rId17"/>
    <p:sldId id="281" r:id="rId18"/>
    <p:sldId id="257" r:id="rId19"/>
    <p:sldId id="285" r:id="rId20"/>
    <p:sldId id="272" r:id="rId21"/>
    <p:sldId id="273" r:id="rId22"/>
    <p:sldId id="28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99F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696" y="-1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F01FA8C-0217-4D24-94FA-E95402B935FD}" type="slidenum">
              <a:rPr lang="ru-RU"/>
              <a:pPr>
                <a:defRPr/>
              </a:pPr>
              <a:t>‹#›</a:t>
            </a:fld>
            <a:endParaRPr lang="ru-RU"/>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A3FB0EE-4E82-4B0A-AE46-E484A68A4ED9}" type="slidenum">
              <a:rPr lang="ru-RU"/>
              <a:pPr>
                <a:defRPr/>
              </a:pPr>
              <a:t>‹#›</a:t>
            </a:fld>
            <a:endParaRPr lang="ru-RU"/>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327B8E-698D-480E-B780-76291A109A01}" type="slidenum">
              <a:rPr lang="ru-RU"/>
              <a:pPr>
                <a:defRPr/>
              </a:pPr>
              <a:t>‹#›</a:t>
            </a:fld>
            <a:endParaRPr lang="ru-RU"/>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297CDB-D3D5-4AD8-AD56-89173978C84B}" type="slidenum">
              <a:rPr lang="ru-RU"/>
              <a:pPr>
                <a:defRPr/>
              </a:pPr>
              <a:t>‹#›</a:t>
            </a:fld>
            <a:endParaRPr lang="ru-RU"/>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78158CA-C60F-4563-94E8-47EA6E2C7DE5}" type="slidenum">
              <a:rPr lang="ru-RU"/>
              <a:pPr>
                <a:defRPr/>
              </a:pPr>
              <a:t>‹#›</a:t>
            </a:fld>
            <a:endParaRPr lang="ru-RU"/>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5107F6-4860-4244-9D0F-7F849A9DB5A0}" type="slidenum">
              <a:rPr lang="ru-RU"/>
              <a:pPr>
                <a:defRPr/>
              </a:pPr>
              <a:t>‹#›</a:t>
            </a:fld>
            <a:endParaRPr lang="ru-RU"/>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3728EE8-6478-4CF6-9950-18980191A10E}" type="slidenum">
              <a:rPr lang="ru-RU"/>
              <a:pPr>
                <a:defRPr/>
              </a:pPr>
              <a:t>‹#›</a:t>
            </a:fld>
            <a:endParaRPr lang="ru-RU"/>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DAD159C-3E02-46FA-8888-E7EA8E1C1338}" type="slidenum">
              <a:rPr lang="ru-RU"/>
              <a:pPr>
                <a:defRPr/>
              </a:pPr>
              <a:t>‹#›</a:t>
            </a:fld>
            <a:endParaRPr lang="ru-RU"/>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89D69D6-540D-41B0-BC95-2206AC82A987}" type="slidenum">
              <a:rPr lang="ru-RU"/>
              <a:pPr>
                <a:defRPr/>
              </a:pPr>
              <a:t>‹#›</a:t>
            </a:fld>
            <a:endParaRPr lang="ru-RU"/>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BB78118-B5A5-42C0-AA9A-B3F55C2A3886}" type="slidenum">
              <a:rPr lang="ru-RU"/>
              <a:pPr>
                <a:defRPr/>
              </a:pPr>
              <a:t>‹#›</a:t>
            </a:fld>
            <a:endParaRPr lang="ru-RU"/>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15CD047-729C-44FC-A59C-FA4D7CA3FA6B}" type="slidenum">
              <a:rPr lang="ru-RU"/>
              <a:pPr>
                <a:defRPr/>
              </a:pPr>
              <a:t>‹#›</a:t>
            </a:fld>
            <a:endParaRPr lang="ru-RU"/>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EC8CA2A-01F6-45FB-BBB9-9C0803393D2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pic>
        <p:nvPicPr>
          <p:cNvPr id="2051" name="Picture 5" descr="Opera-Background-Lite"/>
          <p:cNvPicPr>
            <a:picLocks noChangeAspect="1" noChangeArrowheads="1"/>
          </p:cNvPicPr>
          <p:nvPr/>
        </p:nvPicPr>
        <p:blipFill>
          <a:blip r:embed="rId3" cstate="print"/>
          <a:srcRect l="6161" t="2229" r="8910" b="5560"/>
          <a:stretch>
            <a:fillRect/>
          </a:stretch>
        </p:blipFill>
        <p:spPr bwMode="auto">
          <a:xfrm>
            <a:off x="2714625" y="1357313"/>
            <a:ext cx="3119438" cy="3532187"/>
          </a:xfrm>
          <a:prstGeom prst="rect">
            <a:avLst/>
          </a:prstGeom>
          <a:noFill/>
          <a:ln w="9525">
            <a:noFill/>
            <a:miter lim="800000"/>
            <a:headEnd/>
            <a:tailEnd/>
          </a:ln>
        </p:spPr>
      </p:pic>
      <p:sp>
        <p:nvSpPr>
          <p:cNvPr id="2052" name="Text Box 6"/>
          <p:cNvSpPr txBox="1">
            <a:spLocks noChangeArrowheads="1"/>
          </p:cNvSpPr>
          <p:nvPr/>
        </p:nvSpPr>
        <p:spPr bwMode="auto">
          <a:xfrm>
            <a:off x="468313" y="5949950"/>
            <a:ext cx="269875" cy="461963"/>
          </a:xfrm>
          <a:prstGeom prst="rect">
            <a:avLst/>
          </a:prstGeom>
          <a:noFill/>
          <a:ln w="9525">
            <a:noFill/>
            <a:miter lim="800000"/>
            <a:headEnd/>
            <a:tailEnd/>
          </a:ln>
        </p:spPr>
        <p:txBody>
          <a:bodyPr wrap="none">
            <a:spAutoFit/>
          </a:bodyPr>
          <a:lstStyle/>
          <a:p>
            <a:r>
              <a:rPr lang="uk-UA" sz="2400" b="1">
                <a:solidFill>
                  <a:schemeClr val="accent2"/>
                </a:solidFill>
              </a:rPr>
              <a:t> </a:t>
            </a:r>
            <a:endParaRPr lang="ru-RU" sz="2400" b="1">
              <a:solidFill>
                <a:schemeClr val="accent2"/>
              </a:solidFill>
            </a:endParaRPr>
          </a:p>
        </p:txBody>
      </p:sp>
      <p:sp>
        <p:nvSpPr>
          <p:cNvPr id="2053" name="Rectangle 3"/>
          <p:cNvSpPr>
            <a:spLocks noChangeArrowheads="1"/>
          </p:cNvSpPr>
          <p:nvPr/>
        </p:nvSpPr>
        <p:spPr bwMode="auto">
          <a:xfrm>
            <a:off x="684213" y="357188"/>
            <a:ext cx="7531100" cy="5878512"/>
          </a:xfrm>
          <a:prstGeom prst="rect">
            <a:avLst/>
          </a:prstGeom>
          <a:noFill/>
          <a:ln w="9525">
            <a:noFill/>
            <a:miter lim="800000"/>
            <a:headEnd/>
            <a:tailEnd/>
          </a:ln>
        </p:spPr>
        <p:txBody>
          <a:bodyPr>
            <a:spAutoFit/>
          </a:bodyPr>
          <a:lstStyle/>
          <a:p>
            <a:r>
              <a:rPr lang="uk-UA" sz="3200" b="1">
                <a:solidFill>
                  <a:srgbClr val="660066"/>
                </a:solidFill>
              </a:rPr>
              <a:t>	            </a:t>
            </a:r>
            <a:r>
              <a:rPr lang="uk-UA" sz="3200" b="1">
                <a:solidFill>
                  <a:srgbClr val="FF0000"/>
                </a:solidFill>
                <a:latin typeface="Times New Roman" pitchFamily="18" charset="0"/>
              </a:rPr>
              <a:t>Панас Мирний</a:t>
            </a:r>
          </a:p>
          <a:p>
            <a:r>
              <a:rPr lang="uk-UA" sz="3200" b="1">
                <a:solidFill>
                  <a:srgbClr val="0070C0"/>
                </a:solidFill>
                <a:latin typeface="Times New Roman" pitchFamily="18" charset="0"/>
              </a:rPr>
              <a:t>                   (</a:t>
            </a:r>
            <a:r>
              <a:rPr lang="uk-UA" sz="2400" b="1">
                <a:solidFill>
                  <a:srgbClr val="0070C0"/>
                </a:solidFill>
                <a:latin typeface="Times New Roman" pitchFamily="18" charset="0"/>
              </a:rPr>
              <a:t>Панас Якович Рудченко)</a:t>
            </a:r>
          </a:p>
          <a:p>
            <a:endParaRPr lang="uk-UA" sz="2400" b="1">
              <a:solidFill>
                <a:srgbClr val="660066"/>
              </a:solidFill>
              <a:latin typeface="Times New Roman" pitchFamily="18" charset="0"/>
            </a:endParaRPr>
          </a:p>
          <a:p>
            <a:endParaRPr lang="uk-UA" sz="2400" b="1">
              <a:solidFill>
                <a:srgbClr val="660066"/>
              </a:solidFill>
              <a:latin typeface="Times New Roman" pitchFamily="18" charset="0"/>
            </a:endParaRPr>
          </a:p>
          <a:p>
            <a:endParaRPr lang="uk-UA" sz="2400" b="1">
              <a:solidFill>
                <a:srgbClr val="660066"/>
              </a:solidFill>
              <a:latin typeface="Times New Roman" pitchFamily="18" charset="0"/>
            </a:endParaRPr>
          </a:p>
          <a:p>
            <a:endParaRPr lang="uk-UA" sz="2400" b="1">
              <a:solidFill>
                <a:srgbClr val="660066"/>
              </a:solidFill>
              <a:latin typeface="Times New Roman" pitchFamily="18" charset="0"/>
            </a:endParaRPr>
          </a:p>
          <a:p>
            <a:endParaRPr lang="uk-UA" sz="2400" b="1">
              <a:solidFill>
                <a:srgbClr val="660066"/>
              </a:solidFill>
              <a:latin typeface="Times New Roman" pitchFamily="18" charset="0"/>
            </a:endParaRPr>
          </a:p>
          <a:p>
            <a:r>
              <a:rPr lang="uk-UA" sz="2400" b="1">
                <a:solidFill>
                  <a:srgbClr val="660066"/>
                </a:solidFill>
                <a:latin typeface="Times New Roman" pitchFamily="18" charset="0"/>
              </a:rPr>
              <a:t>                      </a:t>
            </a:r>
          </a:p>
          <a:p>
            <a:endParaRPr lang="uk-UA" sz="2400" b="1">
              <a:solidFill>
                <a:srgbClr val="660066"/>
              </a:solidFill>
              <a:latin typeface="Times New Roman" pitchFamily="18" charset="0"/>
            </a:endParaRPr>
          </a:p>
          <a:p>
            <a:endParaRPr lang="uk-UA" sz="2400" b="1">
              <a:solidFill>
                <a:srgbClr val="660066"/>
              </a:solidFill>
              <a:latin typeface="Times New Roman" pitchFamily="18" charset="0"/>
            </a:endParaRPr>
          </a:p>
          <a:p>
            <a:r>
              <a:rPr lang="uk-UA" sz="2400" b="1">
                <a:solidFill>
                  <a:srgbClr val="660066"/>
                </a:solidFill>
                <a:latin typeface="Times New Roman" pitchFamily="18" charset="0"/>
              </a:rPr>
              <a:t>                                        </a:t>
            </a:r>
            <a:r>
              <a:rPr lang="uk-UA" sz="3200" b="1">
                <a:solidFill>
                  <a:srgbClr val="660066"/>
                </a:solidFill>
                <a:latin typeface="Times New Roman" pitchFamily="18" charset="0"/>
              </a:rPr>
              <a:t>Роман</a:t>
            </a:r>
          </a:p>
          <a:p>
            <a:r>
              <a:rPr lang="uk-UA" sz="4400" b="1">
                <a:solidFill>
                  <a:srgbClr val="FF3300"/>
                </a:solidFill>
                <a:latin typeface="Baskerville Old Face" pitchFamily="18" charset="0"/>
              </a:rPr>
              <a:t>      “ Хіба ревуть воли, </a:t>
            </a:r>
          </a:p>
          <a:p>
            <a:r>
              <a:rPr lang="uk-UA" sz="4400" b="1">
                <a:solidFill>
                  <a:srgbClr val="FF3300"/>
                </a:solidFill>
                <a:latin typeface="Baskerville Old Face" pitchFamily="18" charset="0"/>
              </a:rPr>
              <a:t>                       як ясла повні? ”</a:t>
            </a:r>
            <a:endParaRPr lang="ru-RU" sz="4400" b="1">
              <a:solidFill>
                <a:srgbClr val="FF3300"/>
              </a:solidFill>
              <a:latin typeface="Baskerville Old Face"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0243" name="Rectangle 3"/>
          <p:cNvSpPr>
            <a:spLocks noChangeArrowheads="1"/>
          </p:cNvSpPr>
          <p:nvPr/>
        </p:nvSpPr>
        <p:spPr bwMode="auto">
          <a:xfrm>
            <a:off x="0" y="332656"/>
            <a:ext cx="9144000" cy="7171194"/>
          </a:xfrm>
          <a:prstGeom prst="rect">
            <a:avLst/>
          </a:prstGeom>
          <a:noFill/>
          <a:ln w="9525">
            <a:noFill/>
            <a:miter lim="800000"/>
            <a:headEnd/>
            <a:tailEnd/>
          </a:ln>
        </p:spPr>
        <p:txBody>
          <a:bodyPr wrap="square">
            <a:spAutoFit/>
          </a:bodyPr>
          <a:lstStyle/>
          <a:p>
            <a:pPr algn="ctr"/>
            <a:r>
              <a:rPr lang="uk-UA" sz="4000" dirty="0" smtClean="0">
                <a:solidFill>
                  <a:srgbClr val="FF0000"/>
                </a:solidFill>
                <a:latin typeface="Times New Roman" pitchFamily="18" charset="0"/>
              </a:rPr>
              <a:t>5. Головні </a:t>
            </a:r>
            <a:r>
              <a:rPr lang="uk-UA" sz="4000" dirty="0" smtClean="0">
                <a:solidFill>
                  <a:srgbClr val="FF0000"/>
                </a:solidFill>
                <a:latin typeface="Times New Roman" pitchFamily="18" charset="0"/>
              </a:rPr>
              <a:t>герої твору.</a:t>
            </a:r>
          </a:p>
          <a:p>
            <a:pPr lvl="1">
              <a:buFont typeface="Arial" pitchFamily="34" charset="0"/>
              <a:buChar char="•"/>
            </a:pPr>
            <a:r>
              <a:rPr lang="ru-RU" sz="2000" b="1" u="sng" dirty="0" err="1" smtClean="0"/>
              <a:t>Чіпка</a:t>
            </a:r>
            <a:r>
              <a:rPr lang="ru-RU" sz="2000" b="1" u="sng" dirty="0" smtClean="0"/>
              <a:t> </a:t>
            </a:r>
            <a:r>
              <a:rPr lang="ru-RU" sz="2000" b="1" u="sng" dirty="0" err="1" smtClean="0"/>
              <a:t>Варениченко</a:t>
            </a:r>
            <a:r>
              <a:rPr lang="ru-RU" sz="2000" b="1" dirty="0" smtClean="0"/>
              <a:t>, </a:t>
            </a:r>
            <a:endParaRPr lang="ru-RU" sz="2000" b="1" dirty="0" smtClean="0"/>
          </a:p>
          <a:p>
            <a:pPr lvl="1">
              <a:buFont typeface="Arial" pitchFamily="34" charset="0"/>
              <a:buChar char="•"/>
            </a:pPr>
            <a:r>
              <a:rPr lang="ru-RU" sz="2000" dirty="0" err="1" smtClean="0"/>
              <a:t>його</a:t>
            </a:r>
            <a:r>
              <a:rPr lang="ru-RU" sz="2000" dirty="0" smtClean="0"/>
              <a:t> </a:t>
            </a:r>
            <a:r>
              <a:rPr lang="ru-RU" sz="2000" dirty="0" err="1" smtClean="0"/>
              <a:t>мати</a:t>
            </a:r>
            <a:r>
              <a:rPr lang="ru-RU" sz="2000" dirty="0" smtClean="0"/>
              <a:t> </a:t>
            </a:r>
            <a:r>
              <a:rPr lang="ru-RU" sz="2000" u="sng" dirty="0" err="1" smtClean="0"/>
              <a:t>Мотря</a:t>
            </a:r>
            <a:r>
              <a:rPr lang="ru-RU" sz="2000" dirty="0" smtClean="0"/>
              <a:t>, </a:t>
            </a:r>
            <a:endParaRPr lang="ru-RU" sz="2000" dirty="0" smtClean="0"/>
          </a:p>
          <a:p>
            <a:pPr lvl="1">
              <a:buFont typeface="Arial" pitchFamily="34" charset="0"/>
              <a:buChar char="•"/>
            </a:pPr>
            <a:r>
              <a:rPr lang="ru-RU" sz="2000" dirty="0" err="1" smtClean="0"/>
              <a:t>батько</a:t>
            </a:r>
            <a:r>
              <a:rPr lang="ru-RU" sz="2000" dirty="0" smtClean="0"/>
              <a:t> </a:t>
            </a:r>
            <a:r>
              <a:rPr lang="ru-RU" sz="2000" u="sng" dirty="0" err="1" smtClean="0"/>
              <a:t>Іван</a:t>
            </a:r>
            <a:r>
              <a:rPr lang="ru-RU" sz="2000" u="sng" dirty="0" smtClean="0"/>
              <a:t> Вареник </a:t>
            </a:r>
            <a:r>
              <a:rPr lang="ru-RU" sz="2000" dirty="0" smtClean="0"/>
              <a:t>(</a:t>
            </a:r>
            <a:r>
              <a:rPr lang="ru-RU" sz="2000" dirty="0" err="1" smtClean="0"/>
              <a:t>Притика</a:t>
            </a:r>
            <a:r>
              <a:rPr lang="ru-RU" sz="2000" dirty="0" smtClean="0"/>
              <a:t>, Остап Хрущ, </a:t>
            </a:r>
            <a:r>
              <a:rPr lang="ru-RU" sz="2000" dirty="0" err="1" smtClean="0"/>
              <a:t>Хрущов</a:t>
            </a:r>
            <a:r>
              <a:rPr lang="ru-RU" sz="2000" dirty="0" smtClean="0"/>
              <a:t>), </a:t>
            </a:r>
            <a:endParaRPr lang="ru-RU" sz="2000" dirty="0" smtClean="0"/>
          </a:p>
          <a:p>
            <a:pPr lvl="1">
              <a:buFont typeface="Arial" pitchFamily="34" charset="0"/>
              <a:buChar char="•"/>
            </a:pPr>
            <a:r>
              <a:rPr lang="ru-RU" sz="2000" dirty="0" smtClean="0"/>
              <a:t>баба </a:t>
            </a:r>
            <a:r>
              <a:rPr lang="ru-RU" sz="2000" u="sng" dirty="0" err="1" smtClean="0"/>
              <a:t>Оришка</a:t>
            </a:r>
            <a:r>
              <a:rPr lang="ru-RU" sz="2000" dirty="0" smtClean="0"/>
              <a:t>; </a:t>
            </a:r>
            <a:endParaRPr lang="ru-RU" sz="2000" dirty="0" smtClean="0"/>
          </a:p>
          <a:p>
            <a:pPr lvl="1"/>
            <a:endParaRPr lang="ru-RU" sz="2000" dirty="0" smtClean="0"/>
          </a:p>
          <a:p>
            <a:pPr lvl="1">
              <a:buFont typeface="Arial" pitchFamily="34" charset="0"/>
              <a:buChar char="•"/>
            </a:pPr>
            <a:r>
              <a:rPr lang="ru-RU" sz="2000" b="1" u="sng" dirty="0" err="1" smtClean="0"/>
              <a:t>Грицько</a:t>
            </a:r>
            <a:r>
              <a:rPr lang="ru-RU" sz="2000" b="1" u="sng" dirty="0" smtClean="0"/>
              <a:t> </a:t>
            </a:r>
            <a:r>
              <a:rPr lang="ru-RU" sz="2000" b="1" u="sng" dirty="0" err="1" smtClean="0"/>
              <a:t>Чупруненко</a:t>
            </a:r>
            <a:r>
              <a:rPr lang="ru-RU" sz="2000" b="1" u="sng" dirty="0" smtClean="0"/>
              <a:t>- </a:t>
            </a:r>
            <a:r>
              <a:rPr lang="ru-RU" sz="2000" dirty="0" smtClean="0"/>
              <a:t>друг </a:t>
            </a:r>
            <a:r>
              <a:rPr lang="ru-RU" sz="2000" dirty="0" err="1" smtClean="0"/>
              <a:t>Чіпки</a:t>
            </a:r>
            <a:r>
              <a:rPr lang="ru-RU" sz="2000" dirty="0" smtClean="0"/>
              <a:t> </a:t>
            </a:r>
            <a:r>
              <a:rPr lang="ru-RU" sz="2000" dirty="0" err="1" smtClean="0"/>
              <a:t>з</a:t>
            </a:r>
            <a:r>
              <a:rPr lang="ru-RU" sz="2000" dirty="0" smtClean="0"/>
              <a:t> </a:t>
            </a:r>
            <a:r>
              <a:rPr lang="ru-RU" sz="2000" dirty="0" err="1" smtClean="0"/>
              <a:t>дитинства</a:t>
            </a:r>
            <a:r>
              <a:rPr lang="ru-RU" sz="2000" dirty="0" smtClean="0"/>
              <a:t> </a:t>
            </a:r>
            <a:endParaRPr lang="ru-RU" sz="2000" dirty="0" smtClean="0"/>
          </a:p>
          <a:p>
            <a:pPr lvl="1">
              <a:buFont typeface="Arial" pitchFamily="34" charset="0"/>
              <a:buChar char="•"/>
            </a:pPr>
            <a:r>
              <a:rPr lang="ru-RU" sz="2000" dirty="0" err="1" smtClean="0"/>
              <a:t>і</a:t>
            </a:r>
            <a:r>
              <a:rPr lang="ru-RU" sz="2000" dirty="0" smtClean="0"/>
              <a:t> </a:t>
            </a:r>
            <a:r>
              <a:rPr lang="ru-RU" sz="2000" dirty="0" err="1" smtClean="0"/>
              <a:t>його</a:t>
            </a:r>
            <a:r>
              <a:rPr lang="ru-RU" sz="2000" dirty="0" smtClean="0"/>
              <a:t> дружина </a:t>
            </a:r>
            <a:r>
              <a:rPr lang="ru-RU" sz="2000" u="sng" dirty="0" smtClean="0"/>
              <a:t>Христя</a:t>
            </a:r>
            <a:r>
              <a:rPr lang="ru-RU" sz="2000" dirty="0" smtClean="0"/>
              <a:t>; </a:t>
            </a:r>
            <a:endParaRPr lang="ru-RU" sz="2000" dirty="0" smtClean="0"/>
          </a:p>
          <a:p>
            <a:pPr lvl="1"/>
            <a:endParaRPr lang="ru-RU" sz="2000" dirty="0" smtClean="0"/>
          </a:p>
          <a:p>
            <a:pPr lvl="1">
              <a:buFont typeface="Arial" pitchFamily="34" charset="0"/>
              <a:buChar char="•"/>
            </a:pPr>
            <a:r>
              <a:rPr lang="ru-RU" sz="2000" dirty="0" err="1" smtClean="0"/>
              <a:t>друзі</a:t>
            </a:r>
            <a:r>
              <a:rPr lang="ru-RU" sz="2000" dirty="0" smtClean="0"/>
              <a:t> </a:t>
            </a:r>
            <a:r>
              <a:rPr lang="ru-RU" sz="2000" dirty="0" err="1" smtClean="0"/>
              <a:t>Чіпки</a:t>
            </a:r>
            <a:r>
              <a:rPr lang="ru-RU" sz="2000" dirty="0" smtClean="0"/>
              <a:t> — </a:t>
            </a:r>
            <a:r>
              <a:rPr lang="ru-RU" sz="2000" u="sng" dirty="0" err="1" smtClean="0"/>
              <a:t>Матня</a:t>
            </a:r>
            <a:r>
              <a:rPr lang="ru-RU" sz="2000" u="sng" dirty="0" smtClean="0"/>
              <a:t>, </a:t>
            </a:r>
            <a:r>
              <a:rPr lang="ru-RU" sz="2000" u="sng" dirty="0" err="1" smtClean="0"/>
              <a:t>Лушня</a:t>
            </a:r>
            <a:r>
              <a:rPr lang="ru-RU" sz="2000" u="sng" dirty="0" smtClean="0"/>
              <a:t> </a:t>
            </a:r>
            <a:r>
              <a:rPr lang="ru-RU" sz="2000" u="sng" dirty="0" err="1" smtClean="0"/>
              <a:t>й</a:t>
            </a:r>
            <a:r>
              <a:rPr lang="ru-RU" sz="2000" u="sng" dirty="0" smtClean="0"/>
              <a:t> </a:t>
            </a:r>
            <a:r>
              <a:rPr lang="ru-RU" sz="2000" u="sng" dirty="0" err="1" smtClean="0"/>
              <a:t>Пацюк</a:t>
            </a:r>
            <a:r>
              <a:rPr lang="ru-RU" sz="2000" dirty="0" smtClean="0"/>
              <a:t>; </a:t>
            </a:r>
            <a:endParaRPr lang="ru-RU" sz="2000" dirty="0" smtClean="0"/>
          </a:p>
          <a:p>
            <a:pPr lvl="1"/>
            <a:endParaRPr lang="ru-RU" sz="2000" dirty="0" smtClean="0"/>
          </a:p>
          <a:p>
            <a:pPr lvl="1">
              <a:buFont typeface="Arial" pitchFamily="34" charset="0"/>
              <a:buChar char="•"/>
            </a:pPr>
            <a:r>
              <a:rPr lang="ru-RU" sz="2000" b="1" u="sng" dirty="0" smtClean="0"/>
              <a:t>москаль Максим </a:t>
            </a:r>
            <a:r>
              <a:rPr lang="ru-RU" sz="2000" b="1" u="sng" dirty="0" err="1" smtClean="0"/>
              <a:t>Ґудзь</a:t>
            </a:r>
            <a:r>
              <a:rPr lang="ru-RU" sz="2000" dirty="0" smtClean="0"/>
              <a:t>, </a:t>
            </a:r>
            <a:endParaRPr lang="ru-RU" sz="2000" dirty="0" smtClean="0"/>
          </a:p>
          <a:p>
            <a:pPr lvl="1">
              <a:buFont typeface="Arial" pitchFamily="34" charset="0"/>
              <a:buChar char="•"/>
            </a:pPr>
            <a:r>
              <a:rPr lang="ru-RU" sz="2000" dirty="0" err="1" smtClean="0"/>
              <a:t>його</a:t>
            </a:r>
            <a:r>
              <a:rPr lang="ru-RU" sz="2000" dirty="0" smtClean="0"/>
              <a:t> </a:t>
            </a:r>
            <a:r>
              <a:rPr lang="ru-RU" sz="2000" dirty="0" smtClean="0"/>
              <a:t>дружина </a:t>
            </a:r>
            <a:r>
              <a:rPr lang="ru-RU" sz="2000" u="sng" dirty="0" err="1" smtClean="0"/>
              <a:t>Явдоха</a:t>
            </a:r>
            <a:r>
              <a:rPr lang="ru-RU" sz="2000" dirty="0" smtClean="0"/>
              <a:t> </a:t>
            </a:r>
            <a:endParaRPr lang="ru-RU" sz="2000" dirty="0" smtClean="0"/>
          </a:p>
          <a:p>
            <a:pPr lvl="1">
              <a:buFont typeface="Arial" pitchFamily="34" charset="0"/>
              <a:buChar char="•"/>
            </a:pPr>
            <a:r>
              <a:rPr lang="ru-RU" sz="2000" dirty="0" err="1" smtClean="0"/>
              <a:t>й</a:t>
            </a:r>
            <a:r>
              <a:rPr lang="ru-RU" sz="2000" dirty="0" smtClean="0"/>
              <a:t> </a:t>
            </a:r>
            <a:r>
              <a:rPr lang="ru-RU" sz="2000" dirty="0" smtClean="0"/>
              <a:t>дочка </a:t>
            </a:r>
            <a:r>
              <a:rPr lang="ru-RU" sz="2000" b="1" u="sng" dirty="0" smtClean="0"/>
              <a:t>Галя</a:t>
            </a:r>
            <a:r>
              <a:rPr lang="ru-RU" sz="2000" b="1" dirty="0" smtClean="0"/>
              <a:t> (дружина </a:t>
            </a:r>
            <a:r>
              <a:rPr lang="ru-RU" sz="2000" b="1" dirty="0" err="1" smtClean="0"/>
              <a:t>Чіпки</a:t>
            </a:r>
            <a:r>
              <a:rPr lang="ru-RU" sz="2000" b="1" dirty="0" smtClean="0"/>
              <a:t>);</a:t>
            </a:r>
          </a:p>
          <a:p>
            <a:pPr lvl="1"/>
            <a:endParaRPr lang="ru-RU" sz="2000" b="1" dirty="0" smtClean="0"/>
          </a:p>
          <a:p>
            <a:pPr lvl="1">
              <a:buFont typeface="Arial" pitchFamily="34" charset="0"/>
              <a:buChar char="•"/>
            </a:pPr>
            <a:r>
              <a:rPr lang="ru-RU" sz="2000" dirty="0" err="1" smtClean="0"/>
              <a:t>чиновництво</a:t>
            </a:r>
            <a:r>
              <a:rPr lang="ru-RU" sz="2000" dirty="0" smtClean="0"/>
              <a:t>: голова </a:t>
            </a:r>
            <a:r>
              <a:rPr lang="ru-RU" sz="2000" dirty="0" err="1" smtClean="0"/>
              <a:t>повіту</a:t>
            </a:r>
            <a:r>
              <a:rPr lang="ru-RU" sz="2000" dirty="0" smtClean="0"/>
              <a:t> </a:t>
            </a:r>
            <a:r>
              <a:rPr lang="ru-RU" sz="2000" u="sng" dirty="0" err="1" smtClean="0"/>
              <a:t>Кряжов</a:t>
            </a:r>
            <a:r>
              <a:rPr lang="ru-RU" sz="2000" dirty="0" smtClean="0"/>
              <a:t>, </a:t>
            </a:r>
            <a:r>
              <a:rPr lang="ru-RU" sz="2000" dirty="0" err="1" smtClean="0"/>
              <a:t>судовий</a:t>
            </a:r>
            <a:r>
              <a:rPr lang="ru-RU" sz="2000" dirty="0" smtClean="0"/>
              <a:t> </a:t>
            </a:r>
            <a:r>
              <a:rPr lang="ru-RU" sz="2000" dirty="0" err="1" smtClean="0"/>
              <a:t>секретар</a:t>
            </a:r>
            <a:r>
              <a:rPr lang="ru-RU" sz="2000" dirty="0" smtClean="0"/>
              <a:t> </a:t>
            </a:r>
            <a:r>
              <a:rPr lang="ru-RU" sz="2000" u="sng" dirty="0" smtClean="0"/>
              <a:t>Чижик</a:t>
            </a:r>
            <a:r>
              <a:rPr lang="ru-RU" sz="2000" dirty="0" smtClean="0"/>
              <a:t>, становий </a:t>
            </a:r>
            <a:r>
              <a:rPr lang="ru-RU" sz="2000" u="sng" dirty="0" err="1" smtClean="0"/>
              <a:t>Дмитренко</a:t>
            </a:r>
            <a:r>
              <a:rPr lang="ru-RU" sz="2000" dirty="0" smtClean="0"/>
              <a:t>; </a:t>
            </a:r>
          </a:p>
          <a:p>
            <a:pPr lvl="1">
              <a:buFont typeface="Arial" pitchFamily="34" charset="0"/>
              <a:buChar char="•"/>
            </a:pPr>
            <a:r>
              <a:rPr lang="ru-RU" sz="2000" dirty="0" smtClean="0"/>
              <a:t>пани </a:t>
            </a:r>
            <a:r>
              <a:rPr lang="ru-RU" sz="2000" u="sng" dirty="0" err="1" smtClean="0"/>
              <a:t>Польські</a:t>
            </a:r>
            <a:r>
              <a:rPr lang="ru-RU" sz="2000" u="sng" dirty="0" smtClean="0"/>
              <a:t>, Порох </a:t>
            </a:r>
            <a:r>
              <a:rPr lang="ru-RU" sz="2000" dirty="0" smtClean="0"/>
              <a:t>та </a:t>
            </a:r>
            <a:r>
              <a:rPr lang="ru-RU" sz="2000" dirty="0" err="1" smtClean="0"/>
              <a:t>ін</a:t>
            </a:r>
            <a:endParaRPr lang="uk-UA" sz="2000" b="1" dirty="0" smtClean="0">
              <a:latin typeface="Times New Roman" pitchFamily="18" charset="0"/>
            </a:endParaRPr>
          </a:p>
          <a:p>
            <a:pPr algn="ctr"/>
            <a:endParaRPr lang="uk-UA" sz="4000" dirty="0" smtClean="0">
              <a:solidFill>
                <a:srgbClr val="FF0000"/>
              </a:solidFill>
              <a:latin typeface="Times New Roman" pitchFamily="18" charset="0"/>
            </a:endParaRPr>
          </a:p>
          <a:p>
            <a:pPr algn="ctr"/>
            <a:endParaRPr lang="uk-UA" sz="4000" dirty="0">
              <a:solidFill>
                <a:srgbClr val="FF0000"/>
              </a:solidFill>
              <a:latin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1267" name="Rectangle 3"/>
          <p:cNvSpPr>
            <a:spLocks noChangeArrowheads="1"/>
          </p:cNvSpPr>
          <p:nvPr/>
        </p:nvSpPr>
        <p:spPr bwMode="auto">
          <a:xfrm>
            <a:off x="251520" y="332656"/>
            <a:ext cx="8640960" cy="5139869"/>
          </a:xfrm>
          <a:prstGeom prst="rect">
            <a:avLst/>
          </a:prstGeom>
          <a:noFill/>
          <a:ln w="9525">
            <a:noFill/>
            <a:miter lim="800000"/>
            <a:headEnd/>
            <a:tailEnd/>
          </a:ln>
        </p:spPr>
        <p:txBody>
          <a:bodyPr wrap="square">
            <a:spAutoFit/>
          </a:bodyPr>
          <a:lstStyle/>
          <a:p>
            <a:pPr algn="ctr"/>
            <a:r>
              <a:rPr lang="uk-UA" sz="3200" b="1" dirty="0" smtClean="0">
                <a:solidFill>
                  <a:srgbClr val="FF3300"/>
                </a:solidFill>
              </a:rPr>
              <a:t>6. Композиція </a:t>
            </a:r>
            <a:r>
              <a:rPr lang="uk-UA" sz="3200" b="1" dirty="0">
                <a:solidFill>
                  <a:srgbClr val="FF3300"/>
                </a:solidFill>
              </a:rPr>
              <a:t>роману</a:t>
            </a:r>
          </a:p>
          <a:p>
            <a:pPr algn="ctr"/>
            <a:endParaRPr lang="uk-UA" sz="3200" b="1" dirty="0">
              <a:solidFill>
                <a:srgbClr val="FF3300"/>
              </a:solidFill>
            </a:endParaRPr>
          </a:p>
          <a:p>
            <a:pPr algn="just"/>
            <a:r>
              <a:rPr lang="uk-UA" sz="2400" b="1" dirty="0">
                <a:solidFill>
                  <a:schemeClr val="accent2"/>
                </a:solidFill>
              </a:rPr>
              <a:t>	</a:t>
            </a:r>
            <a:r>
              <a:rPr lang="uk-UA" sz="2400" b="1" u="sng" dirty="0">
                <a:solidFill>
                  <a:schemeClr val="accent2"/>
                </a:solidFill>
              </a:rPr>
              <a:t>Роман складається з чотирьох великих частин, кожна з яких поділяється на розділи, їх у творі тридцять. </a:t>
            </a:r>
            <a:r>
              <a:rPr lang="uk-UA" sz="2400" b="1" dirty="0">
                <a:solidFill>
                  <a:schemeClr val="accent2"/>
                </a:solidFill>
              </a:rPr>
              <a:t>Кожна частина і розділ мають свій зміст і композиційну завершеність. </a:t>
            </a:r>
            <a:endParaRPr lang="uk-UA" sz="2400" b="1" dirty="0" smtClean="0">
              <a:solidFill>
                <a:schemeClr val="accent2"/>
              </a:solidFill>
            </a:endParaRPr>
          </a:p>
          <a:p>
            <a:pPr algn="just"/>
            <a:r>
              <a:rPr lang="uk-UA" sz="2400" b="1" dirty="0" smtClean="0">
                <a:solidFill>
                  <a:schemeClr val="accent2"/>
                </a:solidFill>
              </a:rPr>
              <a:t>У </a:t>
            </a:r>
            <a:r>
              <a:rPr lang="uk-UA" sz="2400" b="1" u="sng" dirty="0">
                <a:solidFill>
                  <a:srgbClr val="FF3300"/>
                </a:solidFill>
              </a:rPr>
              <a:t>першій</a:t>
            </a:r>
            <a:r>
              <a:rPr lang="uk-UA" sz="2400" b="1" dirty="0">
                <a:solidFill>
                  <a:srgbClr val="FF3300"/>
                </a:solidFill>
              </a:rPr>
              <a:t> </a:t>
            </a:r>
            <a:r>
              <a:rPr lang="uk-UA" sz="2400" b="1" dirty="0">
                <a:solidFill>
                  <a:schemeClr val="accent2"/>
                </a:solidFill>
              </a:rPr>
              <a:t>частині йдеться про дитячі і юнацькі роки головного героя Чіпки, </a:t>
            </a:r>
            <a:endParaRPr lang="uk-UA" sz="2400" b="1" dirty="0" smtClean="0">
              <a:solidFill>
                <a:schemeClr val="accent2"/>
              </a:solidFill>
            </a:endParaRPr>
          </a:p>
          <a:p>
            <a:pPr algn="just"/>
            <a:r>
              <a:rPr lang="uk-UA" sz="2400" b="1" dirty="0" smtClean="0">
                <a:solidFill>
                  <a:schemeClr val="accent2"/>
                </a:solidFill>
              </a:rPr>
              <a:t>у </a:t>
            </a:r>
            <a:r>
              <a:rPr lang="uk-UA" sz="2400" b="1" u="sng" dirty="0">
                <a:solidFill>
                  <a:srgbClr val="FF3300"/>
                </a:solidFill>
              </a:rPr>
              <a:t>другій</a:t>
            </a:r>
            <a:r>
              <a:rPr lang="uk-UA" sz="2400" b="1" dirty="0">
                <a:solidFill>
                  <a:srgbClr val="FF3300"/>
                </a:solidFill>
              </a:rPr>
              <a:t> </a:t>
            </a:r>
            <a:r>
              <a:rPr lang="uk-UA" sz="2400" b="1" dirty="0">
                <a:solidFill>
                  <a:schemeClr val="accent2"/>
                </a:solidFill>
              </a:rPr>
              <a:t>подано історію села Пісок за півтораста років, </a:t>
            </a:r>
            <a:r>
              <a:rPr lang="uk-UA" sz="2400" b="1" u="sng" dirty="0">
                <a:solidFill>
                  <a:srgbClr val="FF3300"/>
                </a:solidFill>
              </a:rPr>
              <a:t>третя</a:t>
            </a:r>
            <a:r>
              <a:rPr lang="uk-UA" sz="2400" b="1" dirty="0">
                <a:solidFill>
                  <a:schemeClr val="accent2"/>
                </a:solidFill>
              </a:rPr>
              <a:t> продовжує розповідь про тяжку долю селянського бунтаря, </a:t>
            </a:r>
            <a:endParaRPr lang="uk-UA" sz="2400" b="1" dirty="0" smtClean="0">
              <a:solidFill>
                <a:schemeClr val="accent2"/>
              </a:solidFill>
            </a:endParaRPr>
          </a:p>
          <a:p>
            <a:pPr algn="just"/>
            <a:r>
              <a:rPr lang="uk-UA" sz="2400" b="1" dirty="0" smtClean="0">
                <a:solidFill>
                  <a:schemeClr val="accent2"/>
                </a:solidFill>
              </a:rPr>
              <a:t>а </a:t>
            </a:r>
            <a:r>
              <a:rPr lang="uk-UA" sz="2400" b="1" u="sng" dirty="0">
                <a:solidFill>
                  <a:srgbClr val="FF3300"/>
                </a:solidFill>
              </a:rPr>
              <a:t>четверта</a:t>
            </a:r>
            <a:r>
              <a:rPr lang="uk-UA" sz="2400" b="1" dirty="0">
                <a:solidFill>
                  <a:srgbClr val="FF3300"/>
                </a:solidFill>
              </a:rPr>
              <a:t> </a:t>
            </a:r>
            <a:r>
              <a:rPr lang="uk-UA" sz="2400" b="1" dirty="0">
                <a:solidFill>
                  <a:schemeClr val="accent2"/>
                </a:solidFill>
              </a:rPr>
              <a:t> знайомить читача з його трагедійним кінцем. </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2291" name="Rectangle 3"/>
          <p:cNvSpPr>
            <a:spLocks noChangeArrowheads="1"/>
          </p:cNvSpPr>
          <p:nvPr/>
        </p:nvSpPr>
        <p:spPr bwMode="auto">
          <a:xfrm>
            <a:off x="323850" y="730250"/>
            <a:ext cx="8424863" cy="4972050"/>
          </a:xfrm>
          <a:prstGeom prst="rect">
            <a:avLst/>
          </a:prstGeom>
          <a:noFill/>
          <a:ln w="9525">
            <a:noFill/>
            <a:miter lim="800000"/>
            <a:headEnd/>
            <a:tailEnd/>
          </a:ln>
        </p:spPr>
        <p:txBody>
          <a:bodyPr anchor="ctr">
            <a:spAutoFit/>
          </a:bodyPr>
          <a:lstStyle/>
          <a:p>
            <a:pPr marL="342900" indent="-342900" algn="ctr"/>
            <a:r>
              <a:rPr lang="uk-UA" sz="2000" b="1">
                <a:solidFill>
                  <a:srgbClr val="FF3300"/>
                </a:solidFill>
              </a:rPr>
              <a:t>КОМПОЗИЦІЯ РОМАНУ</a:t>
            </a:r>
            <a:r>
              <a:rPr lang="uk-UA" sz="2000" b="1">
                <a:solidFill>
                  <a:srgbClr val="660066"/>
                </a:solidFill>
              </a:rPr>
              <a:t>: </a:t>
            </a:r>
            <a:endParaRPr lang="uk-UA" sz="2000" b="1">
              <a:solidFill>
                <a:schemeClr val="accent2"/>
              </a:solidFill>
            </a:endParaRPr>
          </a:p>
          <a:p>
            <a:pPr marL="342900" indent="-342900" algn="ctr"/>
            <a:endParaRPr lang="ru-RU" sz="2000" b="1">
              <a:solidFill>
                <a:schemeClr val="accent2"/>
              </a:solidFill>
            </a:endParaRPr>
          </a:p>
          <a:p>
            <a:pPr marL="342900" indent="-342900"/>
            <a:r>
              <a:rPr lang="en-US" sz="2800" b="1">
                <a:solidFill>
                  <a:srgbClr val="FF3300"/>
                </a:solidFill>
              </a:rPr>
              <a:t> 1</a:t>
            </a:r>
            <a:r>
              <a:rPr lang="uk-UA" sz="2800" b="1">
                <a:solidFill>
                  <a:srgbClr val="FF3300"/>
                </a:solidFill>
              </a:rPr>
              <a:t>.</a:t>
            </a:r>
            <a:r>
              <a:rPr lang="uk-UA" sz="2800" b="1">
                <a:solidFill>
                  <a:schemeClr val="accent2"/>
                </a:solidFill>
              </a:rPr>
              <a:t> Дитинство і юність Чіпки.</a:t>
            </a:r>
          </a:p>
          <a:p>
            <a:pPr marL="342900" indent="-342900"/>
            <a:endParaRPr lang="ru-RU" sz="2800" b="1">
              <a:solidFill>
                <a:schemeClr val="accent2"/>
              </a:solidFill>
            </a:endParaRPr>
          </a:p>
          <a:p>
            <a:pPr marL="342900" indent="-342900"/>
            <a:r>
              <a:rPr lang="uk-UA" sz="2800" b="1">
                <a:solidFill>
                  <a:srgbClr val="FF3300"/>
                </a:solidFill>
              </a:rPr>
              <a:t> 2.</a:t>
            </a:r>
            <a:r>
              <a:rPr lang="uk-UA" sz="2800" b="1">
                <a:solidFill>
                  <a:schemeClr val="accent2"/>
                </a:solidFill>
              </a:rPr>
              <a:t> 100-річна історія села Піски ( в основному писав Іван Білик). Розповідається про закріпачення козацького села Піски Катериною ІІ, про завзятого січовика Мирона Гудзя, який виборов своєму родові волю, а також про життя внука Мирона — Максима, який поступово скочується на хибний шлях.</a:t>
            </a:r>
            <a:endParaRPr lang="ru-RU" sz="2800" b="1">
              <a:solidFill>
                <a:schemeClr val="accent2"/>
              </a:solidFill>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4339" name="Rectangle 3"/>
          <p:cNvSpPr>
            <a:spLocks noChangeArrowheads="1"/>
          </p:cNvSpPr>
          <p:nvPr/>
        </p:nvSpPr>
        <p:spPr bwMode="auto">
          <a:xfrm>
            <a:off x="684213" y="836613"/>
            <a:ext cx="7488237" cy="4473575"/>
          </a:xfrm>
          <a:prstGeom prst="rect">
            <a:avLst/>
          </a:prstGeom>
          <a:noFill/>
          <a:ln w="9525">
            <a:noFill/>
            <a:miter lim="800000"/>
            <a:headEnd/>
            <a:tailEnd/>
          </a:ln>
        </p:spPr>
        <p:txBody>
          <a:bodyPr>
            <a:spAutoFit/>
          </a:bodyPr>
          <a:lstStyle/>
          <a:p>
            <a:r>
              <a:rPr lang="uk-UA" sz="2400" b="1">
                <a:solidFill>
                  <a:srgbClr val="FF3300"/>
                </a:solidFill>
              </a:rPr>
              <a:t>З.</a:t>
            </a:r>
            <a:r>
              <a:rPr lang="uk-UA" sz="2400" b="1">
                <a:solidFill>
                  <a:schemeClr val="accent2"/>
                </a:solidFill>
              </a:rPr>
              <a:t> Складна доля селянина-бунтаря. Це вже боротьба добра і зла, правди і кривди, це невміння Варениченка відстояти своє, заробити грошей, щоб купити землі, як це зробив Грицько, і повільне, але неухильне скочування в прірву розбишацтва.</a:t>
            </a:r>
          </a:p>
          <a:p>
            <a:endParaRPr lang="ru-RU" sz="2400" b="1">
              <a:solidFill>
                <a:schemeClr val="accent2"/>
              </a:solidFill>
            </a:endParaRPr>
          </a:p>
          <a:p>
            <a:r>
              <a:rPr lang="uk-UA" sz="2400" b="1">
                <a:solidFill>
                  <a:srgbClr val="FF3300"/>
                </a:solidFill>
              </a:rPr>
              <a:t>4.</a:t>
            </a:r>
            <a:r>
              <a:rPr lang="uk-UA" sz="2400" b="1">
                <a:solidFill>
                  <a:schemeClr val="accent2"/>
                </a:solidFill>
              </a:rPr>
              <a:t> Трагедія Чіпки. Автор підсумовує пройдений життєвий шлях Чіпки, Максима, Пороха, Василя Семеновича Польського і дає можливість нам зробити повчальні висновки стосовно долі цих людей.</a:t>
            </a: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3315" name="Rectangle 3"/>
          <p:cNvSpPr>
            <a:spLocks noChangeArrowheads="1"/>
          </p:cNvSpPr>
          <p:nvPr/>
        </p:nvSpPr>
        <p:spPr bwMode="auto">
          <a:xfrm>
            <a:off x="251521" y="549275"/>
            <a:ext cx="8316218" cy="5816977"/>
          </a:xfrm>
          <a:prstGeom prst="rect">
            <a:avLst/>
          </a:prstGeom>
          <a:noFill/>
          <a:ln w="9525">
            <a:noFill/>
            <a:miter lim="800000"/>
            <a:headEnd/>
            <a:tailEnd/>
          </a:ln>
        </p:spPr>
        <p:txBody>
          <a:bodyPr wrap="square">
            <a:spAutoFit/>
          </a:bodyPr>
          <a:lstStyle/>
          <a:p>
            <a:r>
              <a:rPr lang="uk-UA" sz="3600" b="1" dirty="0" smtClean="0">
                <a:solidFill>
                  <a:srgbClr val="FF3300"/>
                </a:solidFill>
              </a:rPr>
              <a:t>7. Сюжетні </a:t>
            </a:r>
            <a:r>
              <a:rPr lang="uk-UA" sz="3600" b="1" dirty="0" smtClean="0">
                <a:solidFill>
                  <a:srgbClr val="FF3300"/>
                </a:solidFill>
              </a:rPr>
              <a:t>лінії</a:t>
            </a:r>
            <a:endParaRPr lang="uk-UA" sz="3600" b="1" dirty="0">
              <a:solidFill>
                <a:schemeClr val="accent2"/>
              </a:solidFill>
            </a:endParaRPr>
          </a:p>
          <a:p>
            <a:r>
              <a:rPr lang="uk-UA" sz="2400" b="1" dirty="0" smtClean="0">
                <a:solidFill>
                  <a:schemeClr val="accent2"/>
                </a:solidFill>
              </a:rPr>
              <a:t>Події </a:t>
            </a:r>
            <a:r>
              <a:rPr lang="uk-UA" sz="2400" b="1" dirty="0">
                <a:solidFill>
                  <a:schemeClr val="accent2"/>
                </a:solidFill>
              </a:rPr>
              <a:t>в романі розгортаються</a:t>
            </a:r>
          </a:p>
          <a:p>
            <a:r>
              <a:rPr lang="uk-UA" sz="2400" b="1" dirty="0">
                <a:solidFill>
                  <a:schemeClr val="accent2"/>
                </a:solidFill>
              </a:rPr>
              <a:t> кількома сюжетними лініями:</a:t>
            </a:r>
          </a:p>
          <a:p>
            <a:r>
              <a:rPr lang="uk-UA" sz="2400" b="1" dirty="0">
                <a:solidFill>
                  <a:schemeClr val="accent2"/>
                </a:solidFill>
              </a:rPr>
              <a:t> </a:t>
            </a:r>
            <a:r>
              <a:rPr lang="uk-UA" sz="2400" b="1" u="sng" dirty="0" smtClean="0">
                <a:solidFill>
                  <a:schemeClr val="accent2"/>
                </a:solidFill>
              </a:rPr>
              <a:t>1). </a:t>
            </a:r>
            <a:r>
              <a:rPr lang="uk-UA" sz="2400" b="1" u="sng" dirty="0">
                <a:solidFill>
                  <a:schemeClr val="accent2"/>
                </a:solidFill>
              </a:rPr>
              <a:t>боротьба і шукання соціальної </a:t>
            </a:r>
            <a:endParaRPr lang="uk-UA" sz="2400" b="1" u="sng" dirty="0" smtClean="0">
              <a:solidFill>
                <a:schemeClr val="accent2"/>
              </a:solidFill>
            </a:endParaRPr>
          </a:p>
          <a:p>
            <a:r>
              <a:rPr lang="uk-UA" sz="2400" b="1" u="sng" dirty="0" smtClean="0">
                <a:solidFill>
                  <a:schemeClr val="accent2"/>
                </a:solidFill>
              </a:rPr>
              <a:t>справедливості </a:t>
            </a:r>
            <a:r>
              <a:rPr lang="uk-UA" sz="2400" b="1" u="sng" dirty="0">
                <a:solidFill>
                  <a:schemeClr val="accent2"/>
                </a:solidFill>
              </a:rPr>
              <a:t>Чіпки; </a:t>
            </a:r>
            <a:endParaRPr lang="uk-UA" sz="2400" b="1" u="sng" dirty="0" smtClean="0">
              <a:solidFill>
                <a:schemeClr val="accent2"/>
              </a:solidFill>
            </a:endParaRPr>
          </a:p>
          <a:p>
            <a:r>
              <a:rPr lang="uk-UA" sz="2400" b="1" u="sng" dirty="0" smtClean="0">
                <a:solidFill>
                  <a:schemeClr val="accent2"/>
                </a:solidFill>
              </a:rPr>
              <a:t>2). життєвий </a:t>
            </a:r>
            <a:r>
              <a:rPr lang="uk-UA" sz="2400" b="1" u="sng" dirty="0">
                <a:solidFill>
                  <a:schemeClr val="accent2"/>
                </a:solidFill>
              </a:rPr>
              <a:t>шлях Максима Ґудзя, змалювання його морального занепаду</a:t>
            </a:r>
            <a:r>
              <a:rPr lang="uk-UA" sz="2400" b="1" u="sng" dirty="0" smtClean="0">
                <a:solidFill>
                  <a:schemeClr val="accent2"/>
                </a:solidFill>
              </a:rPr>
              <a:t>:</a:t>
            </a:r>
          </a:p>
          <a:p>
            <a:r>
              <a:rPr lang="uk-UA" sz="2400" b="1" u="sng" dirty="0" smtClean="0">
                <a:solidFill>
                  <a:schemeClr val="accent2"/>
                </a:solidFill>
              </a:rPr>
              <a:t>3). </a:t>
            </a:r>
            <a:r>
              <a:rPr lang="uk-UA" sz="2400" b="1" u="sng" dirty="0">
                <a:solidFill>
                  <a:schemeClr val="accent2"/>
                </a:solidFill>
              </a:rPr>
              <a:t>зображення процесу закріпачення, </a:t>
            </a:r>
            <a:r>
              <a:rPr lang="uk-UA" sz="2400" b="1" dirty="0">
                <a:solidFill>
                  <a:schemeClr val="accent2"/>
                </a:solidFill>
              </a:rPr>
              <a:t>кріпосницького свавілля, царської реформи і народних рухів проти гноблення на всіх етапах розвитку села Пісок. </a:t>
            </a:r>
            <a:endParaRPr lang="uk-UA" sz="2400" b="1" dirty="0" smtClean="0">
              <a:solidFill>
                <a:schemeClr val="accent2"/>
              </a:solidFill>
            </a:endParaRPr>
          </a:p>
          <a:p>
            <a:r>
              <a:rPr lang="uk-UA" sz="2400" b="1" dirty="0" smtClean="0">
                <a:solidFill>
                  <a:schemeClr val="accent2"/>
                </a:solidFill>
              </a:rPr>
              <a:t>	Важливими </a:t>
            </a:r>
            <a:r>
              <a:rPr lang="uk-UA" sz="2400" b="1" dirty="0">
                <a:solidFill>
                  <a:schemeClr val="accent2"/>
                </a:solidFill>
              </a:rPr>
              <a:t>є також менші сюжетні лінії: </a:t>
            </a:r>
            <a:endParaRPr lang="uk-UA" sz="2400" b="1" dirty="0" smtClean="0">
              <a:solidFill>
                <a:schemeClr val="accent2"/>
              </a:solidFill>
            </a:endParaRPr>
          </a:p>
          <a:p>
            <a:pPr>
              <a:buFont typeface="Arial" pitchFamily="34" charset="0"/>
              <a:buChar char="•"/>
            </a:pPr>
            <a:r>
              <a:rPr lang="uk-UA" sz="2400" b="1" dirty="0" smtClean="0">
                <a:solidFill>
                  <a:schemeClr val="accent2"/>
                </a:solidFill>
              </a:rPr>
              <a:t>історія </a:t>
            </a:r>
            <a:r>
              <a:rPr lang="uk-UA" sz="2400" b="1" dirty="0">
                <a:solidFill>
                  <a:schemeClr val="accent2"/>
                </a:solidFill>
              </a:rPr>
              <a:t>династії панів Польських. </a:t>
            </a:r>
            <a:endParaRPr lang="uk-UA" sz="2400" b="1" dirty="0" smtClean="0">
              <a:solidFill>
                <a:schemeClr val="accent2"/>
              </a:solidFill>
            </a:endParaRPr>
          </a:p>
          <a:p>
            <a:pPr>
              <a:buFont typeface="Arial" pitchFamily="34" charset="0"/>
              <a:buChar char="•"/>
            </a:pPr>
            <a:r>
              <a:rPr lang="uk-UA" sz="2400" b="1" dirty="0" smtClean="0">
                <a:solidFill>
                  <a:schemeClr val="accent2"/>
                </a:solidFill>
              </a:rPr>
              <a:t>життєвий </a:t>
            </a:r>
            <a:r>
              <a:rPr lang="uk-UA" sz="2400" b="1" dirty="0">
                <a:solidFill>
                  <a:schemeClr val="accent2"/>
                </a:solidFill>
              </a:rPr>
              <a:t>шлях товариша Чіпки Грицька, </a:t>
            </a:r>
            <a:endParaRPr lang="uk-UA" sz="2400" b="1" dirty="0" smtClean="0">
              <a:solidFill>
                <a:schemeClr val="accent2"/>
              </a:solidFill>
            </a:endParaRPr>
          </a:p>
          <a:p>
            <a:pPr>
              <a:buFont typeface="Arial" pitchFamily="34" charset="0"/>
              <a:buChar char="•"/>
            </a:pPr>
            <a:r>
              <a:rPr lang="uk-UA" sz="2400" b="1" dirty="0" smtClean="0">
                <a:solidFill>
                  <a:schemeClr val="accent2"/>
                </a:solidFill>
              </a:rPr>
              <a:t>матері </a:t>
            </a:r>
            <a:r>
              <a:rPr lang="uk-UA" sz="2400" b="1" dirty="0">
                <a:solidFill>
                  <a:schemeClr val="accent2"/>
                </a:solidFill>
              </a:rPr>
              <a:t>Чіпки Мотрі, дружини Галі.</a:t>
            </a:r>
          </a:p>
        </p:txBody>
      </p:sp>
      <p:pic>
        <p:nvPicPr>
          <p:cNvPr id="13316" name="Picture 4" descr="Opera-Background-Lite"/>
          <p:cNvPicPr>
            <a:picLocks noChangeAspect="1" noChangeArrowheads="1"/>
          </p:cNvPicPr>
          <p:nvPr/>
        </p:nvPicPr>
        <p:blipFill>
          <a:blip r:embed="rId3" cstate="print"/>
          <a:srcRect/>
          <a:stretch>
            <a:fillRect/>
          </a:stretch>
        </p:blipFill>
        <p:spPr bwMode="auto">
          <a:xfrm>
            <a:off x="5764124" y="0"/>
            <a:ext cx="3379876" cy="2492896"/>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5363" name="Rectangle 3"/>
          <p:cNvSpPr>
            <a:spLocks noChangeArrowheads="1"/>
          </p:cNvSpPr>
          <p:nvPr/>
        </p:nvSpPr>
        <p:spPr bwMode="auto">
          <a:xfrm>
            <a:off x="395288" y="692150"/>
            <a:ext cx="5500687" cy="5156200"/>
          </a:xfrm>
          <a:prstGeom prst="rect">
            <a:avLst/>
          </a:prstGeom>
          <a:noFill/>
          <a:ln w="9525">
            <a:noFill/>
            <a:miter lim="800000"/>
            <a:headEnd/>
            <a:tailEnd/>
          </a:ln>
        </p:spPr>
        <p:txBody>
          <a:bodyPr wrap="none" anchor="ctr">
            <a:spAutoFit/>
          </a:bodyPr>
          <a:lstStyle/>
          <a:p>
            <a:r>
              <a:rPr lang="uk-UA" sz="3600" b="1" dirty="0" smtClean="0">
                <a:solidFill>
                  <a:srgbClr val="FF3300"/>
                </a:solidFill>
              </a:rPr>
              <a:t>8. Проблематика </a:t>
            </a:r>
            <a:endParaRPr lang="uk-UA" sz="3600" b="1" dirty="0">
              <a:solidFill>
                <a:srgbClr val="FF3300"/>
              </a:solidFill>
            </a:endParaRPr>
          </a:p>
          <a:p>
            <a:r>
              <a:rPr lang="uk-UA" sz="3600" b="1" dirty="0">
                <a:solidFill>
                  <a:srgbClr val="FF3300"/>
                </a:solidFill>
              </a:rPr>
              <a:t> роману</a:t>
            </a:r>
          </a:p>
          <a:p>
            <a:r>
              <a:rPr lang="uk-UA" sz="3600" dirty="0"/>
              <a:t>  </a:t>
            </a:r>
          </a:p>
          <a:p>
            <a:pPr>
              <a:buFontTx/>
              <a:buChar char="•"/>
            </a:pPr>
            <a:r>
              <a:rPr lang="uk-UA" sz="2400" b="1" dirty="0">
                <a:solidFill>
                  <a:schemeClr val="accent2"/>
                </a:solidFill>
              </a:rPr>
              <a:t>        </a:t>
            </a:r>
            <a:r>
              <a:rPr lang="uk-UA" sz="2800" b="1" i="1" dirty="0">
                <a:solidFill>
                  <a:schemeClr val="accent2"/>
                </a:solidFill>
              </a:rPr>
              <a:t>Народна мораль.</a:t>
            </a:r>
            <a:endParaRPr lang="ru-RU" sz="2800" b="1" i="1" dirty="0">
              <a:solidFill>
                <a:schemeClr val="accent2"/>
              </a:solidFill>
            </a:endParaRPr>
          </a:p>
          <a:p>
            <a:pPr>
              <a:buFontTx/>
              <a:buChar char="•"/>
            </a:pPr>
            <a:r>
              <a:rPr lang="uk-UA" sz="2800" b="1" i="1" dirty="0">
                <a:solidFill>
                  <a:schemeClr val="accent2"/>
                </a:solidFill>
              </a:rPr>
              <a:t>       Батьки і діти.</a:t>
            </a:r>
            <a:endParaRPr lang="ru-RU" sz="2800" b="1" i="1" dirty="0">
              <a:solidFill>
                <a:schemeClr val="accent2"/>
              </a:solidFill>
            </a:endParaRPr>
          </a:p>
          <a:p>
            <a:pPr>
              <a:buFontTx/>
              <a:buChar char="•"/>
            </a:pPr>
            <a:r>
              <a:rPr lang="uk-UA" sz="2800" b="1" i="1" dirty="0">
                <a:solidFill>
                  <a:schemeClr val="accent2"/>
                </a:solidFill>
              </a:rPr>
              <a:t>       Добро і зло.</a:t>
            </a:r>
            <a:endParaRPr lang="ru-RU" sz="2800" b="1" i="1" dirty="0">
              <a:solidFill>
                <a:schemeClr val="accent2"/>
              </a:solidFill>
            </a:endParaRPr>
          </a:p>
          <a:p>
            <a:pPr>
              <a:buFontTx/>
              <a:buChar char="•"/>
            </a:pPr>
            <a:r>
              <a:rPr lang="uk-UA" sz="2800" b="1" i="1" dirty="0">
                <a:solidFill>
                  <a:schemeClr val="accent2"/>
                </a:solidFill>
              </a:rPr>
              <a:t>       Земля і достаток.</a:t>
            </a:r>
            <a:endParaRPr lang="ru-RU" sz="2800" b="1" i="1" dirty="0">
              <a:solidFill>
                <a:schemeClr val="accent2"/>
              </a:solidFill>
            </a:endParaRPr>
          </a:p>
          <a:p>
            <a:pPr>
              <a:buFontTx/>
              <a:buChar char="•"/>
            </a:pPr>
            <a:r>
              <a:rPr lang="uk-UA" sz="2800" b="1" i="1" dirty="0">
                <a:solidFill>
                  <a:schemeClr val="accent2"/>
                </a:solidFill>
              </a:rPr>
              <a:t>       Кріпацька неволя.</a:t>
            </a:r>
            <a:endParaRPr lang="ru-RU" sz="2800" b="1" i="1" dirty="0">
              <a:solidFill>
                <a:schemeClr val="accent2"/>
              </a:solidFill>
            </a:endParaRPr>
          </a:p>
          <a:p>
            <a:pPr>
              <a:buFontTx/>
              <a:buChar char="•"/>
            </a:pPr>
            <a:r>
              <a:rPr lang="uk-UA" sz="2800" b="1" i="1" dirty="0">
                <a:solidFill>
                  <a:schemeClr val="accent2"/>
                </a:solidFill>
              </a:rPr>
              <a:t>      «Пропаща сила».</a:t>
            </a:r>
            <a:endParaRPr lang="ru-RU" sz="2800" b="1" i="1" dirty="0">
              <a:solidFill>
                <a:schemeClr val="accent2"/>
              </a:solidFill>
            </a:endParaRPr>
          </a:p>
          <a:p>
            <a:pPr>
              <a:buFontTx/>
              <a:buChar char="•"/>
            </a:pPr>
            <a:r>
              <a:rPr lang="uk-UA" sz="2800" b="1" i="1" dirty="0">
                <a:solidFill>
                  <a:schemeClr val="accent2"/>
                </a:solidFill>
              </a:rPr>
              <a:t>       Становище жінки в сім’ї.</a:t>
            </a:r>
            <a:endParaRPr lang="ru-RU" sz="2800" b="1" i="1" dirty="0">
              <a:solidFill>
                <a:schemeClr val="accent2"/>
              </a:solidFill>
            </a:endParaRPr>
          </a:p>
          <a:p>
            <a:pPr>
              <a:buFontTx/>
              <a:buChar char="•"/>
            </a:pPr>
            <a:r>
              <a:rPr lang="uk-UA" sz="2800" b="1" i="1" dirty="0">
                <a:solidFill>
                  <a:schemeClr val="accent2"/>
                </a:solidFill>
              </a:rPr>
              <a:t>       Любов і сімейне щастя.</a:t>
            </a:r>
          </a:p>
        </p:txBody>
      </p:sp>
      <p:pic>
        <p:nvPicPr>
          <p:cNvPr id="15364" name="Picture 4"/>
          <p:cNvPicPr>
            <a:picLocks noChangeAspect="1" noChangeArrowheads="1"/>
          </p:cNvPicPr>
          <p:nvPr/>
        </p:nvPicPr>
        <p:blipFill>
          <a:blip r:embed="rId3" cstate="print"/>
          <a:srcRect r="3534"/>
          <a:stretch>
            <a:fillRect/>
          </a:stretch>
        </p:blipFill>
        <p:spPr bwMode="auto">
          <a:xfrm>
            <a:off x="5003800" y="1268413"/>
            <a:ext cx="3743325" cy="29114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6387" name="Rectangle 3"/>
          <p:cNvSpPr>
            <a:spLocks noChangeArrowheads="1"/>
          </p:cNvSpPr>
          <p:nvPr/>
        </p:nvSpPr>
        <p:spPr bwMode="auto">
          <a:xfrm>
            <a:off x="323850" y="549275"/>
            <a:ext cx="5075238" cy="4725988"/>
          </a:xfrm>
          <a:prstGeom prst="rect">
            <a:avLst/>
          </a:prstGeom>
          <a:noFill/>
          <a:ln w="9525">
            <a:noFill/>
            <a:miter lim="800000"/>
            <a:headEnd/>
            <a:tailEnd/>
          </a:ln>
        </p:spPr>
        <p:txBody>
          <a:bodyPr>
            <a:spAutoFit/>
          </a:bodyPr>
          <a:lstStyle/>
          <a:p>
            <a:r>
              <a:rPr lang="uk-UA" sz="2800" b="1" dirty="0" smtClean="0">
                <a:solidFill>
                  <a:srgbClr val="FF3300"/>
                </a:solidFill>
                <a:latin typeface="Times New Roman" pitchFamily="18" charset="0"/>
              </a:rPr>
              <a:t>9. План </a:t>
            </a:r>
            <a:r>
              <a:rPr lang="uk-UA" sz="2800" b="1" dirty="0">
                <a:solidFill>
                  <a:srgbClr val="FF3300"/>
                </a:solidFill>
                <a:latin typeface="Times New Roman" pitchFamily="18" charset="0"/>
              </a:rPr>
              <a:t>характеристики</a:t>
            </a:r>
          </a:p>
          <a:p>
            <a:r>
              <a:rPr lang="uk-UA" sz="2800" b="1" dirty="0">
                <a:solidFill>
                  <a:srgbClr val="FF3300"/>
                </a:solidFill>
                <a:latin typeface="Times New Roman" pitchFamily="18" charset="0"/>
              </a:rPr>
              <a:t>образу Чіпки </a:t>
            </a:r>
          </a:p>
          <a:p>
            <a:endParaRPr lang="uk-UA" sz="2800" b="1" dirty="0">
              <a:solidFill>
                <a:srgbClr val="FF3300"/>
              </a:solidFill>
              <a:latin typeface="Times New Roman" pitchFamily="18" charset="0"/>
            </a:endParaRPr>
          </a:p>
          <a:p>
            <a:r>
              <a:rPr lang="uk-UA" sz="2000" b="1" dirty="0">
                <a:solidFill>
                  <a:schemeClr val="accent2"/>
                </a:solidFill>
              </a:rPr>
              <a:t>1. Обікрадене дитинство:</a:t>
            </a:r>
          </a:p>
          <a:p>
            <a:pPr>
              <a:buFontTx/>
              <a:buChar char="•"/>
            </a:pPr>
            <a:r>
              <a:rPr lang="uk-UA" sz="2000" b="1" dirty="0">
                <a:solidFill>
                  <a:schemeClr val="accent2"/>
                </a:solidFill>
              </a:rPr>
              <a:t> батьки Чіпки;</a:t>
            </a:r>
          </a:p>
          <a:p>
            <a:pPr>
              <a:buFontTx/>
              <a:buChar char="•"/>
            </a:pPr>
            <a:r>
              <a:rPr lang="uk-UA" sz="2000" b="1" dirty="0">
                <a:solidFill>
                  <a:schemeClr val="accent2"/>
                </a:solidFill>
              </a:rPr>
              <a:t> роль баби Оришки у вихованні;</a:t>
            </a:r>
          </a:p>
          <a:p>
            <a:pPr>
              <a:buFontTx/>
              <a:buChar char="•"/>
            </a:pPr>
            <a:r>
              <a:rPr lang="uk-UA" sz="2000" b="1" dirty="0">
                <a:solidFill>
                  <a:schemeClr val="accent2"/>
                </a:solidFill>
              </a:rPr>
              <a:t> допитливий розум;</a:t>
            </a:r>
          </a:p>
          <a:p>
            <a:pPr>
              <a:buFontTx/>
              <a:buChar char="•"/>
            </a:pPr>
            <a:r>
              <a:rPr lang="uk-UA" sz="2000" b="1" dirty="0">
                <a:solidFill>
                  <a:schemeClr val="accent2"/>
                </a:solidFill>
              </a:rPr>
              <a:t> у наймах. </a:t>
            </a:r>
          </a:p>
          <a:p>
            <a:endParaRPr lang="uk-UA" sz="2000" b="1" dirty="0">
              <a:solidFill>
                <a:schemeClr val="accent2"/>
              </a:solidFill>
            </a:endParaRPr>
          </a:p>
          <a:p>
            <a:r>
              <a:rPr lang="uk-UA" sz="2000" b="1" dirty="0">
                <a:solidFill>
                  <a:schemeClr val="accent2"/>
                </a:solidFill>
              </a:rPr>
              <a:t>2. На своєму хазяйстві:</a:t>
            </a:r>
          </a:p>
          <a:p>
            <a:pPr>
              <a:buFontTx/>
              <a:buChar char="•"/>
            </a:pPr>
            <a:r>
              <a:rPr lang="uk-UA" sz="2000" b="1" dirty="0">
                <a:solidFill>
                  <a:schemeClr val="accent2"/>
                </a:solidFill>
              </a:rPr>
              <a:t> портрет Чіпки;</a:t>
            </a:r>
          </a:p>
          <a:p>
            <a:pPr>
              <a:buFontTx/>
              <a:buChar char="•"/>
            </a:pPr>
            <a:r>
              <a:rPr lang="uk-UA" sz="2000" b="1" dirty="0">
                <a:solidFill>
                  <a:schemeClr val="accent2"/>
                </a:solidFill>
              </a:rPr>
              <a:t> знайомство з Галею;</a:t>
            </a:r>
          </a:p>
          <a:p>
            <a:pPr>
              <a:buFontTx/>
              <a:buChar char="•"/>
            </a:pPr>
            <a:r>
              <a:rPr lang="uk-UA" sz="2000" b="1" dirty="0">
                <a:solidFill>
                  <a:schemeClr val="accent2"/>
                </a:solidFill>
              </a:rPr>
              <a:t> «Нема землі» - трагедія родини. </a:t>
            </a:r>
          </a:p>
          <a:p>
            <a:endParaRPr lang="uk-UA" sz="2000" b="1" dirty="0">
              <a:solidFill>
                <a:schemeClr val="accent2"/>
              </a:solidFill>
            </a:endParaRPr>
          </a:p>
        </p:txBody>
      </p:sp>
      <p:pic>
        <p:nvPicPr>
          <p:cNvPr id="16388" name="Picture 4" descr="Opera-Background-Lite"/>
          <p:cNvPicPr>
            <a:picLocks noChangeAspect="1" noChangeArrowheads="1"/>
          </p:cNvPicPr>
          <p:nvPr/>
        </p:nvPicPr>
        <p:blipFill>
          <a:blip r:embed="rId3" cstate="print">
            <a:lum contrast="12000"/>
          </a:blip>
          <a:srcRect l="20520" t="10422" r="16676"/>
          <a:stretch>
            <a:fillRect/>
          </a:stretch>
        </p:blipFill>
        <p:spPr bwMode="auto">
          <a:xfrm>
            <a:off x="5003800" y="333375"/>
            <a:ext cx="2943225" cy="3095625"/>
          </a:xfrm>
          <a:prstGeom prst="rect">
            <a:avLst/>
          </a:prstGeom>
          <a:noFill/>
          <a:ln w="9525">
            <a:noFill/>
            <a:miter lim="800000"/>
            <a:headEnd/>
            <a:tailEnd/>
          </a:ln>
        </p:spPr>
      </p:pic>
      <p:sp>
        <p:nvSpPr>
          <p:cNvPr id="16389" name="Text Box 5"/>
          <p:cNvSpPr txBox="1">
            <a:spLocks noChangeArrowheads="1"/>
          </p:cNvSpPr>
          <p:nvPr/>
        </p:nvSpPr>
        <p:spPr bwMode="auto">
          <a:xfrm>
            <a:off x="4859338" y="3835400"/>
            <a:ext cx="4267200" cy="2835275"/>
          </a:xfrm>
          <a:prstGeom prst="rect">
            <a:avLst/>
          </a:prstGeom>
          <a:noFill/>
          <a:ln w="9525">
            <a:noFill/>
            <a:miter lim="800000"/>
            <a:headEnd/>
            <a:tailEnd/>
          </a:ln>
        </p:spPr>
        <p:txBody>
          <a:bodyPr>
            <a:spAutoFit/>
          </a:bodyPr>
          <a:lstStyle/>
          <a:p>
            <a:r>
              <a:rPr lang="uk-UA" sz="2000" b="1">
                <a:solidFill>
                  <a:schemeClr val="accent2"/>
                </a:solidFill>
              </a:rPr>
              <a:t>3. Слизька дорога:</a:t>
            </a:r>
          </a:p>
          <a:p>
            <a:pPr>
              <a:buFontTx/>
              <a:buChar char="•"/>
            </a:pPr>
            <a:r>
              <a:rPr lang="uk-UA" sz="2000" b="1">
                <a:solidFill>
                  <a:schemeClr val="accent2"/>
                </a:solidFill>
              </a:rPr>
              <a:t> Чіпка у шинку і дома;</a:t>
            </a:r>
          </a:p>
          <a:p>
            <a:pPr>
              <a:buFontTx/>
              <a:buChar char="•"/>
            </a:pPr>
            <a:r>
              <a:rPr lang="uk-UA" sz="2000" b="1">
                <a:solidFill>
                  <a:schemeClr val="accent2"/>
                </a:solidFill>
              </a:rPr>
              <a:t> нові товариші;</a:t>
            </a:r>
          </a:p>
          <a:p>
            <a:pPr>
              <a:buFontTx/>
              <a:buChar char="•"/>
            </a:pPr>
            <a:r>
              <a:rPr lang="uk-UA" sz="2000" b="1">
                <a:solidFill>
                  <a:schemeClr val="accent2"/>
                </a:solidFill>
              </a:rPr>
              <a:t> перша крадіжка;</a:t>
            </a:r>
          </a:p>
          <a:p>
            <a:pPr>
              <a:buFontTx/>
              <a:buChar char="•"/>
            </a:pPr>
            <a:r>
              <a:rPr lang="uk-UA" sz="2000" b="1">
                <a:solidFill>
                  <a:schemeClr val="accent2"/>
                </a:solidFill>
              </a:rPr>
              <a:t> участь у бунті кріпаків. </a:t>
            </a:r>
          </a:p>
          <a:p>
            <a:endParaRPr lang="uk-UA" sz="2000" b="1">
              <a:solidFill>
                <a:schemeClr val="accent2"/>
              </a:solidFill>
            </a:endParaRPr>
          </a:p>
          <a:p>
            <a:r>
              <a:rPr lang="uk-UA" sz="2000" b="1">
                <a:solidFill>
                  <a:schemeClr val="accent2"/>
                </a:solidFill>
              </a:rPr>
              <a:t>4. Чіпка багатіє.</a:t>
            </a:r>
          </a:p>
          <a:p>
            <a:r>
              <a:rPr lang="uk-UA" sz="2000" b="1">
                <a:solidFill>
                  <a:schemeClr val="accent2"/>
                </a:solidFill>
              </a:rPr>
              <a:t>5. Нова кривда і дика помста.</a:t>
            </a:r>
          </a:p>
          <a:p>
            <a:endParaRPr lang="ru-RU" sz="2000"/>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7411" name="Rectangle 3"/>
          <p:cNvSpPr>
            <a:spLocks noChangeArrowheads="1"/>
          </p:cNvSpPr>
          <p:nvPr/>
        </p:nvSpPr>
        <p:spPr bwMode="auto">
          <a:xfrm>
            <a:off x="395288" y="476250"/>
            <a:ext cx="8064500" cy="5816977"/>
          </a:xfrm>
          <a:prstGeom prst="rect">
            <a:avLst/>
          </a:prstGeom>
          <a:noFill/>
          <a:ln w="9525">
            <a:noFill/>
            <a:miter lim="800000"/>
            <a:headEnd/>
            <a:tailEnd/>
          </a:ln>
        </p:spPr>
        <p:txBody>
          <a:bodyPr>
            <a:spAutoFit/>
          </a:bodyPr>
          <a:lstStyle/>
          <a:p>
            <a:r>
              <a:rPr lang="uk-UA" sz="2000" b="1" dirty="0">
                <a:solidFill>
                  <a:schemeClr val="accent2"/>
                </a:solidFill>
              </a:rPr>
              <a:t>	Образ Чіпки дуже складний і суперечливий. Є в ньому й сильні, і слабкі риси. І  слабких  виявилося більше, бо перемогло в ньому зло. Грабунки і вбивства зводять нанівець всі його добрі наміри і сподівання, весь його протест проти несправедливості. </a:t>
            </a:r>
          </a:p>
          <a:p>
            <a:r>
              <a:rPr lang="uk-UA" sz="2000" b="1" dirty="0">
                <a:solidFill>
                  <a:schemeClr val="accent2"/>
                </a:solidFill>
              </a:rPr>
              <a:t>	Цей гіркий урок, який дає нам роман, триває й зараз і змушує замислитися над життям, бо є й серед нас, на жаль, і терплячі, працьовиті люди, які нагадують доброго господаря Грицька, але чимало є й "чіпок", які вважають себе обділеними і, прагнучи легкого хліба, бажання мати все й одразу, піднімають руку на людей, які мають більший достаток. Приклади такі ледве не щоденно наводять засоби масової інформації. </a:t>
            </a:r>
          </a:p>
          <a:p>
            <a:r>
              <a:rPr lang="uk-UA" sz="2000" b="1" dirty="0">
                <a:solidFill>
                  <a:schemeClr val="accent2"/>
                </a:solidFill>
              </a:rPr>
              <a:t>	Виходить, що історія повторюється. І все-таки будемо сподіватися на краще. Добро обов'язково переможе зло, а милосердя - жорстокість. </a:t>
            </a:r>
            <a:r>
              <a:rPr lang="uk-UA" sz="2400" b="1" u="sng" dirty="0">
                <a:solidFill>
                  <a:srgbClr val="FF3300"/>
                </a:solidFill>
              </a:rPr>
              <a:t>Бо одного жорстокого злочину не можна спокутувати і тисячею добрих вчинків.</a:t>
            </a: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8435" name="Rectangle 4"/>
          <p:cNvSpPr>
            <a:spLocks noChangeArrowheads="1"/>
          </p:cNvSpPr>
          <p:nvPr/>
        </p:nvSpPr>
        <p:spPr bwMode="auto">
          <a:xfrm>
            <a:off x="755650" y="836613"/>
            <a:ext cx="5616575" cy="3502025"/>
          </a:xfrm>
          <a:prstGeom prst="rect">
            <a:avLst/>
          </a:prstGeom>
          <a:noFill/>
          <a:ln w="9525">
            <a:noFill/>
            <a:miter lim="800000"/>
            <a:headEnd/>
            <a:tailEnd/>
          </a:ln>
        </p:spPr>
        <p:txBody>
          <a:bodyPr>
            <a:spAutoFit/>
          </a:bodyPr>
          <a:lstStyle/>
          <a:p>
            <a:r>
              <a:rPr lang="uk-UA" sz="2800" b="1">
                <a:solidFill>
                  <a:srgbClr val="FF3300"/>
                </a:solidFill>
              </a:rPr>
              <a:t>Висновок:</a:t>
            </a:r>
          </a:p>
          <a:p>
            <a:endParaRPr lang="uk-UA" sz="2800" b="1">
              <a:solidFill>
                <a:srgbClr val="FF3300"/>
              </a:solidFill>
            </a:endParaRPr>
          </a:p>
          <a:p>
            <a:r>
              <a:rPr lang="uk-UA" sz="2400" b="1">
                <a:solidFill>
                  <a:schemeClr val="accent2"/>
                </a:solidFill>
              </a:rPr>
              <a:t>в образі Чіпки Панас Мирний показав, як важко знайти справжні шляхи для боротьби з гнобителями і кривдниками, як часто ці пошуки призводять до знівечення людського характеру, спустошення душі.</a:t>
            </a:r>
          </a:p>
        </p:txBody>
      </p:sp>
      <p:pic>
        <p:nvPicPr>
          <p:cNvPr id="18436" name="Picture 5"/>
          <p:cNvPicPr>
            <a:picLocks noChangeAspect="1" noChangeArrowheads="1"/>
          </p:cNvPicPr>
          <p:nvPr/>
        </p:nvPicPr>
        <p:blipFill>
          <a:blip r:embed="rId3" cstate="print">
            <a:lum bright="12000" contrast="18000"/>
          </a:blip>
          <a:srcRect/>
          <a:stretch>
            <a:fillRect/>
          </a:stretch>
        </p:blipFill>
        <p:spPr bwMode="auto">
          <a:xfrm>
            <a:off x="6769100" y="3357563"/>
            <a:ext cx="2066925" cy="3209925"/>
          </a:xfrm>
          <a:prstGeom prst="rect">
            <a:avLst/>
          </a:prstGeom>
          <a:noFill/>
          <a:ln w="9525">
            <a:noFill/>
            <a:miter lim="800000"/>
            <a:headEnd/>
            <a:tailEnd/>
          </a:ln>
        </p:spPr>
      </p:pic>
      <p:pic>
        <p:nvPicPr>
          <p:cNvPr id="18437" name="Picture 6"/>
          <p:cNvPicPr>
            <a:picLocks noChangeAspect="1" noChangeArrowheads="1"/>
          </p:cNvPicPr>
          <p:nvPr/>
        </p:nvPicPr>
        <p:blipFill>
          <a:blip r:embed="rId4" cstate="print"/>
          <a:srcRect/>
          <a:stretch>
            <a:fillRect/>
          </a:stretch>
        </p:blipFill>
        <p:spPr bwMode="auto">
          <a:xfrm>
            <a:off x="6700838" y="260350"/>
            <a:ext cx="2047875" cy="29575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9459" name="Rectangle 4"/>
          <p:cNvSpPr>
            <a:spLocks noChangeArrowheads="1"/>
          </p:cNvSpPr>
          <p:nvPr/>
        </p:nvSpPr>
        <p:spPr bwMode="auto">
          <a:xfrm>
            <a:off x="179512" y="333374"/>
            <a:ext cx="6984776" cy="6063198"/>
          </a:xfrm>
          <a:prstGeom prst="rect">
            <a:avLst/>
          </a:prstGeom>
          <a:noFill/>
          <a:ln w="9525">
            <a:noFill/>
            <a:miter lim="800000"/>
            <a:headEnd/>
            <a:tailEnd/>
          </a:ln>
        </p:spPr>
        <p:txBody>
          <a:bodyPr wrap="square">
            <a:spAutoFit/>
          </a:bodyPr>
          <a:lstStyle/>
          <a:p>
            <a:pPr algn="ctr"/>
            <a:r>
              <a:rPr lang="uk-UA" sz="2800" b="1" dirty="0">
                <a:solidFill>
                  <a:srgbClr val="FF3300"/>
                </a:solidFill>
              </a:rPr>
              <a:t>Характеристика </a:t>
            </a:r>
            <a:r>
              <a:rPr lang="uk-UA" sz="2800" b="1" dirty="0" smtClean="0">
                <a:solidFill>
                  <a:srgbClr val="FF3300"/>
                </a:solidFill>
              </a:rPr>
              <a:t>Грицька</a:t>
            </a:r>
            <a:endParaRPr lang="uk-UA" sz="2800" b="1" dirty="0">
              <a:solidFill>
                <a:srgbClr val="FF3300"/>
              </a:solidFill>
            </a:endParaRPr>
          </a:p>
          <a:p>
            <a:r>
              <a:rPr lang="uk-UA" sz="2000" dirty="0">
                <a:solidFill>
                  <a:schemeClr val="accent2"/>
                </a:solidFill>
              </a:rPr>
              <a:t>	</a:t>
            </a:r>
            <a:r>
              <a:rPr lang="uk-UA" sz="2400" dirty="0">
                <a:solidFill>
                  <a:schemeClr val="accent2"/>
                </a:solidFill>
                <a:latin typeface="Arial Unicode MS" pitchFamily="34" charset="-128"/>
              </a:rPr>
              <a:t>За принципом контрасту виписано образ Грицька. Зазнавши багато горя змалку (його батьки померли від холери, коли він був ще зовсім малою дитиною), Грицько, дійшовши літ, подався на заробітки. Важко працював два роки, але повернувся в село, купив землю, хату, завів господарство і почав думати про весілля. Шукав собі дівчини багатої та вродливої, а покохавши, одружився на сусідній наймичці, такій само сироті, як і він. Грицько, як і Чіпка, з дитячих років бачив і кривду, і несправедливість, але він ніколи не намагався чинити опір, бунтувати. Палкі Чіпчині слова не зачепили його серце, але зародили тугу в чутливій до людського горя </a:t>
            </a:r>
            <a:r>
              <a:rPr lang="uk-UA" sz="2400" dirty="0" err="1">
                <a:solidFill>
                  <a:schemeClr val="accent2"/>
                </a:solidFill>
                <a:latin typeface="Arial Unicode MS" pitchFamily="34" charset="-128"/>
              </a:rPr>
              <a:t>Христиній</a:t>
            </a:r>
            <a:r>
              <a:rPr lang="uk-UA" sz="2400" dirty="0">
                <a:solidFill>
                  <a:schemeClr val="accent2"/>
                </a:solidFill>
                <a:latin typeface="Arial Unicode MS" pitchFamily="34" charset="-128"/>
              </a:rPr>
              <a:t> душі.</a:t>
            </a:r>
          </a:p>
        </p:txBody>
      </p:sp>
      <p:pic>
        <p:nvPicPr>
          <p:cNvPr id="19460" name="Picture 5"/>
          <p:cNvPicPr>
            <a:picLocks noChangeAspect="1" noChangeArrowheads="1"/>
          </p:cNvPicPr>
          <p:nvPr/>
        </p:nvPicPr>
        <p:blipFill>
          <a:blip r:embed="rId3" cstate="print">
            <a:lum bright="-6000" contrast="12000"/>
          </a:blip>
          <a:srcRect/>
          <a:stretch>
            <a:fillRect/>
          </a:stretch>
        </p:blipFill>
        <p:spPr bwMode="auto">
          <a:xfrm>
            <a:off x="7092280" y="3789040"/>
            <a:ext cx="1847850" cy="28813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3075" name="Rectangle 3"/>
          <p:cNvSpPr>
            <a:spLocks noChangeArrowheads="1"/>
          </p:cNvSpPr>
          <p:nvPr/>
        </p:nvSpPr>
        <p:spPr bwMode="auto">
          <a:xfrm>
            <a:off x="250825" y="776288"/>
            <a:ext cx="8137525" cy="4340225"/>
          </a:xfrm>
          <a:prstGeom prst="rect">
            <a:avLst/>
          </a:prstGeom>
          <a:noFill/>
          <a:ln w="9525">
            <a:noFill/>
            <a:miter lim="800000"/>
            <a:headEnd/>
            <a:tailEnd/>
          </a:ln>
        </p:spPr>
        <p:txBody>
          <a:bodyPr anchor="ctr">
            <a:spAutoFit/>
          </a:bodyPr>
          <a:lstStyle/>
          <a:p>
            <a:r>
              <a:rPr lang="uk-UA" sz="3200" b="1">
                <a:solidFill>
                  <a:srgbClr val="FF3300"/>
                </a:solidFill>
              </a:rPr>
              <a:t>Мета  уроку:</a:t>
            </a:r>
          </a:p>
          <a:p>
            <a:pPr algn="just">
              <a:buFontTx/>
              <a:buChar char="•"/>
            </a:pPr>
            <a:r>
              <a:rPr lang="uk-UA" sz="2400">
                <a:solidFill>
                  <a:schemeClr val="accent2"/>
                </a:solidFill>
              </a:rPr>
              <a:t> 	</a:t>
            </a:r>
            <a:r>
              <a:rPr lang="uk-UA" sz="2000" b="1">
                <a:solidFill>
                  <a:schemeClr val="accent2"/>
                </a:solidFill>
              </a:rPr>
              <a:t>ознайомити учнів із своєрідністю композиції та багатоплановістю сюжету роману, його проблематикою; </a:t>
            </a:r>
          </a:p>
          <a:p>
            <a:pPr algn="just">
              <a:buFontTx/>
              <a:buChar char="•"/>
            </a:pPr>
            <a:endParaRPr lang="uk-UA" sz="2000" b="1">
              <a:solidFill>
                <a:schemeClr val="accent2"/>
              </a:solidFill>
            </a:endParaRPr>
          </a:p>
          <a:p>
            <a:pPr algn="just">
              <a:buFontTx/>
              <a:buChar char="•"/>
            </a:pPr>
            <a:r>
              <a:rPr lang="uk-UA" sz="2000" b="1">
                <a:solidFill>
                  <a:schemeClr val="accent2"/>
                </a:solidFill>
              </a:rPr>
              <a:t>         розвивати творчі здібності учнів при роботі з текстом, закріпити вивчене про сюжетні лінії, композицію; </a:t>
            </a:r>
          </a:p>
          <a:p>
            <a:pPr algn="just"/>
            <a:endParaRPr lang="uk-UA" sz="2000" b="1">
              <a:solidFill>
                <a:schemeClr val="accent2"/>
              </a:solidFill>
            </a:endParaRPr>
          </a:p>
          <a:p>
            <a:pPr>
              <a:buFontTx/>
              <a:buChar char="•"/>
            </a:pPr>
            <a:r>
              <a:rPr lang="uk-UA" sz="2000" b="1">
                <a:solidFill>
                  <a:schemeClr val="accent2"/>
                </a:solidFill>
              </a:rPr>
              <a:t>          виховувати реалістичні погляди на життя, вміння шукати вихід з тяжких життєвих ситуацій, не здаватися обставинам.</a:t>
            </a:r>
          </a:p>
          <a:p>
            <a:pPr>
              <a:buFontTx/>
              <a:buChar char="•"/>
            </a:pPr>
            <a:endParaRPr lang="uk-UA" sz="2000" b="1">
              <a:solidFill>
                <a:schemeClr val="accent2"/>
              </a:solidFill>
            </a:endParaRPr>
          </a:p>
          <a:p>
            <a:r>
              <a:rPr lang="ru-RU" sz="2000" b="1">
                <a:solidFill>
                  <a:schemeClr val="accent2"/>
                </a:solidFill>
              </a:rPr>
              <a:t> </a:t>
            </a:r>
            <a:r>
              <a:rPr lang="uk-UA" sz="2000" b="1">
                <a:solidFill>
                  <a:srgbClr val="660066"/>
                </a:solidFill>
              </a:rPr>
              <a:t> </a:t>
            </a:r>
          </a:p>
          <a:p>
            <a:pPr algn="just" eaLnBrk="0" hangingPunct="0">
              <a:buFontTx/>
              <a:buChar char="•"/>
            </a:pPr>
            <a:endParaRPr lang="uk-UA" sz="2000" b="1">
              <a:solidFill>
                <a:srgbClr val="660066"/>
              </a:solidFill>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20483" name="Rectangle 5"/>
          <p:cNvSpPr>
            <a:spLocks noChangeArrowheads="1"/>
          </p:cNvSpPr>
          <p:nvPr/>
        </p:nvSpPr>
        <p:spPr bwMode="auto">
          <a:xfrm>
            <a:off x="395288" y="620713"/>
            <a:ext cx="7416800" cy="5630862"/>
          </a:xfrm>
          <a:prstGeom prst="rect">
            <a:avLst/>
          </a:prstGeom>
          <a:noFill/>
          <a:ln w="9525">
            <a:noFill/>
            <a:miter lim="800000"/>
            <a:headEnd/>
            <a:tailEnd/>
          </a:ln>
        </p:spPr>
        <p:txBody>
          <a:bodyPr anchor="ctr">
            <a:spAutoFit/>
          </a:bodyPr>
          <a:lstStyle/>
          <a:p>
            <a:pPr algn="ctr"/>
            <a:r>
              <a:rPr lang="uk-UA" sz="2800" b="1">
                <a:solidFill>
                  <a:srgbClr val="FF3300"/>
                </a:solidFill>
              </a:rPr>
              <a:t>Підсумок уроку:</a:t>
            </a:r>
          </a:p>
          <a:p>
            <a:r>
              <a:rPr lang="uk-UA" sz="2400" b="1">
                <a:solidFill>
                  <a:schemeClr val="accent2"/>
                </a:solidFill>
              </a:rPr>
              <a:t>	Про що ж цей роман Панаса Мирного та Івана Білика? Про нищення історичної пам'яті, про важке ярмо на шиї українського народу, про несправедливість і жорстокість суспільства, яке нехтує всіма нормами моралі, породжує моральних калік — «пропащу силу». Роман викликає в нас роздуми не тільки над питаннями, пов'язаними з нашою історією, а й над загальнолюдськими, вічними: гріх і спокута, зло і добро, жорстокість і </a:t>
            </a:r>
          </a:p>
          <a:p>
            <a:r>
              <a:rPr lang="uk-UA" sz="2400" b="1">
                <a:solidFill>
                  <a:schemeClr val="accent2"/>
                </a:solidFill>
              </a:rPr>
              <a:t>милосердя. Хто ж такий Чіпка</a:t>
            </a:r>
          </a:p>
          <a:p>
            <a:r>
              <a:rPr lang="uk-UA" sz="2400" b="1">
                <a:solidFill>
                  <a:schemeClr val="accent2"/>
                </a:solidFill>
              </a:rPr>
              <a:t> Варениченко? Чи можна його </a:t>
            </a:r>
          </a:p>
          <a:p>
            <a:r>
              <a:rPr lang="uk-UA" sz="2400" b="1">
                <a:solidFill>
                  <a:schemeClr val="accent2"/>
                </a:solidFill>
              </a:rPr>
              <a:t>назвати бунтарем проти</a:t>
            </a:r>
          </a:p>
          <a:p>
            <a:r>
              <a:rPr lang="uk-UA" sz="2400" b="1">
                <a:solidFill>
                  <a:schemeClr val="accent2"/>
                </a:solidFill>
              </a:rPr>
              <a:t> соціального ладу, протестантом? </a:t>
            </a:r>
          </a:p>
        </p:txBody>
      </p:sp>
      <p:pic>
        <p:nvPicPr>
          <p:cNvPr id="20484" name="Picture 6"/>
          <p:cNvPicPr>
            <a:picLocks noChangeAspect="1" noChangeArrowheads="1"/>
          </p:cNvPicPr>
          <p:nvPr/>
        </p:nvPicPr>
        <p:blipFill>
          <a:blip r:embed="rId3" cstate="print">
            <a:lum bright="-12000" contrast="24000"/>
          </a:blip>
          <a:srcRect/>
          <a:stretch>
            <a:fillRect/>
          </a:stretch>
        </p:blipFill>
        <p:spPr bwMode="auto">
          <a:xfrm>
            <a:off x="6877050" y="4005263"/>
            <a:ext cx="2009775" cy="259238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21507" name="Rectangle 3"/>
          <p:cNvSpPr>
            <a:spLocks noChangeArrowheads="1"/>
          </p:cNvSpPr>
          <p:nvPr/>
        </p:nvSpPr>
        <p:spPr bwMode="auto">
          <a:xfrm>
            <a:off x="611188" y="981075"/>
            <a:ext cx="7889875" cy="4154488"/>
          </a:xfrm>
          <a:prstGeom prst="rect">
            <a:avLst/>
          </a:prstGeom>
          <a:noFill/>
          <a:ln w="9525">
            <a:noFill/>
            <a:miter lim="800000"/>
            <a:headEnd/>
            <a:tailEnd/>
          </a:ln>
        </p:spPr>
        <p:txBody>
          <a:bodyPr anchor="ctr">
            <a:spAutoFit/>
          </a:bodyPr>
          <a:lstStyle/>
          <a:p>
            <a:pPr algn="ctr"/>
            <a:r>
              <a:rPr lang="uk-UA" sz="4000" b="1">
                <a:solidFill>
                  <a:srgbClr val="FF3300"/>
                </a:solidFill>
              </a:rPr>
              <a:t>Домашнє завдання</a:t>
            </a:r>
          </a:p>
          <a:p>
            <a:pPr algn="ctr"/>
            <a:endParaRPr lang="uk-UA" sz="4000" b="1">
              <a:solidFill>
                <a:srgbClr val="FF3300"/>
              </a:solidFill>
            </a:endParaRPr>
          </a:p>
          <a:p>
            <a:pPr algn="ctr"/>
            <a:r>
              <a:rPr lang="uk-UA" sz="4000" b="1">
                <a:solidFill>
                  <a:schemeClr val="accent2"/>
                </a:solidFill>
              </a:rPr>
              <a:t>Прочитати  роман «Хіба ревуть воли, як ясла повні?», </a:t>
            </a:r>
            <a:r>
              <a:rPr lang="ru-RU" sz="4000" b="1">
                <a:solidFill>
                  <a:schemeClr val="accent2"/>
                </a:solidFill>
              </a:rPr>
              <a:t> вивчити б</a:t>
            </a:r>
            <a:r>
              <a:rPr lang="uk-UA" sz="4000" b="1">
                <a:solidFill>
                  <a:schemeClr val="accent2"/>
                </a:solidFill>
              </a:rPr>
              <a:t>іографію письменника</a:t>
            </a:r>
            <a:endParaRPr lang="ru-RU" sz="4000" b="1">
              <a:solidFill>
                <a:schemeClr val="accent2"/>
              </a:solidFill>
            </a:endParaRPr>
          </a:p>
          <a:p>
            <a:pPr algn="just" eaLnBrk="0" hangingPunct="0"/>
            <a:endParaRPr lang="ru-RU" sz="2400" b="1">
              <a:solidFill>
                <a:schemeClr val="accent2"/>
              </a:solidFill>
            </a:endParaRPr>
          </a:p>
        </p:txBody>
      </p:sp>
      <p:sp>
        <p:nvSpPr>
          <p:cNvPr id="21508" name="Text Box 5"/>
          <p:cNvSpPr txBox="1">
            <a:spLocks noChangeArrowheads="1"/>
          </p:cNvSpPr>
          <p:nvPr/>
        </p:nvSpPr>
        <p:spPr bwMode="auto">
          <a:xfrm>
            <a:off x="6443663" y="5373688"/>
            <a:ext cx="255587" cy="400050"/>
          </a:xfrm>
          <a:prstGeom prst="rect">
            <a:avLst/>
          </a:prstGeom>
          <a:noFill/>
          <a:ln w="9525">
            <a:noFill/>
            <a:miter lim="800000"/>
            <a:headEnd/>
            <a:tailEnd/>
          </a:ln>
        </p:spPr>
        <p:txBody>
          <a:bodyPr wrap="none">
            <a:spAutoFit/>
          </a:bodyPr>
          <a:lstStyle/>
          <a:p>
            <a:r>
              <a:rPr lang="ru-RU" sz="2000" b="1">
                <a:solidFill>
                  <a:srgbClr val="FF3300"/>
                </a:solidFill>
              </a:rPr>
              <a:t> </a:t>
            </a: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Тест</a:t>
            </a:r>
            <a:endParaRPr lang="ru-RU" dirty="0"/>
          </a:p>
        </p:txBody>
      </p:sp>
      <p:sp>
        <p:nvSpPr>
          <p:cNvPr id="3" name="Содержимое 2"/>
          <p:cNvSpPr>
            <a:spLocks noGrp="1"/>
          </p:cNvSpPr>
          <p:nvPr>
            <p:ph sz="half" idx="1"/>
          </p:nvPr>
        </p:nvSpPr>
        <p:spPr>
          <a:xfrm>
            <a:off x="457200" y="1268760"/>
            <a:ext cx="4038600" cy="4857403"/>
          </a:xfrm>
        </p:spPr>
        <p:txBody>
          <a:bodyPr/>
          <a:lstStyle/>
          <a:p>
            <a:r>
              <a:rPr lang="ru-RU" dirty="0" smtClean="0"/>
              <a:t>1-А</a:t>
            </a:r>
          </a:p>
          <a:p>
            <a:r>
              <a:rPr lang="ru-RU" dirty="0" smtClean="0"/>
              <a:t>2-В</a:t>
            </a:r>
          </a:p>
          <a:p>
            <a:r>
              <a:rPr lang="ru-RU" dirty="0" smtClean="0"/>
              <a:t>3-В</a:t>
            </a:r>
          </a:p>
          <a:p>
            <a:r>
              <a:rPr lang="ru-RU" dirty="0" smtClean="0"/>
              <a:t>4-Г</a:t>
            </a:r>
          </a:p>
          <a:p>
            <a:r>
              <a:rPr lang="ru-RU" dirty="0" smtClean="0"/>
              <a:t>5-В</a:t>
            </a:r>
          </a:p>
          <a:p>
            <a:r>
              <a:rPr lang="ru-RU" dirty="0" smtClean="0"/>
              <a:t>6-В</a:t>
            </a:r>
          </a:p>
          <a:p>
            <a:r>
              <a:rPr lang="ru-RU" dirty="0" smtClean="0"/>
              <a:t>7-А,В</a:t>
            </a:r>
          </a:p>
          <a:p>
            <a:r>
              <a:rPr lang="ru-RU" dirty="0" smtClean="0"/>
              <a:t>8-Г</a:t>
            </a:r>
          </a:p>
          <a:p>
            <a:r>
              <a:rPr lang="ru-RU" dirty="0" smtClean="0"/>
              <a:t>9-Г</a:t>
            </a:r>
          </a:p>
          <a:p>
            <a:r>
              <a:rPr lang="ru-RU" dirty="0" smtClean="0"/>
              <a:t>10-Г</a:t>
            </a:r>
          </a:p>
          <a:p>
            <a:endParaRPr lang="ru-RU" dirty="0"/>
          </a:p>
        </p:txBody>
      </p:sp>
      <p:sp>
        <p:nvSpPr>
          <p:cNvPr id="4" name="Содержимое 3"/>
          <p:cNvSpPr>
            <a:spLocks noGrp="1"/>
          </p:cNvSpPr>
          <p:nvPr>
            <p:ph sz="half" idx="2"/>
          </p:nvPr>
        </p:nvSpPr>
        <p:spPr>
          <a:xfrm>
            <a:off x="4648200" y="260648"/>
            <a:ext cx="4038600" cy="5865515"/>
          </a:xfrm>
        </p:spPr>
        <p:txBody>
          <a:bodyPr/>
          <a:lstStyle/>
          <a:p>
            <a:r>
              <a:rPr lang="ru-RU" dirty="0" smtClean="0"/>
              <a:t>11-</a:t>
            </a:r>
          </a:p>
          <a:p>
            <a:pPr>
              <a:buNone/>
            </a:pPr>
            <a:r>
              <a:rPr lang="ru-RU" dirty="0" smtClean="0"/>
              <a:t>1-Б</a:t>
            </a:r>
          </a:p>
          <a:p>
            <a:pPr>
              <a:buNone/>
            </a:pPr>
            <a:r>
              <a:rPr lang="ru-RU" dirty="0" smtClean="0"/>
              <a:t>2-А</a:t>
            </a:r>
          </a:p>
          <a:p>
            <a:pPr>
              <a:buNone/>
            </a:pPr>
            <a:r>
              <a:rPr lang="ru-RU" dirty="0" smtClean="0"/>
              <a:t>3-Г</a:t>
            </a:r>
          </a:p>
          <a:p>
            <a:pPr>
              <a:buNone/>
            </a:pPr>
            <a:r>
              <a:rPr lang="ru-RU" dirty="0" smtClean="0"/>
              <a:t>4-В</a:t>
            </a:r>
          </a:p>
          <a:p>
            <a:pPr>
              <a:buNone/>
            </a:pPr>
            <a:r>
              <a:rPr lang="ru-RU" dirty="0" smtClean="0"/>
              <a:t>5-Д</a:t>
            </a:r>
          </a:p>
          <a:p>
            <a:r>
              <a:rPr lang="ru-RU" dirty="0" smtClean="0"/>
              <a:t>12-</a:t>
            </a:r>
          </a:p>
          <a:p>
            <a:pPr>
              <a:buNone/>
            </a:pPr>
            <a:r>
              <a:rPr lang="ru-RU" dirty="0" smtClean="0"/>
              <a:t>1-Б</a:t>
            </a:r>
          </a:p>
          <a:p>
            <a:pPr>
              <a:buNone/>
            </a:pPr>
            <a:r>
              <a:rPr lang="ru-RU" dirty="0" smtClean="0"/>
              <a:t>2-Г</a:t>
            </a:r>
          </a:p>
          <a:p>
            <a:pPr>
              <a:buNone/>
            </a:pPr>
            <a:r>
              <a:rPr lang="ru-RU" dirty="0" smtClean="0"/>
              <a:t>3-Е</a:t>
            </a:r>
          </a:p>
          <a:p>
            <a:pPr>
              <a:buNone/>
            </a:pPr>
            <a:r>
              <a:rPr lang="ru-RU" dirty="0" smtClean="0"/>
              <a:t>4-В</a:t>
            </a:r>
          </a:p>
          <a:p>
            <a:pPr>
              <a:buNone/>
            </a:pPr>
            <a:r>
              <a:rPr lang="ru-RU" dirty="0" smtClean="0"/>
              <a:t>5-Д</a:t>
            </a:r>
            <a:endParaRPr lang="ru-RU"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4099" name="Rectangle 3"/>
          <p:cNvSpPr>
            <a:spLocks noChangeArrowheads="1"/>
          </p:cNvSpPr>
          <p:nvPr/>
        </p:nvSpPr>
        <p:spPr bwMode="auto">
          <a:xfrm>
            <a:off x="395288" y="908050"/>
            <a:ext cx="5761037" cy="5262563"/>
          </a:xfrm>
          <a:prstGeom prst="rect">
            <a:avLst/>
          </a:prstGeom>
          <a:noFill/>
          <a:ln w="9525">
            <a:noFill/>
            <a:miter lim="800000"/>
            <a:headEnd/>
            <a:tailEnd/>
          </a:ln>
        </p:spPr>
        <p:txBody>
          <a:bodyPr>
            <a:spAutoFit/>
          </a:bodyPr>
          <a:lstStyle/>
          <a:p>
            <a:r>
              <a:rPr lang="uk-UA" sz="2400" b="1">
                <a:solidFill>
                  <a:srgbClr val="FF3300"/>
                </a:solidFill>
              </a:rPr>
              <a:t>Роман написаний братами Панасом Мирним та Іваном Біликом у 1875 році.</a:t>
            </a:r>
          </a:p>
          <a:p>
            <a:r>
              <a:rPr lang="uk-UA" sz="2400" b="1">
                <a:solidFill>
                  <a:srgbClr val="FF3300"/>
                </a:solidFill>
              </a:rPr>
              <a:t>                     </a:t>
            </a:r>
            <a:r>
              <a:rPr lang="uk-UA" sz="2400" b="1">
                <a:solidFill>
                  <a:srgbClr val="0070C0"/>
                </a:solidFill>
              </a:rPr>
              <a:t>План уроку</a:t>
            </a:r>
          </a:p>
          <a:p>
            <a:r>
              <a:rPr lang="uk-UA" sz="2400" b="1">
                <a:solidFill>
                  <a:schemeClr val="accent2"/>
                </a:solidFill>
              </a:rPr>
              <a:t>1. Історія написання</a:t>
            </a:r>
          </a:p>
          <a:p>
            <a:r>
              <a:rPr lang="uk-UA" sz="2400" b="1">
                <a:solidFill>
                  <a:schemeClr val="accent2"/>
                </a:solidFill>
              </a:rPr>
              <a:t>2. Ідейно-тематичний зміст</a:t>
            </a:r>
          </a:p>
          <a:p>
            <a:r>
              <a:rPr lang="uk-UA" sz="2400" b="1">
                <a:solidFill>
                  <a:schemeClr val="accent2"/>
                </a:solidFill>
              </a:rPr>
              <a:t>3. Жанрові й стильові   особливості твору.</a:t>
            </a:r>
          </a:p>
          <a:p>
            <a:r>
              <a:rPr lang="uk-UA" sz="2400" b="1">
                <a:solidFill>
                  <a:schemeClr val="accent2"/>
                </a:solidFill>
              </a:rPr>
              <a:t>4. Соціально-психологічний роман.</a:t>
            </a:r>
          </a:p>
          <a:p>
            <a:r>
              <a:rPr lang="uk-UA" sz="2400" b="1">
                <a:solidFill>
                  <a:schemeClr val="accent2"/>
                </a:solidFill>
              </a:rPr>
              <a:t>5. Композиція роману.</a:t>
            </a:r>
          </a:p>
          <a:p>
            <a:r>
              <a:rPr lang="uk-UA" sz="2400" b="1">
                <a:solidFill>
                  <a:schemeClr val="accent2"/>
                </a:solidFill>
              </a:rPr>
              <a:t>6. Проблематика твору.</a:t>
            </a:r>
          </a:p>
          <a:p>
            <a:r>
              <a:rPr lang="uk-UA" sz="2400" b="1">
                <a:solidFill>
                  <a:schemeClr val="accent2"/>
                </a:solidFill>
              </a:rPr>
              <a:t>7. Персонажі:</a:t>
            </a:r>
          </a:p>
          <a:p>
            <a:pPr>
              <a:buFontTx/>
              <a:buChar char="•"/>
            </a:pPr>
            <a:r>
              <a:rPr lang="uk-UA" sz="2400" b="1">
                <a:solidFill>
                  <a:schemeClr val="accent2"/>
                </a:solidFill>
              </a:rPr>
              <a:t>  Чіпка Варениченко</a:t>
            </a:r>
          </a:p>
          <a:p>
            <a:pPr>
              <a:buFontTx/>
              <a:buChar char="•"/>
            </a:pPr>
            <a:r>
              <a:rPr lang="uk-UA" sz="2400" b="1">
                <a:solidFill>
                  <a:schemeClr val="accent2"/>
                </a:solidFill>
              </a:rPr>
              <a:t>   Грицько</a:t>
            </a:r>
          </a:p>
        </p:txBody>
      </p:sp>
      <p:pic>
        <p:nvPicPr>
          <p:cNvPr id="4100" name="Picture 4" descr="Opera-Background-Lite"/>
          <p:cNvPicPr>
            <a:picLocks noChangeAspect="1" noChangeArrowheads="1"/>
          </p:cNvPicPr>
          <p:nvPr/>
        </p:nvPicPr>
        <p:blipFill>
          <a:blip r:embed="rId3" cstate="print"/>
          <a:srcRect/>
          <a:stretch>
            <a:fillRect/>
          </a:stretch>
        </p:blipFill>
        <p:spPr bwMode="auto">
          <a:xfrm>
            <a:off x="5940425" y="333375"/>
            <a:ext cx="2771775" cy="2957513"/>
          </a:xfrm>
          <a:prstGeom prst="rect">
            <a:avLst/>
          </a:prstGeom>
          <a:noFill/>
          <a:ln w="9525">
            <a:noFill/>
            <a:miter lim="800000"/>
            <a:headEnd/>
            <a:tailEnd/>
          </a:ln>
        </p:spPr>
      </p:pic>
      <p:pic>
        <p:nvPicPr>
          <p:cNvPr id="4101" name="Picture 5" descr="Opera-Background-Lite"/>
          <p:cNvPicPr>
            <a:picLocks noChangeAspect="1" noChangeArrowheads="1"/>
          </p:cNvPicPr>
          <p:nvPr/>
        </p:nvPicPr>
        <p:blipFill>
          <a:blip r:embed="rId4" cstate="print">
            <a:clrChange>
              <a:clrFrom>
                <a:srgbClr val="4B4C4D"/>
              </a:clrFrom>
              <a:clrTo>
                <a:srgbClr val="4B4C4D">
                  <a:alpha val="0"/>
                </a:srgbClr>
              </a:clrTo>
            </a:clrChange>
            <a:lum contrast="-18000"/>
          </a:blip>
          <a:srcRect l="8328" t="8118" r="11145" b="12979"/>
          <a:stretch>
            <a:fillRect/>
          </a:stretch>
        </p:blipFill>
        <p:spPr bwMode="auto">
          <a:xfrm>
            <a:off x="6011863" y="3500438"/>
            <a:ext cx="2786062" cy="30686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5123" name="Rectangle 5"/>
          <p:cNvSpPr>
            <a:spLocks noChangeArrowheads="1"/>
          </p:cNvSpPr>
          <p:nvPr/>
        </p:nvSpPr>
        <p:spPr bwMode="auto">
          <a:xfrm>
            <a:off x="539750" y="981075"/>
            <a:ext cx="8137525" cy="5310188"/>
          </a:xfrm>
          <a:prstGeom prst="rect">
            <a:avLst/>
          </a:prstGeom>
          <a:noFill/>
          <a:ln w="9525">
            <a:noFill/>
            <a:miter lim="800000"/>
            <a:headEnd/>
            <a:tailEnd/>
          </a:ln>
        </p:spPr>
        <p:txBody>
          <a:bodyPr>
            <a:spAutoFit/>
          </a:bodyPr>
          <a:lstStyle/>
          <a:p>
            <a:pPr algn="just"/>
            <a:r>
              <a:rPr lang="uk-UA" b="1" dirty="0">
                <a:solidFill>
                  <a:srgbClr val="660066"/>
                </a:solidFill>
              </a:rPr>
              <a:t>	</a:t>
            </a:r>
            <a:r>
              <a:rPr lang="uk-UA" b="1" dirty="0">
                <a:solidFill>
                  <a:schemeClr val="accent2"/>
                </a:solidFill>
              </a:rPr>
              <a:t>Поштовхом до написання роману стала подорож П. Мирного від Полтави до Гадяча. </a:t>
            </a:r>
            <a:r>
              <a:rPr lang="uk-UA" b="1" u="sng" dirty="0">
                <a:solidFill>
                  <a:schemeClr val="accent2"/>
                </a:solidFill>
              </a:rPr>
              <a:t>1874 року у журналі «Правда» письменник опублікував нарис «</a:t>
            </a:r>
            <a:r>
              <a:rPr lang="uk-UA" b="1" u="sng" dirty="0" err="1">
                <a:solidFill>
                  <a:schemeClr val="accent2"/>
                </a:solidFill>
              </a:rPr>
              <a:t>Подоріжжя</a:t>
            </a:r>
            <a:r>
              <a:rPr lang="uk-UA" b="1" u="sng" dirty="0">
                <a:solidFill>
                  <a:schemeClr val="accent2"/>
                </a:solidFill>
              </a:rPr>
              <a:t> од Полтави до Гадяча», який і був покладений в основу роману</a:t>
            </a:r>
            <a:r>
              <a:rPr lang="uk-UA" b="1" dirty="0">
                <a:solidFill>
                  <a:schemeClr val="accent2"/>
                </a:solidFill>
              </a:rPr>
              <a:t>. Почута від візника розповідь про «відомого чи не на всю губернію розбишаку» </a:t>
            </a:r>
            <a:r>
              <a:rPr lang="uk-UA" b="1" dirty="0" err="1">
                <a:solidFill>
                  <a:schemeClr val="accent2"/>
                </a:solidFill>
              </a:rPr>
              <a:t>Гнидку</a:t>
            </a:r>
            <a:r>
              <a:rPr lang="uk-UA" b="1" dirty="0">
                <a:solidFill>
                  <a:schemeClr val="accent2"/>
                </a:solidFill>
              </a:rPr>
              <a:t>, що був засуджений на каторжні роботи, зосталася в пам'яті, «як здоровенний іржавий цвях, забитий в білу стіну його споминів». Найбільше ж дивувало Панаса Мирного те, що люди не засуджували вчинків </a:t>
            </a:r>
            <a:r>
              <a:rPr lang="uk-UA" b="1" dirty="0" err="1">
                <a:solidFill>
                  <a:schemeClr val="accent2"/>
                </a:solidFill>
              </a:rPr>
              <a:t>Гнидки</a:t>
            </a:r>
            <a:r>
              <a:rPr lang="uk-UA" b="1" dirty="0">
                <a:solidFill>
                  <a:schemeClr val="accent2"/>
                </a:solidFill>
              </a:rPr>
              <a:t>, а навпаки співчували йому, називали його нещасним чоловіком.</a:t>
            </a:r>
          </a:p>
          <a:p>
            <a:pPr algn="just"/>
            <a:endParaRPr lang="uk-UA" b="1" dirty="0">
              <a:solidFill>
                <a:schemeClr val="accent2"/>
              </a:solidFill>
            </a:endParaRPr>
          </a:p>
          <a:p>
            <a:pPr algn="just"/>
            <a:r>
              <a:rPr lang="uk-UA" b="1" dirty="0">
                <a:solidFill>
                  <a:schemeClr val="accent2"/>
                </a:solidFill>
              </a:rPr>
              <a:t>	</a:t>
            </a:r>
            <a:r>
              <a:rPr lang="uk-UA" b="1" u="sng" dirty="0">
                <a:solidFill>
                  <a:schemeClr val="accent2"/>
                </a:solidFill>
              </a:rPr>
              <a:t>Робота над романом тривала чотири роки: з 1872 до 1875. </a:t>
            </a:r>
            <a:r>
              <a:rPr lang="uk-UA" b="1" dirty="0">
                <a:solidFill>
                  <a:schemeClr val="accent2"/>
                </a:solidFill>
              </a:rPr>
              <a:t>Немає жодних свідчень про те, чи збирав Панас Мирний додаткові відомості про </a:t>
            </a:r>
            <a:r>
              <a:rPr lang="uk-UA" b="1" u="sng" dirty="0">
                <a:solidFill>
                  <a:schemeClr val="accent2"/>
                </a:solidFill>
              </a:rPr>
              <a:t>Василя </a:t>
            </a:r>
            <a:r>
              <a:rPr lang="uk-UA" b="1" u="sng" dirty="0" err="1">
                <a:solidFill>
                  <a:schemeClr val="accent2"/>
                </a:solidFill>
              </a:rPr>
              <a:t>Гнидку</a:t>
            </a:r>
            <a:r>
              <a:rPr lang="uk-UA" b="1" dirty="0">
                <a:solidFill>
                  <a:schemeClr val="accent2"/>
                </a:solidFill>
              </a:rPr>
              <a:t>. Вочевидь, головний персонаж твору — </a:t>
            </a:r>
            <a:r>
              <a:rPr lang="uk-UA" b="1" u="sng" dirty="0" err="1">
                <a:solidFill>
                  <a:schemeClr val="accent2"/>
                </a:solidFill>
              </a:rPr>
              <a:t>Нечипір</a:t>
            </a:r>
            <a:r>
              <a:rPr lang="uk-UA" b="1" u="sng" dirty="0">
                <a:solidFill>
                  <a:schemeClr val="accent2"/>
                </a:solidFill>
              </a:rPr>
              <a:t> Вареник (Чіпка</a:t>
            </a:r>
            <a:r>
              <a:rPr lang="uk-UA" b="1" dirty="0">
                <a:solidFill>
                  <a:schemeClr val="accent2"/>
                </a:solidFill>
              </a:rPr>
              <a:t>) — вигаданий персонаж, якого автор поселив у селі Піски Гетьманського повіту на Полтавщині. Село Піски існувало насправді, проте знаходилося воно у Гадяцькому повіті, а Гетьманський — вигаданий письменником.</a:t>
            </a:r>
          </a:p>
          <a:p>
            <a:pPr algn="just"/>
            <a:endParaRPr lang="uk-UA" b="1" dirty="0">
              <a:solidFill>
                <a:schemeClr val="accent2"/>
              </a:solidFill>
            </a:endParaRPr>
          </a:p>
        </p:txBody>
      </p:sp>
      <p:sp>
        <p:nvSpPr>
          <p:cNvPr id="5124" name="Text Box 6"/>
          <p:cNvSpPr txBox="1">
            <a:spLocks noChangeArrowheads="1"/>
          </p:cNvSpPr>
          <p:nvPr/>
        </p:nvSpPr>
        <p:spPr bwMode="auto">
          <a:xfrm>
            <a:off x="2627313" y="549275"/>
            <a:ext cx="3805465" cy="523220"/>
          </a:xfrm>
          <a:prstGeom prst="rect">
            <a:avLst/>
          </a:prstGeom>
          <a:noFill/>
          <a:ln w="9525">
            <a:noFill/>
            <a:miter lim="800000"/>
            <a:headEnd/>
            <a:tailEnd/>
          </a:ln>
        </p:spPr>
        <p:txBody>
          <a:bodyPr wrap="none">
            <a:spAutoFit/>
          </a:bodyPr>
          <a:lstStyle/>
          <a:p>
            <a:r>
              <a:rPr lang="uk-UA" sz="2800" b="1" dirty="0" smtClean="0">
                <a:solidFill>
                  <a:srgbClr val="FF3300"/>
                </a:solidFill>
              </a:rPr>
              <a:t>1. Історія </a:t>
            </a:r>
            <a:r>
              <a:rPr lang="uk-UA" sz="2800" b="1" dirty="0">
                <a:solidFill>
                  <a:srgbClr val="FF3300"/>
                </a:solidFill>
              </a:rPr>
              <a:t>написання</a:t>
            </a:r>
            <a:endParaRPr lang="ru-RU" sz="2800" b="1" dirty="0">
              <a:solidFill>
                <a:srgbClr val="FF3300"/>
              </a:solidFill>
            </a:endParaRP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6147" name="Rectangle 3"/>
          <p:cNvSpPr>
            <a:spLocks noChangeArrowheads="1"/>
          </p:cNvSpPr>
          <p:nvPr/>
        </p:nvSpPr>
        <p:spPr bwMode="auto">
          <a:xfrm>
            <a:off x="468313" y="333375"/>
            <a:ext cx="4895850" cy="6188075"/>
          </a:xfrm>
          <a:prstGeom prst="rect">
            <a:avLst/>
          </a:prstGeom>
          <a:noFill/>
          <a:ln w="9525">
            <a:noFill/>
            <a:miter lim="800000"/>
            <a:headEnd/>
            <a:tailEnd/>
          </a:ln>
        </p:spPr>
        <p:txBody>
          <a:bodyPr>
            <a:spAutoFit/>
          </a:bodyPr>
          <a:lstStyle/>
          <a:p>
            <a:pPr algn="just"/>
            <a:r>
              <a:rPr lang="uk-UA" sz="2000" b="1" dirty="0">
                <a:solidFill>
                  <a:schemeClr val="accent2"/>
                </a:solidFill>
              </a:rPr>
              <a:t> 	Рукопис повісті </a:t>
            </a:r>
            <a:r>
              <a:rPr lang="uk-UA" sz="2000" b="1" dirty="0" err="1">
                <a:solidFill>
                  <a:schemeClr val="accent2"/>
                </a:solidFill>
              </a:rPr>
              <a:t>Рудченко</a:t>
            </a:r>
            <a:r>
              <a:rPr lang="uk-UA" sz="2000" b="1" dirty="0">
                <a:solidFill>
                  <a:schemeClr val="accent2"/>
                </a:solidFill>
              </a:rPr>
              <a:t> надіслав братові Іванові, який тоді працював під літературним псевдонімом Іван Білик, був відомим фольклористом і літературним критиком. Той загалом схвально оцінив сюжет роману, проте зробив деякі суттєві зауваження. Всього редакцій роману було шість. Уже після третьої редакції, поради Івана Білика переросли у співпрацю з Панасом Мирним, спрямовану на вдосконалення твору.</a:t>
            </a:r>
          </a:p>
          <a:p>
            <a:pPr algn="just"/>
            <a:endParaRPr lang="uk-UA" sz="2000" b="1" dirty="0">
              <a:solidFill>
                <a:schemeClr val="accent2"/>
              </a:solidFill>
            </a:endParaRPr>
          </a:p>
          <a:p>
            <a:pPr algn="just"/>
            <a:r>
              <a:rPr lang="uk-UA" sz="2000" b="1" dirty="0">
                <a:solidFill>
                  <a:schemeClr val="accent2"/>
                </a:solidFill>
              </a:rPr>
              <a:t>	Остаточний варіант роману не зміг вийти друком в Україні. </a:t>
            </a:r>
            <a:r>
              <a:rPr lang="uk-UA" sz="2000" b="1" u="sng" dirty="0">
                <a:solidFill>
                  <a:schemeClr val="accent2"/>
                </a:solidFill>
              </a:rPr>
              <a:t>Він був надрукований лише 1880 року у Женеві за сприяння Михайла Драгоманова.</a:t>
            </a:r>
          </a:p>
        </p:txBody>
      </p:sp>
      <p:pic>
        <p:nvPicPr>
          <p:cNvPr id="6148" name="Picture 4" descr="Opera-Background-Lite"/>
          <p:cNvPicPr>
            <a:picLocks noChangeAspect="1" noChangeArrowheads="1"/>
          </p:cNvPicPr>
          <p:nvPr/>
        </p:nvPicPr>
        <p:blipFill>
          <a:blip r:embed="rId3" cstate="print"/>
          <a:srcRect/>
          <a:stretch>
            <a:fillRect/>
          </a:stretch>
        </p:blipFill>
        <p:spPr bwMode="auto">
          <a:xfrm>
            <a:off x="5580063" y="3141663"/>
            <a:ext cx="3095625" cy="3527425"/>
          </a:xfrm>
          <a:prstGeom prst="rect">
            <a:avLst/>
          </a:prstGeom>
          <a:noFill/>
          <a:ln w="9525">
            <a:noFill/>
            <a:miter lim="800000"/>
            <a:headEnd/>
            <a:tailEnd/>
          </a:ln>
        </p:spPr>
      </p:pic>
      <p:pic>
        <p:nvPicPr>
          <p:cNvPr id="6149" name="Picture 5" descr="Opera-Background-Lite"/>
          <p:cNvPicPr>
            <a:picLocks noChangeAspect="1" noChangeArrowheads="1"/>
          </p:cNvPicPr>
          <p:nvPr/>
        </p:nvPicPr>
        <p:blipFill>
          <a:blip r:embed="rId4" cstate="print">
            <a:lum contrast="18000"/>
          </a:blip>
          <a:srcRect l="10211" r="6163"/>
          <a:stretch>
            <a:fillRect/>
          </a:stretch>
        </p:blipFill>
        <p:spPr bwMode="auto">
          <a:xfrm>
            <a:off x="5580063" y="188913"/>
            <a:ext cx="2952750" cy="27908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7171" name="Rectangle 3"/>
          <p:cNvSpPr>
            <a:spLocks noChangeArrowheads="1"/>
          </p:cNvSpPr>
          <p:nvPr/>
        </p:nvSpPr>
        <p:spPr bwMode="auto">
          <a:xfrm>
            <a:off x="395288" y="549275"/>
            <a:ext cx="8208962" cy="5614988"/>
          </a:xfrm>
          <a:prstGeom prst="rect">
            <a:avLst/>
          </a:prstGeom>
          <a:noFill/>
          <a:ln w="9525">
            <a:noFill/>
            <a:miter lim="800000"/>
            <a:headEnd/>
            <a:tailEnd/>
          </a:ln>
        </p:spPr>
        <p:txBody>
          <a:bodyPr>
            <a:spAutoFit/>
          </a:bodyPr>
          <a:lstStyle/>
          <a:p>
            <a:pPr algn="ctr"/>
            <a:r>
              <a:rPr lang="uk-UA" sz="2800" b="1" dirty="0" smtClean="0">
                <a:solidFill>
                  <a:srgbClr val="FF3300"/>
                </a:solidFill>
              </a:rPr>
              <a:t>2. Ідейно-тематичний </a:t>
            </a:r>
            <a:r>
              <a:rPr lang="uk-UA" sz="2800" b="1" dirty="0">
                <a:solidFill>
                  <a:srgbClr val="FF3300"/>
                </a:solidFill>
              </a:rPr>
              <a:t>зміст</a:t>
            </a:r>
          </a:p>
          <a:p>
            <a:pPr algn="just"/>
            <a:endParaRPr lang="uk-UA" sz="2800" b="1" dirty="0">
              <a:solidFill>
                <a:srgbClr val="FF3300"/>
              </a:solidFill>
            </a:endParaRPr>
          </a:p>
          <a:p>
            <a:pPr algn="just"/>
            <a:r>
              <a:rPr lang="uk-UA" b="1" dirty="0">
                <a:solidFill>
                  <a:srgbClr val="660066"/>
                </a:solidFill>
              </a:rPr>
              <a:t>	</a:t>
            </a:r>
            <a:r>
              <a:rPr lang="uk-UA" b="1" dirty="0">
                <a:solidFill>
                  <a:schemeClr val="accent2"/>
                </a:solidFill>
              </a:rPr>
              <a:t>Роман «Хіба ревуть воли, як ясла повні?» став першою в нашому письменстві монументальною селянською епопеєю, усебічним змалюванням життя українського села. Автори сміливо утверджують важливу в усі віки ідею — народ жив би мирно, якби не нестерпне гноблення (воли б не ревли, якби ясла були повні), але разом із тим за допомогою насильства світ не вдосконалиш. Відповідаючи на зло злом, людина лише посилює його й замикає в коло, з якого немає виходу.</a:t>
            </a:r>
          </a:p>
          <a:p>
            <a:pPr algn="just"/>
            <a:endParaRPr lang="uk-UA" b="1" dirty="0">
              <a:solidFill>
                <a:schemeClr val="accent2"/>
              </a:solidFill>
            </a:endParaRPr>
          </a:p>
          <a:p>
            <a:pPr algn="just"/>
            <a:r>
              <a:rPr lang="uk-UA" b="1" dirty="0">
                <a:solidFill>
                  <a:schemeClr val="accent2"/>
                </a:solidFill>
              </a:rPr>
              <a:t>	Сучасні літературознавці визначають </a:t>
            </a:r>
            <a:r>
              <a:rPr lang="uk-UA" b="1" u="sng" dirty="0">
                <a:solidFill>
                  <a:schemeClr val="accent2"/>
                </a:solidFill>
              </a:rPr>
              <a:t>тему роману як зображений на широкому суспільному тлі життєпис злочинця Чіпки від його народження до ув'язнення на каторгу.</a:t>
            </a:r>
            <a:r>
              <a:rPr lang="uk-UA" b="1" dirty="0">
                <a:solidFill>
                  <a:schemeClr val="accent2"/>
                </a:solidFill>
              </a:rPr>
              <a:t> Цікаво, що в радянських підручниках і посібниках дещо інакше формулювали тему цього твору: «Зображення життя та боротьби українського селянства проти соціального гноблення, зокрема кріпосництва та його залишків, напередодні й під час проведення реформ, що розпочалися 1861 р.».</a:t>
            </a: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8195" name="Rectangle 3"/>
          <p:cNvSpPr>
            <a:spLocks noChangeArrowheads="1"/>
          </p:cNvSpPr>
          <p:nvPr/>
        </p:nvSpPr>
        <p:spPr bwMode="auto">
          <a:xfrm>
            <a:off x="900113" y="333375"/>
            <a:ext cx="7272337" cy="6001643"/>
          </a:xfrm>
          <a:prstGeom prst="rect">
            <a:avLst/>
          </a:prstGeom>
          <a:noFill/>
          <a:ln w="9525">
            <a:noFill/>
            <a:miter lim="800000"/>
            <a:headEnd/>
            <a:tailEnd/>
          </a:ln>
        </p:spPr>
        <p:txBody>
          <a:bodyPr>
            <a:spAutoFit/>
          </a:bodyPr>
          <a:lstStyle/>
          <a:p>
            <a:pPr algn="ctr"/>
            <a:r>
              <a:rPr lang="uk-UA" sz="2800" b="1" dirty="0" smtClean="0">
                <a:solidFill>
                  <a:srgbClr val="FF3300"/>
                </a:solidFill>
                <a:latin typeface="Arial Black" pitchFamily="34" charset="0"/>
              </a:rPr>
              <a:t>3. Жанрові </a:t>
            </a:r>
            <a:r>
              <a:rPr lang="uk-UA" sz="2800" b="1" dirty="0">
                <a:solidFill>
                  <a:srgbClr val="FF3300"/>
                </a:solidFill>
                <a:latin typeface="Arial Black" pitchFamily="34" charset="0"/>
              </a:rPr>
              <a:t>й стильові </a:t>
            </a:r>
          </a:p>
          <a:p>
            <a:pPr algn="ctr"/>
            <a:r>
              <a:rPr lang="uk-UA" sz="2800" b="1" dirty="0">
                <a:solidFill>
                  <a:srgbClr val="FF3300"/>
                </a:solidFill>
                <a:latin typeface="Arial Black" pitchFamily="34" charset="0"/>
              </a:rPr>
              <a:t>особливості твору</a:t>
            </a:r>
          </a:p>
          <a:p>
            <a:pPr algn="ctr"/>
            <a:endParaRPr lang="uk-UA" sz="2800" b="1" dirty="0">
              <a:solidFill>
                <a:srgbClr val="FF3300"/>
              </a:solidFill>
              <a:latin typeface="Arial Black" pitchFamily="34" charset="0"/>
            </a:endParaRPr>
          </a:p>
          <a:p>
            <a:pPr algn="just"/>
            <a:r>
              <a:rPr lang="uk-UA" sz="2000" b="1" dirty="0">
                <a:solidFill>
                  <a:srgbClr val="660066"/>
                </a:solidFill>
              </a:rPr>
              <a:t>	</a:t>
            </a:r>
            <a:r>
              <a:rPr lang="uk-UA" sz="2000" b="1" dirty="0">
                <a:solidFill>
                  <a:schemeClr val="accent2"/>
                </a:solidFill>
              </a:rPr>
              <a:t>У романі порушено суспільно значущі соціальні проблеми, тому за характером він соціальний. Крім того, соціальні процеси зображено через психологію героїв, їхні думки, прагнення й переживання, звідси глибокий психологізм. Отже, </a:t>
            </a:r>
            <a:r>
              <a:rPr lang="uk-UA" sz="2000" b="1" u="sng" dirty="0">
                <a:solidFill>
                  <a:schemeClr val="accent2"/>
                </a:solidFill>
              </a:rPr>
              <a:t>це яскраво виражений соціально-психологічний роман.</a:t>
            </a:r>
          </a:p>
          <a:p>
            <a:pPr algn="just"/>
            <a:endParaRPr lang="uk-UA" sz="2000" b="1" dirty="0">
              <a:solidFill>
                <a:schemeClr val="accent2"/>
              </a:solidFill>
            </a:endParaRPr>
          </a:p>
          <a:p>
            <a:pPr algn="just"/>
            <a:r>
              <a:rPr lang="uk-UA" sz="2000" b="1" dirty="0">
                <a:solidFill>
                  <a:schemeClr val="accent2"/>
                </a:solidFill>
              </a:rPr>
              <a:t>	Ця жанрова форма роману — надбання реалістичного мистецтва. Найвидатнішими майстрами роману стали О. де Бальзак, Стендаль, Г. Флобер, </a:t>
            </a:r>
          </a:p>
          <a:p>
            <a:pPr algn="just"/>
            <a:r>
              <a:rPr lang="uk-UA" sz="2000" b="1" dirty="0">
                <a:solidFill>
                  <a:schemeClr val="accent2"/>
                </a:solidFill>
              </a:rPr>
              <a:t>І. Тургенєв, Ф. Достоєвський, Л. Толстой. </a:t>
            </a:r>
            <a:endParaRPr lang="uk-UA" sz="2000" b="1" dirty="0" smtClean="0">
              <a:solidFill>
                <a:schemeClr val="accent2"/>
              </a:solidFill>
            </a:endParaRPr>
          </a:p>
          <a:p>
            <a:pPr algn="just"/>
            <a:r>
              <a:rPr lang="uk-UA" sz="2000" b="1" dirty="0" smtClean="0">
                <a:solidFill>
                  <a:schemeClr val="accent2"/>
                </a:solidFill>
              </a:rPr>
              <a:t>У </a:t>
            </a:r>
            <a:r>
              <a:rPr lang="uk-UA" sz="2000" b="1" dirty="0">
                <a:solidFill>
                  <a:schemeClr val="accent2"/>
                </a:solidFill>
              </a:rPr>
              <a:t>реалістичному полотні Панаса Мирного та Івана Білика трапляються й романтичні вкраплення, особливо в першому ліричному розділі «Польова царівна».</a:t>
            </a: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pic>
        <p:nvPicPr>
          <p:cNvPr id="9219" name="Picture 3" descr="Opera-Background-Lite"/>
          <p:cNvPicPr>
            <a:picLocks noChangeAspect="1" noChangeArrowheads="1"/>
          </p:cNvPicPr>
          <p:nvPr/>
        </p:nvPicPr>
        <p:blipFill>
          <a:blip r:embed="rId3" cstate="print"/>
          <a:srcRect r="6795"/>
          <a:stretch>
            <a:fillRect/>
          </a:stretch>
        </p:blipFill>
        <p:spPr bwMode="auto">
          <a:xfrm>
            <a:off x="4067175" y="404813"/>
            <a:ext cx="4464050" cy="3532187"/>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r="4953" b="3804"/>
          <a:stretch>
            <a:fillRect/>
          </a:stretch>
        </p:blipFill>
        <p:spPr bwMode="auto">
          <a:xfrm>
            <a:off x="323850" y="981075"/>
            <a:ext cx="3521075" cy="5040313"/>
          </a:xfrm>
          <a:prstGeom prst="rect">
            <a:avLst/>
          </a:prstGeom>
          <a:noFill/>
          <a:ln w="9525">
            <a:noFill/>
            <a:miter lim="800000"/>
            <a:headEnd/>
            <a:tailEnd/>
          </a:ln>
        </p:spPr>
      </p:pic>
      <p:sp>
        <p:nvSpPr>
          <p:cNvPr id="9221" name="Rectangle 6"/>
          <p:cNvSpPr>
            <a:spLocks noChangeArrowheads="1"/>
          </p:cNvSpPr>
          <p:nvPr/>
        </p:nvSpPr>
        <p:spPr bwMode="auto">
          <a:xfrm>
            <a:off x="4427538" y="4046538"/>
            <a:ext cx="4040187" cy="1981200"/>
          </a:xfrm>
          <a:prstGeom prst="rect">
            <a:avLst/>
          </a:prstGeom>
          <a:noFill/>
          <a:ln w="9525">
            <a:noFill/>
            <a:miter lim="800000"/>
            <a:headEnd/>
            <a:tailEnd/>
          </a:ln>
        </p:spPr>
        <p:txBody>
          <a:bodyPr anchor="ctr">
            <a:spAutoFit/>
          </a:bodyPr>
          <a:lstStyle/>
          <a:p>
            <a:r>
              <a:rPr lang="uk-UA"/>
              <a:t>. </a:t>
            </a:r>
            <a:r>
              <a:rPr lang="uk-UA" sz="2000" b="1">
                <a:solidFill>
                  <a:schemeClr val="accent2"/>
                </a:solidFill>
              </a:rPr>
              <a:t>Твір починається розділом </a:t>
            </a:r>
            <a:r>
              <a:rPr lang="uk-UA" sz="2400" b="1">
                <a:solidFill>
                  <a:srgbClr val="660066"/>
                </a:solidFill>
              </a:rPr>
              <a:t>«Польова царівна»,</a:t>
            </a:r>
            <a:r>
              <a:rPr lang="uk-UA" sz="2000" b="1">
                <a:solidFill>
                  <a:schemeClr val="accent2"/>
                </a:solidFill>
              </a:rPr>
              <a:t> в якому ми зустрічаємося з уже дорослим Чіпкою, знайомимося з його першим коханням. </a:t>
            </a: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pera-Background-Lite"/>
          <p:cNvPicPr>
            <a:picLocks noGrp="1" noChangeAspect="1" noChangeArrowheads="1"/>
          </p:cNvPicPr>
          <p:nvPr>
            <p:ph type="ctrTitle"/>
          </p:nvPr>
        </p:nvPicPr>
        <p:blipFill>
          <a:blip r:embed="rId2" cstate="print"/>
          <a:srcRect/>
          <a:stretch>
            <a:fillRect/>
          </a:stretch>
        </p:blipFill>
        <p:spPr>
          <a:xfrm>
            <a:off x="179388" y="188913"/>
            <a:ext cx="8785225" cy="6480175"/>
          </a:xfrm>
          <a:noFill/>
        </p:spPr>
      </p:pic>
      <p:sp>
        <p:nvSpPr>
          <p:cNvPr id="10243" name="Rectangle 3"/>
          <p:cNvSpPr>
            <a:spLocks noChangeArrowheads="1"/>
          </p:cNvSpPr>
          <p:nvPr/>
        </p:nvSpPr>
        <p:spPr bwMode="auto">
          <a:xfrm>
            <a:off x="179512" y="260649"/>
            <a:ext cx="8712968" cy="5878532"/>
          </a:xfrm>
          <a:prstGeom prst="rect">
            <a:avLst/>
          </a:prstGeom>
          <a:noFill/>
          <a:ln w="9525">
            <a:noFill/>
            <a:miter lim="800000"/>
            <a:headEnd/>
            <a:tailEnd/>
          </a:ln>
        </p:spPr>
        <p:txBody>
          <a:bodyPr wrap="square">
            <a:spAutoFit/>
          </a:bodyPr>
          <a:lstStyle/>
          <a:p>
            <a:r>
              <a:rPr lang="uk-UA" sz="2400" b="1" dirty="0">
                <a:solidFill>
                  <a:schemeClr val="accent2"/>
                </a:solidFill>
                <a:latin typeface="Times New Roman" pitchFamily="18" charset="0"/>
              </a:rPr>
              <a:t>	</a:t>
            </a:r>
            <a:r>
              <a:rPr lang="uk-UA" sz="2400" b="1" dirty="0" smtClean="0">
                <a:solidFill>
                  <a:schemeClr val="accent2"/>
                </a:solidFill>
                <a:latin typeface="Times New Roman" pitchFamily="18" charset="0"/>
              </a:rPr>
              <a:t>4. </a:t>
            </a:r>
            <a:r>
              <a:rPr lang="uk-UA" sz="3200" b="1" u="sng" dirty="0" smtClean="0">
                <a:solidFill>
                  <a:srgbClr val="FF3300"/>
                </a:solidFill>
                <a:latin typeface="Times New Roman" pitchFamily="18" charset="0"/>
              </a:rPr>
              <a:t>Соціально-психологічний </a:t>
            </a:r>
            <a:r>
              <a:rPr lang="uk-UA" sz="3200" b="1" u="sng" dirty="0">
                <a:solidFill>
                  <a:srgbClr val="FF3300"/>
                </a:solidFill>
                <a:latin typeface="Times New Roman" pitchFamily="18" charset="0"/>
              </a:rPr>
              <a:t>роман</a:t>
            </a:r>
            <a:r>
              <a:rPr lang="uk-UA" sz="3200" u="sng" dirty="0">
                <a:solidFill>
                  <a:schemeClr val="accent2"/>
                </a:solidFill>
                <a:latin typeface="Times New Roman" pitchFamily="18" charset="0"/>
              </a:rPr>
              <a:t> — це  різновид реалістичного роману, для якого характерне поєднання глибоко соціального та психологічного аналізів як героїв, так і середовища, в якому вони діють.</a:t>
            </a:r>
          </a:p>
          <a:p>
            <a:endParaRPr lang="uk-UA" sz="2400" dirty="0">
              <a:solidFill>
                <a:schemeClr val="accent2"/>
              </a:solidFill>
              <a:latin typeface="Times New Roman" pitchFamily="18" charset="0"/>
            </a:endParaRPr>
          </a:p>
          <a:p>
            <a:r>
              <a:rPr lang="uk-UA" sz="2400" dirty="0">
                <a:solidFill>
                  <a:schemeClr val="accent2"/>
                </a:solidFill>
              </a:rPr>
              <a:t>	 </a:t>
            </a:r>
            <a:r>
              <a:rPr lang="uk-UA" sz="2400" dirty="0">
                <a:solidFill>
                  <a:schemeClr val="accent2"/>
                </a:solidFill>
                <a:latin typeface="Times New Roman" pitchFamily="18" charset="0"/>
              </a:rPr>
              <a:t>Для соціально-психологічних творів характерне розкриття несподіваних вчинків, прихованих причин поведінки персонажів через розкриття спадкових факторів, потаємних бажань, роздумів, мрій, снів. На відміну від соціально-побутових творів, автор соціально-психологічного твору досліджує взаємини особи і соціуму, враховуючи психологічні чинники: інтелектуальні зусилля, емоції, інтуїцію, свідомі й несвідомі поривання людини.</a:t>
            </a:r>
          </a:p>
        </p:txBody>
      </p:sp>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595</TotalTime>
  <Words>598</Words>
  <Application>Microsoft Office PowerPoint</Application>
  <PresentationFormat>Экран (4:3)</PresentationFormat>
  <Paragraphs>172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Тест</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www.PHILka.RU</dc:creator>
  <cp:lastModifiedBy>Helena</cp:lastModifiedBy>
  <cp:revision>24</cp:revision>
  <dcterms:created xsi:type="dcterms:W3CDTF">2011-09-20T19:35:18Z</dcterms:created>
  <dcterms:modified xsi:type="dcterms:W3CDTF">2021-09-27T10:34:02Z</dcterms:modified>
</cp:coreProperties>
</file>