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574" r:id="rId3"/>
    <p:sldId id="1575" r:id="rId4"/>
    <p:sldId id="1577" r:id="rId5"/>
    <p:sldId id="1578" r:id="rId6"/>
    <p:sldId id="1579" r:id="rId7"/>
    <p:sldId id="1580" r:id="rId8"/>
    <p:sldId id="1581" r:id="rId9"/>
    <p:sldId id="1583" r:id="rId10"/>
    <p:sldId id="1584" r:id="rId11"/>
    <p:sldId id="1585" r:id="rId12"/>
    <p:sldId id="1587" r:id="rId13"/>
    <p:sldId id="1588" r:id="rId14"/>
    <p:sldId id="815" r:id="rId15"/>
    <p:sldId id="1400" r:id="rId16"/>
    <p:sldId id="1379" r:id="rId17"/>
    <p:sldId id="644" r:id="rId18"/>
    <p:sldId id="304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10001"/>
    <a:srgbClr val="396BC5"/>
    <a:srgbClr val="F4BF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1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000" i="1" noProof="0" dirty="0"/>
            <a:t>діагностична — фіксує зміни за певний проміжок часу;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i="1" noProof="0" dirty="0"/>
            <a:t>змістовна — розкриває спектр виконуваних робіт;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000" i="1" noProof="0" dirty="0">
              <a:solidFill>
                <a:srgbClr val="002060"/>
              </a:solidFill>
            </a:rPr>
            <a:t>розвиваюча — забезпечує безперервний процес освіти і самоосвіти;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000" i="1" noProof="0" dirty="0"/>
            <a:t>мотиваційна — відзначає результати діяльності;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9F5EE445-7A33-4127-8BC1-059962E1C614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000" i="1" noProof="0" dirty="0"/>
            <a:t>рейтингова — дозволяє виявити кількісні і якісні індивідуальні досягнення.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 noProof="0" dirty="0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 noProof="0" dirty="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 custScaleY="120342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/>
    </dgm:pt>
    <dgm:pt modelId="{AD2F74AD-5B6A-4346-8349-090AC68FEE9A}" type="pres">
      <dgm:prSet presAssocID="{1B81C372-925C-46FC-96B1-2F1AAF945560}" presName="text_2" presStyleLbl="node1" presStyleIdx="1" presStyleCnt="5" custScaleY="120342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/>
    </dgm:pt>
    <dgm:pt modelId="{46297F79-2755-4E7F-87B4-88629DD167EF}" type="pres">
      <dgm:prSet presAssocID="{FFF60420-B008-4E57-9B7A-8B5C4B8F1F0F}" presName="text_3" presStyleLbl="node1" presStyleIdx="2" presStyleCnt="5" custScaleY="120342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/>
    </dgm:pt>
    <dgm:pt modelId="{E97A966C-ADE1-481C-9602-29D743F1F5D5}" type="pres">
      <dgm:prSet presAssocID="{574467BF-CB95-4D99-A5FA-460B08A3B1CD}" presName="text_4" presStyleLbl="node1" presStyleIdx="3" presStyleCnt="5" custScaleY="120342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/>
    </dgm:pt>
    <dgm:pt modelId="{A75E9348-9280-4796-BDCC-B84F04B5A654}" type="pres">
      <dgm:prSet presAssocID="{9F5EE445-7A33-4127-8BC1-059962E1C614}" presName="text_5" presStyleLbl="node1" presStyleIdx="4" presStyleCnt="5" custScaleY="120342">
        <dgm:presLayoutVars>
          <dgm:bulletEnabled val="1"/>
        </dgm:presLayoutVars>
      </dgm:prSet>
      <dgm:spPr/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noProof="0" dirty="0"/>
            <a:t>Можна оформити у вигляді файлової папки з заголовками розділів; 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/>
            <a:t>Кожну роботу, документ, </a:t>
          </a:r>
          <a:r>
            <a:rPr lang="uk-UA" i="1" noProof="0" dirty="0" err="1"/>
            <a:t>підбірку</a:t>
          </a:r>
          <a:r>
            <a:rPr lang="uk-UA" i="1" noProof="0" dirty="0"/>
            <a:t> кладіть в окремий файл; 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noProof="0" dirty="0">
              <a:solidFill>
                <a:srgbClr val="002060"/>
              </a:solidFill>
            </a:rPr>
            <a:t>На кожному елементі портфоліо бажано ставити дату, щоб прослідкувати динаміку; 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noProof="0" dirty="0"/>
            <a:t>В друкованому варіанті обов'язково робіть посилання на документи чи їх копії, вказавши номер додатку; 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i="1" noProof="0" dirty="0"/>
            <a:t>В електронному варіанті треба оформити гіперпосилання на документи та інші матеріали з презентації портфоліо.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 custScaleY="125629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D2F74AD-5B6A-4346-8349-090AC68FEE9A}" type="pres">
      <dgm:prSet presAssocID="{1B81C372-925C-46FC-96B1-2F1AAF945560}" presName="text_2" presStyleLbl="node1" presStyleIdx="1" presStyleCnt="5" custScaleY="125629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6297F79-2755-4E7F-87B4-88629DD167EF}" type="pres">
      <dgm:prSet presAssocID="{FFF60420-B008-4E57-9B7A-8B5C4B8F1F0F}" presName="text_3" presStyleLbl="node1" presStyleIdx="2" presStyleCnt="5" custScaleY="125629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97A966C-ADE1-481C-9602-29D743F1F5D5}" type="pres">
      <dgm:prSet presAssocID="{574467BF-CB95-4D99-A5FA-460B08A3B1CD}" presName="text_4" presStyleLbl="node1" presStyleIdx="3" presStyleCnt="5" custScaleY="125629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75E9348-9280-4796-BDCC-B84F04B5A654}" type="pres">
      <dgm:prSet presAssocID="{9F5EE445-7A33-4127-8BC1-059962E1C614}" presName="text_5" presStyleLbl="node1" presStyleIdx="4" presStyleCnt="5" custScaleY="125629">
        <dgm:presLayoutVars>
          <dgm:bulletEnabled val="1"/>
        </dgm:presLayoutVars>
      </dgm:prSet>
      <dgm:spPr/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697701" y="-872148"/>
          <a:ext cx="6783534" cy="6783534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74656" y="250763"/>
          <a:ext cx="6839510" cy="7582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діагностична — фіксує зміни за певний проміжок часу;</a:t>
          </a:r>
        </a:p>
      </dsp:txBody>
      <dsp:txXfrm>
        <a:off x="474656" y="250763"/>
        <a:ext cx="6839510" cy="758282"/>
      </dsp:txXfrm>
    </dsp:sp>
    <dsp:sp modelId="{27878C57-BBF6-4C22-88FA-1C3D4933722D}">
      <dsp:nvSpPr>
        <dsp:cNvPr id="0" name=""/>
        <dsp:cNvSpPr/>
      </dsp:nvSpPr>
      <dsp:spPr>
        <a:xfrm>
          <a:off x="80839" y="236088"/>
          <a:ext cx="787632" cy="787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26171" y="1195620"/>
          <a:ext cx="6387994" cy="758282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змістовна — розкриває спектр виконуваних робіт;</a:t>
          </a:r>
        </a:p>
      </dsp:txBody>
      <dsp:txXfrm>
        <a:off x="926171" y="1195620"/>
        <a:ext cx="6387994" cy="758282"/>
      </dsp:txXfrm>
    </dsp:sp>
    <dsp:sp modelId="{E63EBB38-5984-4F74-98F1-254621592311}">
      <dsp:nvSpPr>
        <dsp:cNvPr id="0" name=""/>
        <dsp:cNvSpPr/>
      </dsp:nvSpPr>
      <dsp:spPr>
        <a:xfrm>
          <a:off x="532355" y="1180945"/>
          <a:ext cx="787632" cy="787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64750" y="2140477"/>
          <a:ext cx="6249415" cy="75828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>
              <a:solidFill>
                <a:srgbClr val="002060"/>
              </a:solidFill>
            </a:rPr>
            <a:t>розвиваюча — забезпечує безперервний процес освіти і самоосвіти;</a:t>
          </a:r>
        </a:p>
      </dsp:txBody>
      <dsp:txXfrm>
        <a:off x="1064750" y="2140477"/>
        <a:ext cx="6249415" cy="758282"/>
      </dsp:txXfrm>
    </dsp:sp>
    <dsp:sp modelId="{D13D7DA6-9D1E-4150-A6AE-C6ABC36166D5}">
      <dsp:nvSpPr>
        <dsp:cNvPr id="0" name=""/>
        <dsp:cNvSpPr/>
      </dsp:nvSpPr>
      <dsp:spPr>
        <a:xfrm>
          <a:off x="670934" y="2125802"/>
          <a:ext cx="787632" cy="787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926171" y="3085334"/>
          <a:ext cx="6387994" cy="75828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мотиваційна — відзначає результати діяльності;</a:t>
          </a:r>
        </a:p>
      </dsp:txBody>
      <dsp:txXfrm>
        <a:off x="926171" y="3085334"/>
        <a:ext cx="6387994" cy="758282"/>
      </dsp:txXfrm>
    </dsp:sp>
    <dsp:sp modelId="{AA2029A9-878F-42BF-A694-5944B1AD983E}">
      <dsp:nvSpPr>
        <dsp:cNvPr id="0" name=""/>
        <dsp:cNvSpPr/>
      </dsp:nvSpPr>
      <dsp:spPr>
        <a:xfrm>
          <a:off x="532355" y="3070659"/>
          <a:ext cx="787632" cy="787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474656" y="4030191"/>
          <a:ext cx="6839510" cy="758282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14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рейтингова — дозволяє виявити кількісні і якісні індивідуальні досягнення.</a:t>
          </a:r>
        </a:p>
      </dsp:txBody>
      <dsp:txXfrm>
        <a:off x="474656" y="4030191"/>
        <a:ext cx="6839510" cy="758282"/>
      </dsp:txXfrm>
    </dsp:sp>
    <dsp:sp modelId="{0589A8B4-BF53-4D85-9C3C-5A5EA39FC1AC}">
      <dsp:nvSpPr>
        <dsp:cNvPr id="0" name=""/>
        <dsp:cNvSpPr/>
      </dsp:nvSpPr>
      <dsp:spPr>
        <a:xfrm>
          <a:off x="80839" y="4015516"/>
          <a:ext cx="787632" cy="787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815979" y="-890130"/>
          <a:ext cx="6924040" cy="6924040"/>
        </a:xfrm>
        <a:prstGeom prst="blockArc">
          <a:avLst>
            <a:gd name="adj1" fmla="val 18900000"/>
            <a:gd name="adj2" fmla="val 2700000"/>
            <a:gd name="adj3" fmla="val 31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84316" y="238963"/>
          <a:ext cx="11344935" cy="8080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052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i="1" kern="1200" noProof="0" dirty="0"/>
            <a:t>Можна оформити у вигляді файлової папки з заголовками розділів; </a:t>
          </a:r>
        </a:p>
      </dsp:txBody>
      <dsp:txXfrm>
        <a:off x="484316" y="238963"/>
        <a:ext cx="11344935" cy="808018"/>
      </dsp:txXfrm>
    </dsp:sp>
    <dsp:sp modelId="{27878C57-BBF6-4C22-88FA-1C3D4933722D}">
      <dsp:nvSpPr>
        <dsp:cNvPr id="0" name=""/>
        <dsp:cNvSpPr/>
      </dsp:nvSpPr>
      <dsp:spPr>
        <a:xfrm>
          <a:off x="82330" y="240986"/>
          <a:ext cx="803972" cy="80397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45199" y="1203422"/>
          <a:ext cx="10884052" cy="808018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052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i="1" kern="1200" noProof="0" dirty="0"/>
            <a:t>Кожну роботу, документ, </a:t>
          </a:r>
          <a:r>
            <a:rPr lang="uk-UA" sz="2200" i="1" kern="1200" noProof="0" dirty="0" err="1"/>
            <a:t>підбірку</a:t>
          </a:r>
          <a:r>
            <a:rPr lang="uk-UA" sz="2200" i="1" kern="1200" noProof="0" dirty="0"/>
            <a:t> кладіть в окремий файл; </a:t>
          </a:r>
        </a:p>
      </dsp:txBody>
      <dsp:txXfrm>
        <a:off x="945199" y="1203422"/>
        <a:ext cx="10884052" cy="808018"/>
      </dsp:txXfrm>
    </dsp:sp>
    <dsp:sp modelId="{E63EBB38-5984-4F74-98F1-254621592311}">
      <dsp:nvSpPr>
        <dsp:cNvPr id="0" name=""/>
        <dsp:cNvSpPr/>
      </dsp:nvSpPr>
      <dsp:spPr>
        <a:xfrm>
          <a:off x="543212" y="1205444"/>
          <a:ext cx="803972" cy="80397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86653" y="2167880"/>
          <a:ext cx="10742598" cy="80801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0523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i="1" kern="1200" noProof="0" dirty="0">
              <a:solidFill>
                <a:srgbClr val="002060"/>
              </a:solidFill>
            </a:rPr>
            <a:t>На кожному елементі портфоліо бажано ставити дату, щоб прослідкувати динаміку; </a:t>
          </a:r>
        </a:p>
      </dsp:txBody>
      <dsp:txXfrm>
        <a:off x="1086653" y="2167880"/>
        <a:ext cx="10742598" cy="808018"/>
      </dsp:txXfrm>
    </dsp:sp>
    <dsp:sp modelId="{D13D7DA6-9D1E-4150-A6AE-C6ABC36166D5}">
      <dsp:nvSpPr>
        <dsp:cNvPr id="0" name=""/>
        <dsp:cNvSpPr/>
      </dsp:nvSpPr>
      <dsp:spPr>
        <a:xfrm>
          <a:off x="684666" y="2169903"/>
          <a:ext cx="803972" cy="80397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945199" y="3132339"/>
          <a:ext cx="10884052" cy="8080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052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i="1" kern="1200" noProof="0" dirty="0"/>
            <a:t>В друкованому варіанті обов'язково робіть посилання на документи чи їх копії, вказавши номер додатку; </a:t>
          </a:r>
        </a:p>
      </dsp:txBody>
      <dsp:txXfrm>
        <a:off x="945199" y="3132339"/>
        <a:ext cx="10884052" cy="808018"/>
      </dsp:txXfrm>
    </dsp:sp>
    <dsp:sp modelId="{AA2029A9-878F-42BF-A694-5944B1AD983E}">
      <dsp:nvSpPr>
        <dsp:cNvPr id="0" name=""/>
        <dsp:cNvSpPr/>
      </dsp:nvSpPr>
      <dsp:spPr>
        <a:xfrm>
          <a:off x="543212" y="3134362"/>
          <a:ext cx="803972" cy="80397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484316" y="4096798"/>
          <a:ext cx="11344935" cy="808018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052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В електронному варіанті треба оформити гіперпосилання на документи та інші матеріали з презентації портфоліо.</a:t>
          </a:r>
        </a:p>
      </dsp:txBody>
      <dsp:txXfrm>
        <a:off x="484316" y="4096798"/>
        <a:ext cx="11344935" cy="808018"/>
      </dsp:txXfrm>
    </dsp:sp>
    <dsp:sp modelId="{0589A8B4-BF53-4D85-9C3C-5A5EA39FC1AC}">
      <dsp:nvSpPr>
        <dsp:cNvPr id="0" name=""/>
        <dsp:cNvSpPr/>
      </dsp:nvSpPr>
      <dsp:spPr>
        <a:xfrm>
          <a:off x="82330" y="4098821"/>
          <a:ext cx="803972" cy="80397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A51221C-393E-4FE7-AED2-E07CE01EF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41646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1</a:t>
            </a: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3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1</a:t>
            </a: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0</a:t>
            </a:r>
            <a:b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</a:b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18.12.2019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18.12.2019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18.12.2019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18.12.2019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18.12.2019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18.12.2019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18.12.2019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6000" dirty="0"/>
              <a:t>Електронні та друковані портфоліо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5</a:t>
            </a:r>
          </a:p>
        </p:txBody>
      </p:sp>
      <p:pic>
        <p:nvPicPr>
          <p:cNvPr id="8" name="Picture 2" descr="graphic design, paintbrush, web design icon">
            <a:extLst>
              <a:ext uri="{FF2B5EF4-FFF2-40B4-BE49-F238E27FC236}">
                <a16:creationId xmlns:a16="http://schemas.microsoft.com/office/drawing/2014/main" id="{E873F398-A2BC-4509-A237-0EF139E6E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067" y="3687744"/>
            <a:ext cx="2291026" cy="22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riefcase, business, portfolio icon">
            <a:extLst>
              <a:ext uri="{FF2B5EF4-FFF2-40B4-BE49-F238E27FC236}">
                <a16:creationId xmlns:a16="http://schemas.microsoft.com/office/drawing/2014/main" id="{59B0998F-8C0C-49E8-817A-F8506247B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660" y="3678939"/>
            <a:ext cx="2299830" cy="229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Електронні та друковані портфоліо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Рекомендації оформлення портфоліо: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9DF6FBBB-52C8-464B-BB8C-149236CE73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2206808"/>
              </p:ext>
            </p:extLst>
          </p:nvPr>
        </p:nvGraphicFramePr>
        <p:xfrm>
          <a:off x="126385" y="1615440"/>
          <a:ext cx="11901492" cy="5143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680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Електронні та друковані портфоліо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483C32-1591-4998-83D6-71C05F53353C}"/>
              </a:ext>
            </a:extLst>
          </p:cNvPr>
          <p:cNvSpPr txBox="1"/>
          <p:nvPr/>
        </p:nvSpPr>
        <p:spPr>
          <a:xfrm>
            <a:off x="1403648" y="1196752"/>
            <a:ext cx="5416664" cy="397031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Резюме</a:t>
            </a:r>
            <a:r>
              <a:rPr lang="uk-UA" sz="2800" b="1" i="1" kern="0" dirty="0">
                <a:solidFill>
                  <a:srgbClr val="FFFFFF"/>
                </a:solidFill>
              </a:rPr>
              <a:t> — це коротке узагальнення найважливіших відомостей про особу. Зокрема в ньому подаються дані про освіту, професійний досвід, а також основні біографічні дані.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0F425D1-3907-4395-88E4-ECC6555F0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33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Пов’язане зображення">
            <a:extLst>
              <a:ext uri="{FF2B5EF4-FFF2-40B4-BE49-F238E27FC236}">
                <a16:creationId xmlns:a16="http://schemas.microsoft.com/office/drawing/2014/main" id="{0778C57E-A1FF-4BD2-9E9A-687CE4429F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6"/>
          <a:stretch/>
        </p:blipFill>
        <p:spPr bwMode="auto">
          <a:xfrm>
            <a:off x="6959600" y="1196752"/>
            <a:ext cx="5162550" cy="543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30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Електронні та друковані портфоліо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Вимоги до складання резюме: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91E4B1-7BC4-46C1-8BF1-E0EED8E07640}"/>
              </a:ext>
            </a:extLst>
          </p:cNvPr>
          <p:cNvSpPr txBox="1"/>
          <p:nvPr/>
        </p:nvSpPr>
        <p:spPr>
          <a:xfrm>
            <a:off x="4775200" y="1806681"/>
            <a:ext cx="7346950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вичерпність інформації з акцентом на основних елементах;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9C1D9E-AEE7-4A60-9CEC-51C19113B969}"/>
              </a:ext>
            </a:extLst>
          </p:cNvPr>
          <p:cNvSpPr txBox="1"/>
          <p:nvPr/>
        </p:nvSpPr>
        <p:spPr>
          <a:xfrm>
            <a:off x="4775200" y="3278374"/>
            <a:ext cx="7346950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грамотність, бездоганний друк;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D07E2B-BDFF-41AE-90A5-077058C9A1F6}"/>
              </a:ext>
            </a:extLst>
          </p:cNvPr>
          <p:cNvSpPr txBox="1"/>
          <p:nvPr/>
        </p:nvSpPr>
        <p:spPr>
          <a:xfrm>
            <a:off x="4786125" y="3888292"/>
            <a:ext cx="7346950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чітке оформлення;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4DB0DA-0CED-4BBA-96A9-6A2D13196D40}"/>
              </a:ext>
            </a:extLst>
          </p:cNvPr>
          <p:cNvSpPr txBox="1"/>
          <p:nvPr/>
        </p:nvSpPr>
        <p:spPr>
          <a:xfrm>
            <a:off x="4786125" y="4498210"/>
            <a:ext cx="734695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персоніфікація резюме.</a:t>
            </a:r>
          </a:p>
        </p:txBody>
      </p:sp>
      <p:pic>
        <p:nvPicPr>
          <p:cNvPr id="8194" name="Picture 2" descr="Пов’язане зображення">
            <a:extLst>
              <a:ext uri="{FF2B5EF4-FFF2-40B4-BE49-F238E27FC236}">
                <a16:creationId xmlns:a16="http://schemas.microsoft.com/office/drawing/2014/main" id="{1A3E0A64-1D4B-480C-A92E-FBC40B1EC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3"/>
          <a:stretch/>
        </p:blipFill>
        <p:spPr bwMode="auto">
          <a:xfrm>
            <a:off x="80774" y="1801824"/>
            <a:ext cx="4531865" cy="451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70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Електронні та друковані портфоліо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Види резюме: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B01DB8-5FC3-4556-BCA2-7812D294F0A7}"/>
              </a:ext>
            </a:extLst>
          </p:cNvPr>
          <p:cNvSpPr txBox="1"/>
          <p:nvPr/>
        </p:nvSpPr>
        <p:spPr>
          <a:xfrm>
            <a:off x="6387288" y="1803917"/>
            <a:ext cx="5734862" cy="89255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звичайне, або стандартне (довільне),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3B78B9-049C-41C8-B2AB-564410279212}"/>
              </a:ext>
            </a:extLst>
          </p:cNvPr>
          <p:cNvSpPr txBox="1"/>
          <p:nvPr/>
        </p:nvSpPr>
        <p:spPr>
          <a:xfrm>
            <a:off x="6387288" y="2780403"/>
            <a:ext cx="5734862" cy="89255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хронологічне (висвітлює досвід за роками),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F4E8A0-8B4C-4404-BD0A-FEC73C878672}"/>
              </a:ext>
            </a:extLst>
          </p:cNvPr>
          <p:cNvSpPr txBox="1"/>
          <p:nvPr/>
        </p:nvSpPr>
        <p:spPr>
          <a:xfrm>
            <a:off x="6387288" y="3756889"/>
            <a:ext cx="5734862" cy="28931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функціональне (демонструє освіту й потенціал автора, увиразнює професійні здібності, підтверджені попередніми роками діяльності).</a:t>
            </a:r>
          </a:p>
        </p:txBody>
      </p:sp>
      <p:pic>
        <p:nvPicPr>
          <p:cNvPr id="9218" name="Picture 2" descr="Пов’язане зображення">
            <a:extLst>
              <a:ext uri="{FF2B5EF4-FFF2-40B4-BE49-F238E27FC236}">
                <a16:creationId xmlns:a16="http://schemas.microsoft.com/office/drawing/2014/main" id="{58B473B0-3CB6-4D1B-B242-AAFF747620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2" b="9778"/>
          <a:stretch/>
        </p:blipFill>
        <p:spPr bwMode="auto">
          <a:xfrm>
            <a:off x="69851" y="1801824"/>
            <a:ext cx="6219190" cy="484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46536" y="5445224"/>
            <a:ext cx="6633671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5400" b="1" i="1" dirty="0">
                <a:solidFill>
                  <a:srgbClr val="FFFFFF"/>
                </a:solidFill>
                <a:cs typeface="Times New Roman" panose="02020603050405020304" pitchFamily="18" charset="0"/>
              </a:rPr>
              <a:t>Портфоліо</a:t>
            </a:r>
          </a:p>
        </p:txBody>
      </p:sp>
      <p:sp>
        <p:nvSpPr>
          <p:cNvPr id="1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982F48-F27C-4084-86A5-4FEB3E5EC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229" y="1667252"/>
            <a:ext cx="8751542" cy="352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1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 розумієте поняттям «Портфоліо»?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7" y="1853115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Портфоліо може бути…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7" y="2509467"/>
            <a:ext cx="6410073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Назвіть мету, завдання та функції портфоліо.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99599C-B348-4D4A-98AD-D6874981D0C8}"/>
              </a:ext>
            </a:extLst>
          </p:cNvPr>
          <p:cNvSpPr txBox="1"/>
          <p:nvPr/>
        </p:nvSpPr>
        <p:spPr>
          <a:xfrm>
            <a:off x="72007" y="3596706"/>
            <a:ext cx="6410073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Назвіть рекомендації оформлення портфоліо.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851651-F1D8-4406-8561-975E8A307B9D}"/>
              </a:ext>
            </a:extLst>
          </p:cNvPr>
          <p:cNvSpPr txBox="1"/>
          <p:nvPr/>
        </p:nvSpPr>
        <p:spPr>
          <a:xfrm>
            <a:off x="72007" y="4683945"/>
            <a:ext cx="6410073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 розумієте поняттям «Резюме»?</a:t>
            </a:r>
          </a:p>
        </p:txBody>
      </p:sp>
      <p:pic>
        <p:nvPicPr>
          <p:cNvPr id="10242" name="Picture 2" descr="Пов’язане зображення">
            <a:extLst>
              <a:ext uri="{FF2B5EF4-FFF2-40B4-BE49-F238E27FC236}">
                <a16:creationId xmlns:a16="http://schemas.microsoft.com/office/drawing/2014/main" id="{8C8BA43E-DC29-46AF-8CE2-7B8887D23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1"/>
          <a:stretch/>
        </p:blipFill>
        <p:spPr bwMode="auto">
          <a:xfrm>
            <a:off x="6670155" y="2509466"/>
            <a:ext cx="3200271" cy="312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34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Ð ÐµÐ·ÑÐ»ÑÑÐ°Ñ Ð¿Ð¾ÑÑÐºÑ Ð·Ð¾Ð±ÑÐ°Ð¶ÐµÐ½Ñ Ð·Ð° Ð·Ð°Ð¿Ð¸ÑÐ¾Ð¼ &quot;blackboard with wooden frame&quot;">
            <a:extLst>
              <a:ext uri="{FF2B5EF4-FFF2-40B4-BE49-F238E27FC236}">
                <a16:creationId xmlns:a16="http://schemas.microsoft.com/office/drawing/2014/main" id="{3CECCAC8-B652-4FB7-92BE-D3D7777FF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1767" y="1251832"/>
            <a:ext cx="9651372" cy="52157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01F12-60B8-4057-B072-70972A5148DE}"/>
              </a:ext>
            </a:extLst>
          </p:cNvPr>
          <p:cNvSpPr txBox="1"/>
          <p:nvPr/>
        </p:nvSpPr>
        <p:spPr>
          <a:xfrm>
            <a:off x="2601158" y="1793710"/>
            <a:ext cx="6989684" cy="341632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7200" b="1" i="1" kern="0" dirty="0">
                <a:solidFill>
                  <a:schemeClr val="bg1"/>
                </a:solidFill>
              </a:rPr>
              <a:t>Скласти  власне резюме</a:t>
            </a:r>
            <a:endParaRPr lang="uk-UA" sz="72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3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380F663-13E3-468B-A760-3F004EF11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82" r="9530"/>
          <a:stretch/>
        </p:blipFill>
        <p:spPr>
          <a:xfrm flipH="1">
            <a:off x="414169" y="1167703"/>
            <a:ext cx="4558964" cy="53134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FBDBC8-ECAE-4809-AC7E-95182BBBE504}"/>
              </a:ext>
            </a:extLst>
          </p:cNvPr>
          <p:cNvSpPr txBox="1"/>
          <p:nvPr/>
        </p:nvSpPr>
        <p:spPr>
          <a:xfrm>
            <a:off x="4823210" y="1196763"/>
            <a:ext cx="7298940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Створіть </a:t>
            </a:r>
            <a:r>
              <a:rPr lang="uk-UA" sz="2800" b="1" i="1" kern="0" dirty="0">
                <a:solidFill>
                  <a:srgbClr val="FFFF00"/>
                </a:solidFill>
              </a:rPr>
              <a:t>власне учнівське портфоліо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FEA395-56A3-4844-9380-E762A3DB8C0F}"/>
              </a:ext>
            </a:extLst>
          </p:cNvPr>
          <p:cNvSpPr txBox="1"/>
          <p:nvPr/>
        </p:nvSpPr>
        <p:spPr>
          <a:xfrm>
            <a:off x="5094514" y="2283769"/>
            <a:ext cx="7027636" cy="409342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1.	Розмісіть роботу на </a:t>
            </a:r>
            <a:r>
              <a:rPr lang="en-US" sz="2600" b="1" i="1" kern="0" dirty="0">
                <a:solidFill>
                  <a:schemeClr val="bg1"/>
                </a:solidFill>
              </a:rPr>
              <a:t>Google-</a:t>
            </a:r>
            <a:r>
              <a:rPr lang="uk-UA" sz="2600" b="1" i="1" kern="0" dirty="0">
                <a:solidFill>
                  <a:schemeClr val="bg1"/>
                </a:solidFill>
              </a:rPr>
              <a:t>диску, надайте доступ, для перегляду і редагування учителю і 2 однокласникам.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2.	Перегляньте проектну роботу своїх друзів. Додайте коментарі. Порівняйте змістовну частину і оформлення.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3.	Оцініть власну роботу і переглянуті роботи.</a:t>
            </a:r>
          </a:p>
        </p:txBody>
      </p:sp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12" name="Округлена прямокутна виноска 5">
            <a:extLst>
              <a:ext uri="{FF2B5EF4-FFF2-40B4-BE49-F238E27FC236}">
                <a16:creationId xmlns:a16="http://schemas.microsoft.com/office/drawing/2014/main" id="{50F6A942-D83A-4781-A35D-7D9E073D86CC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2" descr="graphic design, paintbrush, web design icon">
            <a:extLst>
              <a:ext uri="{FF2B5EF4-FFF2-40B4-BE49-F238E27FC236}">
                <a16:creationId xmlns:a16="http://schemas.microsoft.com/office/drawing/2014/main" id="{6C813333-25C9-45AB-B118-23AFE4916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067" y="3687744"/>
            <a:ext cx="2291026" cy="22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riefcase, business, portfolio icon">
            <a:extLst>
              <a:ext uri="{FF2B5EF4-FFF2-40B4-BE49-F238E27FC236}">
                <a16:creationId xmlns:a16="http://schemas.microsoft.com/office/drawing/2014/main" id="{A836DBD2-34FB-4824-B1A9-E880298EF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660" y="3678939"/>
            <a:ext cx="2299830" cy="229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Електронні та друковані портфоліо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3BCD9B-FD0D-4D76-AFF4-9CB8DABCAD4B}"/>
              </a:ext>
            </a:extLst>
          </p:cNvPr>
          <p:cNvSpPr txBox="1"/>
          <p:nvPr/>
        </p:nvSpPr>
        <p:spPr>
          <a:xfrm>
            <a:off x="1403648" y="1196752"/>
            <a:ext cx="5195983" cy="255454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Портфоліо</a:t>
            </a:r>
            <a:r>
              <a:rPr lang="uk-UA" sz="3200" b="1" i="1" kern="0" dirty="0">
                <a:solidFill>
                  <a:srgbClr val="FFFFFF"/>
                </a:solidFill>
              </a:rPr>
              <a:t> — збірка (широке портфоліо) виконаних робіт та напрацювань певної особи (компанії).</a:t>
            </a:r>
            <a:endParaRPr kumimoji="0" lang="uk-UA" sz="32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BAC3853A-91E4-4783-8960-9BAE36E61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33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5A89A3-1160-40F6-8F51-216A27BF1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8919" y="1196752"/>
            <a:ext cx="5383231" cy="5383231"/>
          </a:xfrm>
          <a:prstGeom prst="rect">
            <a:avLst/>
          </a:prstGeom>
        </p:spPr>
      </p:pic>
      <p:pic>
        <p:nvPicPr>
          <p:cNvPr id="1028" name="Picture 4" descr="bag, briefcase, portfolio icon">
            <a:extLst>
              <a:ext uri="{FF2B5EF4-FFF2-40B4-BE49-F238E27FC236}">
                <a16:creationId xmlns:a16="http://schemas.microsoft.com/office/drawing/2014/main" id="{C5A5DCCC-5C99-44F2-916C-E3939347A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31" y="3888367"/>
            <a:ext cx="2691616" cy="269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71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Електронні та друковані портфоліо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Портфоліо може бути: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BD04BE2E-79E9-4ED9-B998-40B3B8FD722E}"/>
              </a:ext>
            </a:extLst>
          </p:cNvPr>
          <p:cNvSpPr/>
          <p:nvPr/>
        </p:nvSpPr>
        <p:spPr>
          <a:xfrm>
            <a:off x="72008" y="1801824"/>
            <a:ext cx="5972332" cy="111491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на папері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BA034DD-650F-41AB-95F2-649E2BE1B404}"/>
              </a:ext>
            </a:extLst>
          </p:cNvPr>
          <p:cNvSpPr/>
          <p:nvPr/>
        </p:nvSpPr>
        <p:spPr>
          <a:xfrm>
            <a:off x="6149820" y="1801824"/>
            <a:ext cx="5972332" cy="111491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в електронному вигляді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pic>
        <p:nvPicPr>
          <p:cNvPr id="2050" name="Picture 2" descr="Пов’язане зображення">
            <a:extLst>
              <a:ext uri="{FF2B5EF4-FFF2-40B4-BE49-F238E27FC236}">
                <a16:creationId xmlns:a16="http://schemas.microsoft.com/office/drawing/2014/main" id="{8DD4E4A3-6036-40B6-BC03-205A58856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18" y="2998576"/>
            <a:ext cx="5972332" cy="335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ов’язане зображення">
            <a:extLst>
              <a:ext uri="{FF2B5EF4-FFF2-40B4-BE49-F238E27FC236}">
                <a16:creationId xmlns:a16="http://schemas.microsoft.com/office/drawing/2014/main" id="{F6403302-7A13-4D1C-807A-565694AE8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1" y="2998576"/>
            <a:ext cx="5972332" cy="335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7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Електронні та друковані портфоліо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Електронне портфоліо</a:t>
            </a:r>
            <a:r>
              <a:rPr lang="uk-UA" sz="2800" b="1" i="1" kern="0" dirty="0">
                <a:solidFill>
                  <a:schemeClr val="bg1"/>
                </a:solidFill>
              </a:rPr>
              <a:t> може зберігатись: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C079D1C6-2209-4E98-981F-B2AE5AFB6F04}"/>
              </a:ext>
            </a:extLst>
          </p:cNvPr>
          <p:cNvSpPr/>
          <p:nvPr/>
        </p:nvSpPr>
        <p:spPr>
          <a:xfrm>
            <a:off x="72008" y="1801824"/>
            <a:ext cx="5972332" cy="111491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локально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4340DB7-2DD7-4411-B851-B41B077B1CCC}"/>
              </a:ext>
            </a:extLst>
          </p:cNvPr>
          <p:cNvSpPr/>
          <p:nvPr/>
        </p:nvSpPr>
        <p:spPr>
          <a:xfrm>
            <a:off x="6149820" y="1801824"/>
            <a:ext cx="5972332" cy="111491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 err="1">
                <a:solidFill>
                  <a:schemeClr val="bg1"/>
                </a:solidFill>
              </a:rPr>
              <a:t>глобально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0EEC815B-5132-40F0-9749-FB598DCF95B7}"/>
              </a:ext>
            </a:extLst>
          </p:cNvPr>
          <p:cNvSpPr/>
          <p:nvPr/>
        </p:nvSpPr>
        <p:spPr>
          <a:xfrm>
            <a:off x="72008" y="2998576"/>
            <a:ext cx="5972332" cy="14616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бути доступним лише визначеному колу людей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EBE1CA10-90D7-44A4-97D0-63D3F8846C1A}"/>
              </a:ext>
            </a:extLst>
          </p:cNvPr>
          <p:cNvSpPr/>
          <p:nvPr/>
        </p:nvSpPr>
        <p:spPr>
          <a:xfrm>
            <a:off x="6149820" y="2998576"/>
            <a:ext cx="5972332" cy="14616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бути доступним для всього світу — для користувачів інтернету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9338C8-4B86-4687-95D6-D9FF762307D0}"/>
              </a:ext>
            </a:extLst>
          </p:cNvPr>
          <p:cNvSpPr txBox="1"/>
          <p:nvPr/>
        </p:nvSpPr>
        <p:spPr>
          <a:xfrm>
            <a:off x="72008" y="4660964"/>
            <a:ext cx="12050142" cy="954107"/>
          </a:xfrm>
          <a:prstGeom prst="wedgeRectCallout">
            <a:avLst>
              <a:gd name="adj1" fmla="val 35489"/>
              <a:gd name="adj2" fmla="val -82322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chemeClr val="bg1"/>
                </a:solidFill>
              </a:rPr>
              <a:t>Глобально</a:t>
            </a:r>
            <a:r>
              <a:rPr lang="uk-UA" sz="2800" b="1" i="1" kern="0" dirty="0">
                <a:solidFill>
                  <a:schemeClr val="bg1"/>
                </a:solidFill>
              </a:rPr>
              <a:t> доступне портфоліо інакше називається </a:t>
            </a:r>
            <a:r>
              <a:rPr lang="uk-UA" sz="2800" b="1" i="1" kern="0" dirty="0">
                <a:solidFill>
                  <a:srgbClr val="FFFF00"/>
                </a:solidFill>
              </a:rPr>
              <a:t>веб-портфоліо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824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Електронні та друковані портфоліо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443903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Портфоліо</a:t>
            </a:r>
            <a:r>
              <a:rPr lang="uk-UA" sz="2800" b="1" i="1" kern="0" dirty="0">
                <a:solidFill>
                  <a:schemeClr val="bg1"/>
                </a:solidFill>
              </a:rPr>
              <a:t> — це спосіб фіксування, накопичення, оцінки і самооцінки особистих досягнень за певний проміжок часу.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D6C3E4-E4AF-4666-921A-9B7391E491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30" b="28852"/>
          <a:stretch/>
        </p:blipFill>
        <p:spPr>
          <a:xfrm>
            <a:off x="4653715" y="1196763"/>
            <a:ext cx="7466277" cy="490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Електронні та друковані портфоліо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Мета портфоліо</a:t>
            </a:r>
            <a:r>
              <a:rPr lang="uk-UA" sz="2800" b="1" i="1" kern="0" dirty="0">
                <a:solidFill>
                  <a:schemeClr val="bg1"/>
                </a:solidFill>
              </a:rPr>
              <a:t>: накопичення досягнень, відслідковування професійного прогресу, представлення діяльності і професійного розвитку за окремий проміжок часу.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3768C0-FD60-4B50-AF20-41BBD8A6AD96}"/>
              </a:ext>
            </a:extLst>
          </p:cNvPr>
          <p:cNvSpPr txBox="1"/>
          <p:nvPr/>
        </p:nvSpPr>
        <p:spPr>
          <a:xfrm>
            <a:off x="72008" y="311700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Завдання портфоліо</a:t>
            </a:r>
            <a:r>
              <a:rPr lang="uk-UA" sz="2800" b="1" i="1" kern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99B485-8529-4141-97C6-21DB6584C328}"/>
              </a:ext>
            </a:extLst>
          </p:cNvPr>
          <p:cNvSpPr txBox="1"/>
          <p:nvPr/>
        </p:nvSpPr>
        <p:spPr>
          <a:xfrm>
            <a:off x="72008" y="3744581"/>
            <a:ext cx="741591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проаналізувати і узагальнити свою роботу;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7EE3C2-AA2A-4379-9564-FC52DAD0BF40}"/>
              </a:ext>
            </a:extLst>
          </p:cNvPr>
          <p:cNvSpPr txBox="1"/>
          <p:nvPr/>
        </p:nvSpPr>
        <p:spPr>
          <a:xfrm>
            <a:off x="72008" y="4803046"/>
            <a:ext cx="7415912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відобразити динаміку свого професійного росту;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19748B-E9E0-42B1-B5DD-FBE52D8683DF}"/>
              </a:ext>
            </a:extLst>
          </p:cNvPr>
          <p:cNvSpPr txBox="1"/>
          <p:nvPr/>
        </p:nvSpPr>
        <p:spPr>
          <a:xfrm>
            <a:off x="72008" y="5861511"/>
            <a:ext cx="7415912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представити досвід своєї роботи найбільш повно і ефективно.</a:t>
            </a:r>
          </a:p>
        </p:txBody>
      </p:sp>
      <p:pic>
        <p:nvPicPr>
          <p:cNvPr id="3074" name="Picture 2" descr="Результат пошуку зображень за запитом &quot;portfolio vector&quot;">
            <a:extLst>
              <a:ext uri="{FF2B5EF4-FFF2-40B4-BE49-F238E27FC236}">
                <a16:creationId xmlns:a16="http://schemas.microsoft.com/office/drawing/2014/main" id="{18F3CECA-1D35-4680-B69B-646900F74A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2" b="24566"/>
          <a:stretch/>
        </p:blipFill>
        <p:spPr bwMode="auto">
          <a:xfrm>
            <a:off x="7670800" y="3744581"/>
            <a:ext cx="4449192" cy="307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9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Електронні та друковані портфоліо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Функції портфоліо: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D050C787-33A2-4307-9A41-0B5742D896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9054930"/>
              </p:ext>
            </p:extLst>
          </p:nvPr>
        </p:nvGraphicFramePr>
        <p:xfrm>
          <a:off x="4643120" y="1719983"/>
          <a:ext cx="7384756" cy="503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Пов’язане зображення">
            <a:extLst>
              <a:ext uri="{FF2B5EF4-FFF2-40B4-BE49-F238E27FC236}">
                <a16:creationId xmlns:a16="http://schemas.microsoft.com/office/drawing/2014/main" id="{481E367B-E741-4A4B-99EC-E21DA6461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038534"/>
            <a:ext cx="4748348" cy="385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07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Електронні та друковані портфоліо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29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Види </a:t>
            </a:r>
            <a:r>
              <a:rPr lang="uk-UA" sz="2800" b="1" i="1" kern="0" dirty="0">
                <a:solidFill>
                  <a:srgbClr val="FFFF00"/>
                </a:solidFill>
              </a:rPr>
              <a:t>Портфоліо</a:t>
            </a:r>
            <a:r>
              <a:rPr lang="uk-UA" sz="2800" b="1" i="1" kern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F642BD4E-25C6-406B-B89B-F38279BA2604}"/>
              </a:ext>
            </a:extLst>
          </p:cNvPr>
          <p:cNvSpPr/>
          <p:nvPr/>
        </p:nvSpPr>
        <p:spPr>
          <a:xfrm>
            <a:off x="72006" y="1822145"/>
            <a:ext cx="3687194" cy="7076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Особистий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B69C093-AF21-45CD-AC7B-6C730D4A1BD6}"/>
              </a:ext>
            </a:extLst>
          </p:cNvPr>
          <p:cNvSpPr/>
          <p:nvPr/>
        </p:nvSpPr>
        <p:spPr>
          <a:xfrm>
            <a:off x="3881120" y="1822145"/>
            <a:ext cx="8241030" cy="7076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Тематичний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F3ECA7D6-DF73-4E90-8472-4EE23DC6705A}"/>
              </a:ext>
            </a:extLst>
          </p:cNvPr>
          <p:cNvSpPr/>
          <p:nvPr/>
        </p:nvSpPr>
        <p:spPr>
          <a:xfrm>
            <a:off x="72006" y="2632003"/>
            <a:ext cx="3687194" cy="374974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Можна назвати професійним портретом. Портрет розповідає про особистість працівника. Його пропонується виконувати у формі резюме. 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29A8840B-36D3-4E60-9E3B-55C503224B19}"/>
              </a:ext>
            </a:extLst>
          </p:cNvPr>
          <p:cNvSpPr/>
          <p:nvPr/>
        </p:nvSpPr>
        <p:spPr>
          <a:xfrm>
            <a:off x="3881120" y="2632003"/>
            <a:ext cx="8241030" cy="374974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Може включати: 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• план; 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• пояснювальну записку; 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• обґрунтування теми, своє бачення даної теми, яких результатів очікуєте; 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• власні роботи (анкети, тести, твори, презентації, сайти, малюнки); 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• самоаналіз проведеної роботи; 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• підведення підсумків, визначення перспектив.</a:t>
            </a:r>
          </a:p>
        </p:txBody>
      </p:sp>
    </p:spTree>
    <p:extLst>
      <p:ext uri="{BB962C8B-B14F-4D97-AF65-F5344CB8AC3E}">
        <p14:creationId xmlns:p14="http://schemas.microsoft.com/office/powerpoint/2010/main" val="47141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Електронні та друковані портфоліо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Методика формування портфоліо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9FEE-05C5-4F11-9FEE-9FFE258AD4C9}"/>
              </a:ext>
            </a:extLst>
          </p:cNvPr>
          <p:cNvSpPr txBox="1"/>
          <p:nvPr/>
        </p:nvSpPr>
        <p:spPr>
          <a:xfrm>
            <a:off x="72008" y="1806681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Різні проекти, дослідження, папки з грамотами, дипломами та багато інших матеріалів. Це і є складова вашого </a:t>
            </a:r>
            <a:r>
              <a:rPr lang="uk-UA" sz="2800" b="1" i="1" kern="0" dirty="0">
                <a:solidFill>
                  <a:srgbClr val="FFFF00"/>
                </a:solidFill>
              </a:rPr>
              <a:t>портфоліо</a:t>
            </a:r>
            <a:r>
              <a:rPr lang="uk-UA" sz="2800" b="1" i="1" kern="0" dirty="0">
                <a:solidFill>
                  <a:schemeClr val="bg1"/>
                </a:solidFill>
              </a:rPr>
              <a:t> — потрібно тільки відібрати головне і систематизувати.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DE6F13-00F9-4E7E-B73A-5AE1B17B2B63}"/>
              </a:ext>
            </a:extLst>
          </p:cNvPr>
          <p:cNvSpPr txBox="1"/>
          <p:nvPr/>
        </p:nvSpPr>
        <p:spPr>
          <a:xfrm>
            <a:off x="355600" y="3722925"/>
            <a:ext cx="1176439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чого я хочу створити портфоліо?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4413A2-CD5F-4624-8DCD-239B0E80574D}"/>
              </a:ext>
            </a:extLst>
          </p:cNvPr>
          <p:cNvSpPr txBox="1"/>
          <p:nvPr/>
        </p:nvSpPr>
        <p:spPr>
          <a:xfrm>
            <a:off x="355600" y="4327048"/>
            <a:ext cx="11764392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Що я хочу включити в портфоліо?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A9D1C3-01ED-431C-9222-FA31F8C38C2E}"/>
              </a:ext>
            </a:extLst>
          </p:cNvPr>
          <p:cNvSpPr txBox="1"/>
          <p:nvPr/>
        </p:nvSpPr>
        <p:spPr>
          <a:xfrm>
            <a:off x="355600" y="4940219"/>
            <a:ext cx="1176439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 буде організований портфоліо?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274010-2213-41C6-9631-5A7D8E21C7F0}"/>
              </a:ext>
            </a:extLst>
          </p:cNvPr>
          <p:cNvSpPr txBox="1"/>
          <p:nvPr/>
        </p:nvSpPr>
        <p:spPr>
          <a:xfrm>
            <a:off x="355600" y="5543664"/>
            <a:ext cx="11764392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Де буде зберігатися портфоліо і хто до нього буде мати доступ?  </a:t>
            </a:r>
          </a:p>
        </p:txBody>
      </p:sp>
    </p:spTree>
    <p:extLst>
      <p:ext uri="{BB962C8B-B14F-4D97-AF65-F5344CB8AC3E}">
        <p14:creationId xmlns:p14="http://schemas.microsoft.com/office/powerpoint/2010/main" val="93669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212261</TotalTime>
  <Words>691</Words>
  <Application>Microsoft Office PowerPoint</Application>
  <PresentationFormat>Широкий екран</PresentationFormat>
  <Paragraphs>105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4" baseType="lpstr">
      <vt:lpstr>Arial</vt:lpstr>
      <vt:lpstr>Comic Sans MS</vt:lpstr>
      <vt:lpstr>Times New Roman</vt:lpstr>
      <vt:lpstr>Verdana</vt:lpstr>
      <vt:lpstr>Wingdings</vt:lpstr>
      <vt:lpstr>Тема Office</vt:lpstr>
      <vt:lpstr>Електронні та друковані портфоліо</vt:lpstr>
      <vt:lpstr>Електронні та друковані портфоліо</vt:lpstr>
      <vt:lpstr>Електронні та друковані портфоліо</vt:lpstr>
      <vt:lpstr>Електронні та друковані портфоліо</vt:lpstr>
      <vt:lpstr>Електронні та друковані портфоліо</vt:lpstr>
      <vt:lpstr>Електронні та друковані портфоліо</vt:lpstr>
      <vt:lpstr>Електронні та друковані портфоліо</vt:lpstr>
      <vt:lpstr>Електронні та друковані портфоліо</vt:lpstr>
      <vt:lpstr>Електронні та друковані портфоліо</vt:lpstr>
      <vt:lpstr>Електронні та друковані портфоліо</vt:lpstr>
      <vt:lpstr>Електронні та друковані портфоліо</vt:lpstr>
      <vt:lpstr>Електронні та друковані портфоліо</vt:lpstr>
      <vt:lpstr>Електронні та друковані портфоліо</vt:lpstr>
      <vt:lpstr>Розгадайте ребус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751</cp:revision>
  <dcterms:created xsi:type="dcterms:W3CDTF">2016-06-06T19:48:43Z</dcterms:created>
  <dcterms:modified xsi:type="dcterms:W3CDTF">2019-12-18T08:10:35Z</dcterms:modified>
</cp:coreProperties>
</file>