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383" r:id="rId2"/>
    <p:sldId id="797" r:id="rId3"/>
    <p:sldId id="1761" r:id="rId4"/>
    <p:sldId id="1762" r:id="rId5"/>
    <p:sldId id="1763" r:id="rId6"/>
    <p:sldId id="1764" r:id="rId7"/>
    <p:sldId id="1770" r:id="rId8"/>
    <p:sldId id="1773" r:id="rId9"/>
    <p:sldId id="1765" r:id="rId10"/>
    <p:sldId id="1766" r:id="rId11"/>
    <p:sldId id="1771" r:id="rId12"/>
    <p:sldId id="1772" r:id="rId13"/>
    <p:sldId id="1767" r:id="rId14"/>
    <p:sldId id="1768" r:id="rId15"/>
    <p:sldId id="1237" r:id="rId16"/>
    <p:sldId id="1244" r:id="rId17"/>
    <p:sldId id="1779" r:id="rId18"/>
    <p:sldId id="1780" r:id="rId19"/>
    <p:sldId id="1247" r:id="rId20"/>
    <p:sldId id="1774" r:id="rId21"/>
    <p:sldId id="1781" r:id="rId22"/>
    <p:sldId id="1782" r:id="rId23"/>
    <p:sldId id="1783" r:id="rId24"/>
    <p:sldId id="1784" r:id="rId25"/>
    <p:sldId id="1785" r:id="rId26"/>
    <p:sldId id="1786" r:id="rId27"/>
    <p:sldId id="1789" r:id="rId28"/>
    <p:sldId id="1790" r:id="rId29"/>
    <p:sldId id="1791" r:id="rId30"/>
    <p:sldId id="1793" r:id="rId31"/>
    <p:sldId id="1794" r:id="rId32"/>
    <p:sldId id="1795" r:id="rId33"/>
    <p:sldId id="1792" r:id="rId34"/>
    <p:sldId id="1787" r:id="rId35"/>
    <p:sldId id="1788" r:id="rId36"/>
    <p:sldId id="1796" r:id="rId37"/>
    <p:sldId id="1797" r:id="rId38"/>
    <p:sldId id="1798" r:id="rId39"/>
    <p:sldId id="1799" r:id="rId40"/>
    <p:sldId id="1805" r:id="rId41"/>
    <p:sldId id="1806" r:id="rId42"/>
    <p:sldId id="1807" r:id="rId43"/>
    <p:sldId id="1800" r:id="rId44"/>
    <p:sldId id="1801" r:id="rId45"/>
    <p:sldId id="935" r:id="rId46"/>
    <p:sldId id="335" r:id="rId47"/>
    <p:sldId id="1808" r:id="rId48"/>
    <p:sldId id="643" r:id="rId49"/>
    <p:sldId id="644" r:id="rId50"/>
    <p:sldId id="304" r:id="rId51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AF2031"/>
    <a:srgbClr val="13B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63" autoAdjust="0"/>
    <p:restoredTop sz="94660"/>
  </p:normalViewPr>
  <p:slideViewPr>
    <p:cSldViewPr snapToGrid="0">
      <p:cViewPr varScale="1">
        <p:scale>
          <a:sx n="74" d="100"/>
          <a:sy n="74" d="100"/>
        </p:scale>
        <p:origin x="43" y="21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 custT="1"/>
      <dgm:spPr/>
      <dgm:t>
        <a:bodyPr/>
        <a:lstStyle/>
        <a:p>
          <a:r>
            <a:rPr lang="uk-UA" sz="2500" i="1" noProof="0" dirty="0"/>
            <a:t>залежність від наявності та якості каналу інтернет-зв'язку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i="1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i="1"/>
        </a:p>
      </dgm:t>
    </dgm:pt>
    <dgm:pt modelId="{1B81C372-925C-46FC-96B1-2F1AAF945560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500" i="1" noProof="0" dirty="0"/>
            <a:t>ризики технічних збоїв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i="1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i="1"/>
        </a:p>
      </dgm:t>
    </dgm:pt>
    <dgm:pt modelId="{FFF60420-B008-4E57-9B7A-8B5C4B8F1F0F}">
      <dgm:prSet phldrT="[Текст]" custT="1"/>
      <dgm:spPr/>
      <dgm:t>
        <a:bodyPr/>
        <a:lstStyle/>
        <a:p>
          <a:r>
            <a:rPr lang="uk-UA" sz="2500" i="1" noProof="0" dirty="0">
              <a:solidFill>
                <a:srgbClr val="002060"/>
              </a:solidFill>
            </a:rPr>
            <a:t>небезпеку порушення конфіденційності даних</a:t>
          </a: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i="1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i="1"/>
        </a:p>
      </dgm:t>
    </dgm:pt>
    <dgm:pt modelId="{574467BF-CB95-4D99-A5FA-460B08A3B1CD}">
      <dgm:prSet phldrT="[Текст]" custT="1"/>
      <dgm:spPr/>
      <dgm:t>
        <a:bodyPr/>
        <a:lstStyle/>
        <a:p>
          <a:r>
            <a:rPr lang="uk-UA" sz="2500" i="1" noProof="0" dirty="0"/>
            <a:t>інші правові питання</a:t>
          </a:r>
        </a:p>
      </dgm:t>
    </dgm:pt>
    <dgm:pt modelId="{0F061BA2-5564-42A8-83BD-2FAEFB9E7F8C}" type="parTrans" cxnId="{30A8916B-4F0E-4CFD-BBDB-2B015C36E62E}">
      <dgm:prSet/>
      <dgm:spPr/>
      <dgm:t>
        <a:bodyPr/>
        <a:lstStyle/>
        <a:p>
          <a:endParaRPr lang="uk-UA" i="1"/>
        </a:p>
      </dgm:t>
    </dgm:pt>
    <dgm:pt modelId="{583EE810-A9FA-4532-AC5C-F17662F9099C}" type="sibTrans" cxnId="{30A8916B-4F0E-4CFD-BBDB-2B015C36E62E}">
      <dgm:prSet/>
      <dgm:spPr/>
      <dgm:t>
        <a:bodyPr/>
        <a:lstStyle/>
        <a:p>
          <a:endParaRPr lang="uk-UA" i="1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4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</dgm:pt>
    <dgm:pt modelId="{7DF117A4-BB7B-4C63-B83D-1D769ED77955}" type="pres">
      <dgm:prSet presAssocID="{BD77BD33-EC30-46AC-BD24-401E734F8176}" presName="extraNode" presStyleLbl="node1" presStyleIdx="0" presStyleCnt="4"/>
      <dgm:spPr/>
    </dgm:pt>
    <dgm:pt modelId="{79FA0555-FEE1-4173-AD86-0A4FAA4240E0}" type="pres">
      <dgm:prSet presAssocID="{BD77BD33-EC30-46AC-BD24-401E734F8176}" presName="dstNode" presStyleLbl="node1" presStyleIdx="0" presStyleCnt="4"/>
      <dgm:spPr/>
    </dgm:pt>
    <dgm:pt modelId="{EE2EA9E0-CBE5-43E4-BB02-325D168626A4}" type="pres">
      <dgm:prSet presAssocID="{D44B0D79-7F04-44B9-9C7C-CD28C17613D0}" presName="text_1" presStyleLbl="node1" presStyleIdx="0" presStyleCnt="4" custScaleY="125098">
        <dgm:presLayoutVars>
          <dgm:bulletEnabled val="1"/>
        </dgm:presLayoutVars>
      </dgm:prSet>
      <dgm:spPr/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4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D2F74AD-5B6A-4346-8349-090AC68FEE9A}" type="pres">
      <dgm:prSet presAssocID="{1B81C372-925C-46FC-96B1-2F1AAF945560}" presName="text_2" presStyleLbl="node1" presStyleIdx="1" presStyleCnt="4" custScaleY="125098">
        <dgm:presLayoutVars>
          <dgm:bulletEnabled val="1"/>
        </dgm:presLayoutVars>
      </dgm:prSet>
      <dgm:spPr/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4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6297F79-2755-4E7F-87B4-88629DD167EF}" type="pres">
      <dgm:prSet presAssocID="{FFF60420-B008-4E57-9B7A-8B5C4B8F1F0F}" presName="text_3" presStyleLbl="node1" presStyleIdx="2" presStyleCnt="4" custScaleY="125098">
        <dgm:presLayoutVars>
          <dgm:bulletEnabled val="1"/>
        </dgm:presLayoutVars>
      </dgm:prSet>
      <dgm:spPr/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4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97A966C-ADE1-481C-9602-29D743F1F5D5}" type="pres">
      <dgm:prSet presAssocID="{574467BF-CB95-4D99-A5FA-460B08A3B1CD}" presName="text_4" presStyleLbl="node1" presStyleIdx="3" presStyleCnt="4" custScaleY="125098">
        <dgm:presLayoutVars>
          <dgm:bulletEnabled val="1"/>
        </dgm:presLayoutVars>
      </dgm:prSet>
      <dgm:spPr/>
    </dgm:pt>
    <dgm:pt modelId="{9E25BE06-63B3-417D-8D1F-AE7788C8D10B}" type="pres">
      <dgm:prSet presAssocID="{574467BF-CB95-4D99-A5FA-460B08A3B1CD}" presName="accent_4" presStyleCnt="0"/>
      <dgm:spPr/>
    </dgm:pt>
    <dgm:pt modelId="{AA2029A9-878F-42BF-A694-5944B1AD983E}" type="pres">
      <dgm:prSet presAssocID="{574467BF-CB95-4D99-A5FA-460B08A3B1CD}" presName="accentRepeatNode" presStyleLbl="solidFgAcc1" presStyleIdx="3" presStyleCnt="4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30A8916B-4F0E-4CFD-BBDB-2B015C36E62E}" srcId="{BD77BD33-EC30-46AC-BD24-401E734F8176}" destId="{574467BF-CB95-4D99-A5FA-460B08A3B1CD}" srcOrd="3" destOrd="0" parTransId="{0F061BA2-5564-42A8-83BD-2FAEFB9E7F8C}" sibTransId="{583EE810-A9FA-4532-AC5C-F17662F9099C}"/>
    <dgm:cxn modelId="{59BCDC85-CEE0-4294-9FB0-6B609471D905}" type="presOf" srcId="{574467BF-CB95-4D99-A5FA-460B08A3B1CD}" destId="{E97A966C-ADE1-481C-9602-29D743F1F5D5}" srcOrd="0" destOrd="0" presId="urn:microsoft.com/office/officeart/2008/layout/VerticalCurvedList"/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  <dgm:cxn modelId="{C6DCAC9D-4B18-405F-A389-72B125D12799}" type="presParOf" srcId="{0B7B7FCB-7340-4C8C-9CEC-44D83247E09F}" destId="{E97A966C-ADE1-481C-9602-29D743F1F5D5}" srcOrd="7" destOrd="0" presId="urn:microsoft.com/office/officeart/2008/layout/VerticalCurvedList"/>
    <dgm:cxn modelId="{0D6C2F8F-8724-4805-9FDC-89C02C7B9100}" type="presParOf" srcId="{0B7B7FCB-7340-4C8C-9CEC-44D83247E09F}" destId="{9E25BE06-63B3-417D-8D1F-AE7788C8D10B}" srcOrd="8" destOrd="0" presId="urn:microsoft.com/office/officeart/2008/layout/VerticalCurvedList"/>
    <dgm:cxn modelId="{29B03BE2-DC72-4FD3-BDDA-087524F92E93}" type="presParOf" srcId="{9E25BE06-63B3-417D-8D1F-AE7788C8D10B}" destId="{AA2029A9-878F-42BF-A694-5944B1AD983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/>
      <dgm:spPr/>
      <dgm:t>
        <a:bodyPr/>
        <a:lstStyle/>
        <a:p>
          <a:r>
            <a:rPr lang="en-AU" b="1" i="1" dirty="0">
              <a:solidFill>
                <a:srgbClr val="FFFF00"/>
              </a:solidFill>
            </a:rPr>
            <a:t>Google </a:t>
          </a:r>
          <a:r>
            <a:rPr lang="uk-UA" b="1" i="1" dirty="0">
              <a:solidFill>
                <a:srgbClr val="FFFF00"/>
              </a:solidFill>
            </a:rPr>
            <a:t>Перекладач </a:t>
          </a:r>
          <a:r>
            <a:rPr lang="uk-UA" b="1" i="1" dirty="0">
              <a:solidFill>
                <a:schemeClr val="bg1"/>
              </a:solidFill>
            </a:rPr>
            <a:t>(</a:t>
          </a:r>
          <a:r>
            <a:rPr lang="en-AU" b="1" i="1" dirty="0">
              <a:solidFill>
                <a:schemeClr val="bg1"/>
              </a:solidFill>
            </a:rPr>
            <a:t>translate.google.com.ua),</a:t>
          </a:r>
          <a:endParaRPr lang="uk-UA" i="1" dirty="0"/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i="1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i="1"/>
        </a:p>
      </dgm:t>
    </dgm:pt>
    <dgm:pt modelId="{1B81C372-925C-46FC-96B1-2F1AAF945560}">
      <dgm:prSet phldrT="[Текст]"/>
      <dgm:spPr>
        <a:solidFill>
          <a:srgbClr val="7030A0"/>
        </a:solidFill>
      </dgm:spPr>
      <dgm:t>
        <a:bodyPr/>
        <a:lstStyle/>
        <a:p>
          <a:r>
            <a:rPr lang="uk-UA" b="1" i="1" dirty="0">
              <a:solidFill>
                <a:srgbClr val="FFFF00"/>
              </a:solidFill>
            </a:rPr>
            <a:t>Перекладач онлайн  </a:t>
          </a:r>
          <a:r>
            <a:rPr lang="uk-UA" b="1" i="1" dirty="0">
              <a:solidFill>
                <a:schemeClr val="bg1"/>
              </a:solidFill>
            </a:rPr>
            <a:t>(</a:t>
          </a:r>
          <a:r>
            <a:rPr lang="en-AU" b="1" i="1" dirty="0">
              <a:solidFill>
                <a:schemeClr val="bg1"/>
              </a:solidFill>
            </a:rPr>
            <a:t>pereklad.online.ua),</a:t>
          </a:r>
          <a:endParaRPr lang="uk-UA" i="1" dirty="0"/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i="1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i="1"/>
        </a:p>
      </dgm:t>
    </dgm:pt>
    <dgm:pt modelId="{FFF60420-B008-4E57-9B7A-8B5C4B8F1F0F}">
      <dgm:prSet phldrT="[Текст]"/>
      <dgm:spPr/>
      <dgm:t>
        <a:bodyPr/>
        <a:lstStyle/>
        <a:p>
          <a:r>
            <a:rPr lang="en-AU" b="1" i="1" dirty="0">
              <a:solidFill>
                <a:srgbClr val="002060"/>
              </a:solidFill>
            </a:rPr>
            <a:t>PROMT Translator (translate.ru),</a:t>
          </a:r>
          <a:endParaRPr lang="uk-UA" b="1" i="1" dirty="0">
            <a:solidFill>
              <a:srgbClr val="002060"/>
            </a:solidFill>
          </a:endParaRP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i="1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i="1"/>
        </a:p>
      </dgm:t>
    </dgm:pt>
    <dgm:pt modelId="{574467BF-CB95-4D99-A5FA-460B08A3B1CD}">
      <dgm:prSet phldrT="[Текст]"/>
      <dgm:spPr/>
      <dgm:t>
        <a:bodyPr/>
        <a:lstStyle/>
        <a:p>
          <a:r>
            <a:rPr lang="en-AU" b="1" i="1" dirty="0">
              <a:solidFill>
                <a:srgbClr val="FFFF00"/>
              </a:solidFill>
            </a:rPr>
            <a:t>Word Re </a:t>
          </a:r>
          <a:r>
            <a:rPr lang="en-AU" b="1" i="1" dirty="0" err="1">
              <a:solidFill>
                <a:srgbClr val="FFFF00"/>
              </a:solidFill>
            </a:rPr>
            <a:t>ference</a:t>
          </a:r>
          <a:r>
            <a:rPr lang="en-AU" b="1" i="1" dirty="0">
              <a:solidFill>
                <a:srgbClr val="FFFF00"/>
              </a:solidFill>
            </a:rPr>
            <a:t> </a:t>
          </a:r>
          <a:r>
            <a:rPr lang="en-AU" b="1" i="1" dirty="0">
              <a:solidFill>
                <a:schemeClr val="bg1"/>
              </a:solidFill>
            </a:rPr>
            <a:t>(wordreference.com),</a:t>
          </a:r>
          <a:endParaRPr lang="uk-UA" i="1" dirty="0"/>
        </a:p>
      </dgm:t>
    </dgm:pt>
    <dgm:pt modelId="{0F061BA2-5564-42A8-83BD-2FAEFB9E7F8C}" type="parTrans" cxnId="{30A8916B-4F0E-4CFD-BBDB-2B015C36E62E}">
      <dgm:prSet/>
      <dgm:spPr/>
      <dgm:t>
        <a:bodyPr/>
        <a:lstStyle/>
        <a:p>
          <a:endParaRPr lang="uk-UA" i="1"/>
        </a:p>
      </dgm:t>
    </dgm:pt>
    <dgm:pt modelId="{583EE810-A9FA-4532-AC5C-F17662F9099C}" type="sibTrans" cxnId="{30A8916B-4F0E-4CFD-BBDB-2B015C36E62E}">
      <dgm:prSet/>
      <dgm:spPr/>
      <dgm:t>
        <a:bodyPr/>
        <a:lstStyle/>
        <a:p>
          <a:endParaRPr lang="uk-UA" i="1"/>
        </a:p>
      </dgm:t>
    </dgm:pt>
    <dgm:pt modelId="{9F5EE445-7A33-4127-8BC1-059962E1C614}">
      <dgm:prSet phldrT="[Текст]"/>
      <dgm:spPr>
        <a:solidFill>
          <a:srgbClr val="008000"/>
        </a:solidFill>
      </dgm:spPr>
      <dgm:t>
        <a:bodyPr/>
        <a:lstStyle/>
        <a:p>
          <a:r>
            <a:rPr lang="en-AU" b="1" i="1" dirty="0">
              <a:solidFill>
                <a:srgbClr val="FFFF00"/>
              </a:solidFill>
            </a:rPr>
            <a:t>Freetranslation.com </a:t>
          </a:r>
          <a:r>
            <a:rPr lang="en-AU" b="1" i="1" dirty="0">
              <a:solidFill>
                <a:schemeClr val="bg1"/>
              </a:solidFill>
            </a:rPr>
            <a:t>(freetranslation.com) </a:t>
          </a:r>
          <a:r>
            <a:rPr lang="uk-UA" b="1" i="1" dirty="0">
              <a:solidFill>
                <a:schemeClr val="bg1"/>
              </a:solidFill>
            </a:rPr>
            <a:t>та інші.</a:t>
          </a:r>
          <a:endParaRPr lang="uk-UA" i="1" dirty="0"/>
        </a:p>
      </dgm:t>
    </dgm:pt>
    <dgm:pt modelId="{475F9FE2-DE50-4ED5-94D7-25AAC6560F43}" type="parTrans" cxnId="{4C67BFCF-DF16-4FDF-B4C8-8AE80FFCF06F}">
      <dgm:prSet/>
      <dgm:spPr/>
      <dgm:t>
        <a:bodyPr/>
        <a:lstStyle/>
        <a:p>
          <a:endParaRPr lang="uk-UA" i="1"/>
        </a:p>
      </dgm:t>
    </dgm:pt>
    <dgm:pt modelId="{F0BBC386-8CAE-4059-9B98-893DE28D7BE6}" type="sibTrans" cxnId="{4C67BFCF-DF16-4FDF-B4C8-8AE80FFCF06F}">
      <dgm:prSet/>
      <dgm:spPr/>
      <dgm:t>
        <a:bodyPr/>
        <a:lstStyle/>
        <a:p>
          <a:endParaRPr lang="uk-UA" i="1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5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</dgm:pt>
    <dgm:pt modelId="{7DF117A4-BB7B-4C63-B83D-1D769ED77955}" type="pres">
      <dgm:prSet presAssocID="{BD77BD33-EC30-46AC-BD24-401E734F8176}" presName="extraNode" presStyleLbl="node1" presStyleIdx="0" presStyleCnt="5"/>
      <dgm:spPr/>
    </dgm:pt>
    <dgm:pt modelId="{79FA0555-FEE1-4173-AD86-0A4FAA4240E0}" type="pres">
      <dgm:prSet presAssocID="{BD77BD33-EC30-46AC-BD24-401E734F8176}" presName="dstNode" presStyleLbl="node1" presStyleIdx="0" presStyleCnt="5"/>
      <dgm:spPr/>
    </dgm:pt>
    <dgm:pt modelId="{EE2EA9E0-CBE5-43E4-BB02-325D168626A4}" type="pres">
      <dgm:prSet presAssocID="{D44B0D79-7F04-44B9-9C7C-CD28C17613D0}" presName="text_1" presStyleLbl="node1" presStyleIdx="0" presStyleCnt="5" custScaleY="122814">
        <dgm:presLayoutVars>
          <dgm:bulletEnabled val="1"/>
        </dgm:presLayoutVars>
      </dgm:prSet>
      <dgm:spPr/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5"/>
      <dgm:spPr/>
    </dgm:pt>
    <dgm:pt modelId="{AD2F74AD-5B6A-4346-8349-090AC68FEE9A}" type="pres">
      <dgm:prSet presAssocID="{1B81C372-925C-46FC-96B1-2F1AAF945560}" presName="text_2" presStyleLbl="node1" presStyleIdx="1" presStyleCnt="5" custScaleY="122814">
        <dgm:presLayoutVars>
          <dgm:bulletEnabled val="1"/>
        </dgm:presLayoutVars>
      </dgm:prSet>
      <dgm:spPr/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5"/>
      <dgm:spPr/>
    </dgm:pt>
    <dgm:pt modelId="{46297F79-2755-4E7F-87B4-88629DD167EF}" type="pres">
      <dgm:prSet presAssocID="{FFF60420-B008-4E57-9B7A-8B5C4B8F1F0F}" presName="text_3" presStyleLbl="node1" presStyleIdx="2" presStyleCnt="5" custScaleY="122814">
        <dgm:presLayoutVars>
          <dgm:bulletEnabled val="1"/>
        </dgm:presLayoutVars>
      </dgm:prSet>
      <dgm:spPr/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5"/>
      <dgm:spPr/>
    </dgm:pt>
    <dgm:pt modelId="{E97A966C-ADE1-481C-9602-29D743F1F5D5}" type="pres">
      <dgm:prSet presAssocID="{574467BF-CB95-4D99-A5FA-460B08A3B1CD}" presName="text_4" presStyleLbl="node1" presStyleIdx="3" presStyleCnt="5" custScaleY="122814">
        <dgm:presLayoutVars>
          <dgm:bulletEnabled val="1"/>
        </dgm:presLayoutVars>
      </dgm:prSet>
      <dgm:spPr/>
    </dgm:pt>
    <dgm:pt modelId="{9E25BE06-63B3-417D-8D1F-AE7788C8D10B}" type="pres">
      <dgm:prSet presAssocID="{574467BF-CB95-4D99-A5FA-460B08A3B1CD}" presName="accent_4" presStyleCnt="0"/>
      <dgm:spPr/>
    </dgm:pt>
    <dgm:pt modelId="{AA2029A9-878F-42BF-A694-5944B1AD983E}" type="pres">
      <dgm:prSet presAssocID="{574467BF-CB95-4D99-A5FA-460B08A3B1CD}" presName="accentRepeatNode" presStyleLbl="solidFgAcc1" presStyleIdx="3" presStyleCnt="5"/>
      <dgm:spPr/>
    </dgm:pt>
    <dgm:pt modelId="{A75E9348-9280-4796-BDCC-B84F04B5A654}" type="pres">
      <dgm:prSet presAssocID="{9F5EE445-7A33-4127-8BC1-059962E1C614}" presName="text_5" presStyleLbl="node1" presStyleIdx="4" presStyleCnt="5" custScaleY="122814">
        <dgm:presLayoutVars>
          <dgm:bulletEnabled val="1"/>
        </dgm:presLayoutVars>
      </dgm:prSet>
      <dgm:spPr/>
    </dgm:pt>
    <dgm:pt modelId="{A3EEC0C6-EE50-4B2B-A384-D5DAA61F2CD8}" type="pres">
      <dgm:prSet presAssocID="{9F5EE445-7A33-4127-8BC1-059962E1C614}" presName="accent_5" presStyleCnt="0"/>
      <dgm:spPr/>
    </dgm:pt>
    <dgm:pt modelId="{0589A8B4-BF53-4D85-9C3C-5A5EA39FC1AC}" type="pres">
      <dgm:prSet presAssocID="{9F5EE445-7A33-4127-8BC1-059962E1C614}" presName="accentRepeatNode" presStyleLbl="solidFgAcc1" presStyleIdx="4" presStyleCnt="5"/>
      <dgm:spPr/>
    </dgm:pt>
  </dgm:ptLst>
  <dgm:cxnLst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BAD4A83F-B957-40AA-B010-2259AF131FBB}" type="presOf" srcId="{9F5EE445-7A33-4127-8BC1-059962E1C614}" destId="{A75E9348-9280-4796-BDCC-B84F04B5A654}" srcOrd="0" destOrd="0" presId="urn:microsoft.com/office/officeart/2008/layout/VerticalCurvedList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30A8916B-4F0E-4CFD-BBDB-2B015C36E62E}" srcId="{BD77BD33-EC30-46AC-BD24-401E734F8176}" destId="{574467BF-CB95-4D99-A5FA-460B08A3B1CD}" srcOrd="3" destOrd="0" parTransId="{0F061BA2-5564-42A8-83BD-2FAEFB9E7F8C}" sibTransId="{583EE810-A9FA-4532-AC5C-F17662F9099C}"/>
    <dgm:cxn modelId="{59BCDC85-CEE0-4294-9FB0-6B609471D905}" type="presOf" srcId="{574467BF-CB95-4D99-A5FA-460B08A3B1CD}" destId="{E97A966C-ADE1-481C-9602-29D743F1F5D5}" srcOrd="0" destOrd="0" presId="urn:microsoft.com/office/officeart/2008/layout/VerticalCurvedList"/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4C67BFCF-DF16-4FDF-B4C8-8AE80FFCF06F}" srcId="{BD77BD33-EC30-46AC-BD24-401E734F8176}" destId="{9F5EE445-7A33-4127-8BC1-059962E1C614}" srcOrd="4" destOrd="0" parTransId="{475F9FE2-DE50-4ED5-94D7-25AAC6560F43}" sibTransId="{F0BBC386-8CAE-4059-9B98-893DE28D7BE6}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  <dgm:cxn modelId="{C6DCAC9D-4B18-405F-A389-72B125D12799}" type="presParOf" srcId="{0B7B7FCB-7340-4C8C-9CEC-44D83247E09F}" destId="{E97A966C-ADE1-481C-9602-29D743F1F5D5}" srcOrd="7" destOrd="0" presId="urn:microsoft.com/office/officeart/2008/layout/VerticalCurvedList"/>
    <dgm:cxn modelId="{0D6C2F8F-8724-4805-9FDC-89C02C7B9100}" type="presParOf" srcId="{0B7B7FCB-7340-4C8C-9CEC-44D83247E09F}" destId="{9E25BE06-63B3-417D-8D1F-AE7788C8D10B}" srcOrd="8" destOrd="0" presId="urn:microsoft.com/office/officeart/2008/layout/VerticalCurvedList"/>
    <dgm:cxn modelId="{29B03BE2-DC72-4FD3-BDDA-087524F92E93}" type="presParOf" srcId="{9E25BE06-63B3-417D-8D1F-AE7788C8D10B}" destId="{AA2029A9-878F-42BF-A694-5944B1AD983E}" srcOrd="0" destOrd="0" presId="urn:microsoft.com/office/officeart/2008/layout/VerticalCurvedList"/>
    <dgm:cxn modelId="{DCD04459-4A98-483D-B10A-E61E87A416CF}" type="presParOf" srcId="{0B7B7FCB-7340-4C8C-9CEC-44D83247E09F}" destId="{A75E9348-9280-4796-BDCC-B84F04B5A654}" srcOrd="9" destOrd="0" presId="urn:microsoft.com/office/officeart/2008/layout/VerticalCurvedList"/>
    <dgm:cxn modelId="{21EA59D5-F144-45AD-A2A3-427892853732}" type="presParOf" srcId="{0B7B7FCB-7340-4C8C-9CEC-44D83247E09F}" destId="{A3EEC0C6-EE50-4B2B-A384-D5DAA61F2CD8}" srcOrd="10" destOrd="0" presId="urn:microsoft.com/office/officeart/2008/layout/VerticalCurvedList"/>
    <dgm:cxn modelId="{2ECFC1B1-5399-416D-BE72-73A6533DDC7B}" type="presParOf" srcId="{A3EEC0C6-EE50-4B2B-A384-D5DAA61F2CD8}" destId="{0589A8B4-BF53-4D85-9C3C-5A5EA39FC1A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5210203" y="-798036"/>
          <a:ext cx="6204422" cy="6204422"/>
        </a:xfrm>
        <a:prstGeom prst="blockArc">
          <a:avLst>
            <a:gd name="adj1" fmla="val 18900000"/>
            <a:gd name="adj2" fmla="val 2700000"/>
            <a:gd name="adj3" fmla="val 348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520554" y="265323"/>
          <a:ext cx="5848983" cy="88688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2728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i="1" kern="1200" noProof="0" dirty="0"/>
            <a:t>залежність від наявності та якості каналу інтернет-зв'язку</a:t>
          </a:r>
        </a:p>
      </dsp:txBody>
      <dsp:txXfrm>
        <a:off x="520554" y="265323"/>
        <a:ext cx="5848983" cy="886880"/>
      </dsp:txXfrm>
    </dsp:sp>
    <dsp:sp modelId="{27878C57-BBF6-4C22-88FA-1C3D4933722D}">
      <dsp:nvSpPr>
        <dsp:cNvPr id="0" name=""/>
        <dsp:cNvSpPr/>
      </dsp:nvSpPr>
      <dsp:spPr>
        <a:xfrm>
          <a:off x="77461" y="265671"/>
          <a:ext cx="886185" cy="886185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927011" y="1328931"/>
          <a:ext cx="5442526" cy="886880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2728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i="1" kern="1200" noProof="0" dirty="0"/>
            <a:t>ризики технічних збоїв</a:t>
          </a:r>
        </a:p>
      </dsp:txBody>
      <dsp:txXfrm>
        <a:off x="927011" y="1328931"/>
        <a:ext cx="5442526" cy="886880"/>
      </dsp:txXfrm>
    </dsp:sp>
    <dsp:sp modelId="{E63EBB38-5984-4F74-98F1-254621592311}">
      <dsp:nvSpPr>
        <dsp:cNvPr id="0" name=""/>
        <dsp:cNvSpPr/>
      </dsp:nvSpPr>
      <dsp:spPr>
        <a:xfrm>
          <a:off x="483918" y="1329278"/>
          <a:ext cx="886185" cy="886185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927011" y="2392538"/>
          <a:ext cx="5442526" cy="88688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2728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i="1" kern="1200" noProof="0" dirty="0">
              <a:solidFill>
                <a:srgbClr val="002060"/>
              </a:solidFill>
            </a:rPr>
            <a:t>небезпеку порушення конфіденційності даних</a:t>
          </a:r>
        </a:p>
      </dsp:txBody>
      <dsp:txXfrm>
        <a:off x="927011" y="2392538"/>
        <a:ext cx="5442526" cy="886880"/>
      </dsp:txXfrm>
    </dsp:sp>
    <dsp:sp modelId="{D13D7DA6-9D1E-4150-A6AE-C6ABC36166D5}">
      <dsp:nvSpPr>
        <dsp:cNvPr id="0" name=""/>
        <dsp:cNvSpPr/>
      </dsp:nvSpPr>
      <dsp:spPr>
        <a:xfrm>
          <a:off x="483918" y="2392885"/>
          <a:ext cx="886185" cy="886185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7A966C-ADE1-481C-9602-29D743F1F5D5}">
      <dsp:nvSpPr>
        <dsp:cNvPr id="0" name=""/>
        <dsp:cNvSpPr/>
      </dsp:nvSpPr>
      <dsp:spPr>
        <a:xfrm>
          <a:off x="520554" y="3456145"/>
          <a:ext cx="5848983" cy="88688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2728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i="1" kern="1200" noProof="0" dirty="0"/>
            <a:t>інші правові питання</a:t>
          </a:r>
        </a:p>
      </dsp:txBody>
      <dsp:txXfrm>
        <a:off x="520554" y="3456145"/>
        <a:ext cx="5848983" cy="886880"/>
      </dsp:txXfrm>
    </dsp:sp>
    <dsp:sp modelId="{AA2029A9-878F-42BF-A694-5944B1AD983E}">
      <dsp:nvSpPr>
        <dsp:cNvPr id="0" name=""/>
        <dsp:cNvSpPr/>
      </dsp:nvSpPr>
      <dsp:spPr>
        <a:xfrm>
          <a:off x="77461" y="3456492"/>
          <a:ext cx="886185" cy="886185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5697701" y="-872148"/>
          <a:ext cx="6783534" cy="6783534"/>
        </a:xfrm>
        <a:prstGeom prst="blockArc">
          <a:avLst>
            <a:gd name="adj1" fmla="val 18900000"/>
            <a:gd name="adj2" fmla="val 2700000"/>
            <a:gd name="adj3" fmla="val 318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474656" y="242975"/>
          <a:ext cx="11356246" cy="77385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0147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900" b="1" i="1" kern="1200" dirty="0">
              <a:solidFill>
                <a:srgbClr val="FFFF00"/>
              </a:solidFill>
            </a:rPr>
            <a:t>Google </a:t>
          </a:r>
          <a:r>
            <a:rPr lang="uk-UA" sz="2900" b="1" i="1" kern="1200" dirty="0">
              <a:solidFill>
                <a:srgbClr val="FFFF00"/>
              </a:solidFill>
            </a:rPr>
            <a:t>Перекладач </a:t>
          </a:r>
          <a:r>
            <a:rPr lang="uk-UA" sz="2900" b="1" i="1" kern="1200" dirty="0">
              <a:solidFill>
                <a:schemeClr val="bg1"/>
              </a:solidFill>
            </a:rPr>
            <a:t>(</a:t>
          </a:r>
          <a:r>
            <a:rPr lang="en-AU" sz="2900" b="1" i="1" kern="1200" dirty="0">
              <a:solidFill>
                <a:schemeClr val="bg1"/>
              </a:solidFill>
            </a:rPr>
            <a:t>translate.google.com.ua),</a:t>
          </a:r>
          <a:endParaRPr lang="uk-UA" sz="2900" i="1" kern="1200" dirty="0"/>
        </a:p>
      </dsp:txBody>
      <dsp:txXfrm>
        <a:off x="474656" y="242975"/>
        <a:ext cx="11356246" cy="773858"/>
      </dsp:txXfrm>
    </dsp:sp>
    <dsp:sp modelId="{27878C57-BBF6-4C22-88FA-1C3D4933722D}">
      <dsp:nvSpPr>
        <dsp:cNvPr id="0" name=""/>
        <dsp:cNvSpPr/>
      </dsp:nvSpPr>
      <dsp:spPr>
        <a:xfrm>
          <a:off x="80839" y="236088"/>
          <a:ext cx="787632" cy="7876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926171" y="1187832"/>
          <a:ext cx="10904730" cy="773858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0147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900" b="1" i="1" kern="1200" dirty="0">
              <a:solidFill>
                <a:srgbClr val="FFFF00"/>
              </a:solidFill>
            </a:rPr>
            <a:t>Перекладач онлайн  </a:t>
          </a:r>
          <a:r>
            <a:rPr lang="uk-UA" sz="2900" b="1" i="1" kern="1200" dirty="0">
              <a:solidFill>
                <a:schemeClr val="bg1"/>
              </a:solidFill>
            </a:rPr>
            <a:t>(</a:t>
          </a:r>
          <a:r>
            <a:rPr lang="en-AU" sz="2900" b="1" i="1" kern="1200" dirty="0">
              <a:solidFill>
                <a:schemeClr val="bg1"/>
              </a:solidFill>
            </a:rPr>
            <a:t>pereklad.online.ua),</a:t>
          </a:r>
          <a:endParaRPr lang="uk-UA" sz="2900" i="1" kern="1200" dirty="0"/>
        </a:p>
      </dsp:txBody>
      <dsp:txXfrm>
        <a:off x="926171" y="1187832"/>
        <a:ext cx="10904730" cy="773858"/>
      </dsp:txXfrm>
    </dsp:sp>
    <dsp:sp modelId="{E63EBB38-5984-4F74-98F1-254621592311}">
      <dsp:nvSpPr>
        <dsp:cNvPr id="0" name=""/>
        <dsp:cNvSpPr/>
      </dsp:nvSpPr>
      <dsp:spPr>
        <a:xfrm>
          <a:off x="532355" y="1180945"/>
          <a:ext cx="787632" cy="7876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1064750" y="2132689"/>
          <a:ext cx="10766151" cy="77385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0147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900" b="1" i="1" kern="1200" dirty="0">
              <a:solidFill>
                <a:srgbClr val="002060"/>
              </a:solidFill>
            </a:rPr>
            <a:t>PROMT Translator (translate.ru),</a:t>
          </a:r>
          <a:endParaRPr lang="uk-UA" sz="2900" b="1" i="1" kern="1200" dirty="0">
            <a:solidFill>
              <a:srgbClr val="002060"/>
            </a:solidFill>
          </a:endParaRPr>
        </a:p>
      </dsp:txBody>
      <dsp:txXfrm>
        <a:off x="1064750" y="2132689"/>
        <a:ext cx="10766151" cy="773858"/>
      </dsp:txXfrm>
    </dsp:sp>
    <dsp:sp modelId="{D13D7DA6-9D1E-4150-A6AE-C6ABC36166D5}">
      <dsp:nvSpPr>
        <dsp:cNvPr id="0" name=""/>
        <dsp:cNvSpPr/>
      </dsp:nvSpPr>
      <dsp:spPr>
        <a:xfrm>
          <a:off x="670934" y="2125802"/>
          <a:ext cx="787632" cy="7876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7A966C-ADE1-481C-9602-29D743F1F5D5}">
      <dsp:nvSpPr>
        <dsp:cNvPr id="0" name=""/>
        <dsp:cNvSpPr/>
      </dsp:nvSpPr>
      <dsp:spPr>
        <a:xfrm>
          <a:off x="926171" y="3077546"/>
          <a:ext cx="10904730" cy="77385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0147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900" b="1" i="1" kern="1200" dirty="0">
              <a:solidFill>
                <a:srgbClr val="FFFF00"/>
              </a:solidFill>
            </a:rPr>
            <a:t>Word Re </a:t>
          </a:r>
          <a:r>
            <a:rPr lang="en-AU" sz="2900" b="1" i="1" kern="1200" dirty="0" err="1">
              <a:solidFill>
                <a:srgbClr val="FFFF00"/>
              </a:solidFill>
            </a:rPr>
            <a:t>ference</a:t>
          </a:r>
          <a:r>
            <a:rPr lang="en-AU" sz="2900" b="1" i="1" kern="1200" dirty="0">
              <a:solidFill>
                <a:srgbClr val="FFFF00"/>
              </a:solidFill>
            </a:rPr>
            <a:t> </a:t>
          </a:r>
          <a:r>
            <a:rPr lang="en-AU" sz="2900" b="1" i="1" kern="1200" dirty="0">
              <a:solidFill>
                <a:schemeClr val="bg1"/>
              </a:solidFill>
            </a:rPr>
            <a:t>(wordreference.com),</a:t>
          </a:r>
          <a:endParaRPr lang="uk-UA" sz="2900" i="1" kern="1200" dirty="0"/>
        </a:p>
      </dsp:txBody>
      <dsp:txXfrm>
        <a:off x="926171" y="3077546"/>
        <a:ext cx="10904730" cy="773858"/>
      </dsp:txXfrm>
    </dsp:sp>
    <dsp:sp modelId="{AA2029A9-878F-42BF-A694-5944B1AD983E}">
      <dsp:nvSpPr>
        <dsp:cNvPr id="0" name=""/>
        <dsp:cNvSpPr/>
      </dsp:nvSpPr>
      <dsp:spPr>
        <a:xfrm>
          <a:off x="532355" y="3070659"/>
          <a:ext cx="787632" cy="7876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75E9348-9280-4796-BDCC-B84F04B5A654}">
      <dsp:nvSpPr>
        <dsp:cNvPr id="0" name=""/>
        <dsp:cNvSpPr/>
      </dsp:nvSpPr>
      <dsp:spPr>
        <a:xfrm>
          <a:off x="474656" y="4022403"/>
          <a:ext cx="11356246" cy="773858"/>
        </a:xfrm>
        <a:prstGeom prst="rect">
          <a:avLst/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0147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900" b="1" i="1" kern="1200" dirty="0">
              <a:solidFill>
                <a:srgbClr val="FFFF00"/>
              </a:solidFill>
            </a:rPr>
            <a:t>Freetranslation.com </a:t>
          </a:r>
          <a:r>
            <a:rPr lang="en-AU" sz="2900" b="1" i="1" kern="1200" dirty="0">
              <a:solidFill>
                <a:schemeClr val="bg1"/>
              </a:solidFill>
            </a:rPr>
            <a:t>(freetranslation.com) </a:t>
          </a:r>
          <a:r>
            <a:rPr lang="uk-UA" sz="2900" b="1" i="1" kern="1200" dirty="0">
              <a:solidFill>
                <a:schemeClr val="bg1"/>
              </a:solidFill>
            </a:rPr>
            <a:t>та інші.</a:t>
          </a:r>
          <a:endParaRPr lang="uk-UA" sz="2900" i="1" kern="1200" dirty="0"/>
        </a:p>
      </dsp:txBody>
      <dsp:txXfrm>
        <a:off x="474656" y="4022403"/>
        <a:ext cx="11356246" cy="773858"/>
      </dsp:txXfrm>
    </dsp:sp>
    <dsp:sp modelId="{0589A8B4-BF53-4D85-9C3C-5A5EA39FC1AC}">
      <dsp:nvSpPr>
        <dsp:cNvPr id="0" name=""/>
        <dsp:cNvSpPr/>
      </dsp:nvSpPr>
      <dsp:spPr>
        <a:xfrm>
          <a:off x="80839" y="4015516"/>
          <a:ext cx="787632" cy="7876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707EF6B-FC27-4EB2-B55F-3B4AF73ED3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55"/>
          <a:stretch/>
        </p:blipFill>
        <p:spPr>
          <a:xfrm>
            <a:off x="0" y="0"/>
            <a:ext cx="4765677" cy="5180021"/>
          </a:xfrm>
          <a:prstGeom prst="rect">
            <a:avLst/>
          </a:prstGeom>
        </p:spPr>
      </p:pic>
      <p:sp>
        <p:nvSpPr>
          <p:cNvPr id="6" name="Rectangle 24">
            <a:extLst>
              <a:ext uri="{FF2B5EF4-FFF2-40B4-BE49-F238E27FC236}">
                <a16:creationId xmlns:a16="http://schemas.microsoft.com/office/drawing/2014/main" id="{A3E85801-EB32-49A7-8FEE-7A84AF4A2BF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id="{4141E764-5524-443A-A319-AFF105F0AA2F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9" name="Oval 25">
            <a:extLst>
              <a:ext uri="{FF2B5EF4-FFF2-40B4-BE49-F238E27FC236}">
                <a16:creationId xmlns:a16="http://schemas.microsoft.com/office/drawing/2014/main" id="{BB59EC56-F9EF-4254-AAFA-F1C9993E5A5C}"/>
              </a:ext>
            </a:extLst>
          </p:cNvPr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9161A37E-6BC9-4F75-B972-F45D5334E64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CDF2F6DE-EEB4-428F-9D80-FC0EFC9B05C2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Oval 18">
            <a:extLst>
              <a:ext uri="{FF2B5EF4-FFF2-40B4-BE49-F238E27FC236}">
                <a16:creationId xmlns:a16="http://schemas.microsoft.com/office/drawing/2014/main" id="{543DCD9E-8F56-47CB-A37D-A5185E1EE075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Freeform 21" descr="2">
            <a:extLst>
              <a:ext uri="{FF2B5EF4-FFF2-40B4-BE49-F238E27FC236}">
                <a16:creationId xmlns:a16="http://schemas.microsoft.com/office/drawing/2014/main" id="{CD61CF62-7A34-48C7-BF6A-C983556CBA2F}"/>
              </a:ext>
            </a:extLst>
          </p:cNvPr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4" name="Freeform 19" descr="4">
            <a:extLst>
              <a:ext uri="{FF2B5EF4-FFF2-40B4-BE49-F238E27FC236}">
                <a16:creationId xmlns:a16="http://schemas.microsoft.com/office/drawing/2014/main" id="{DD93AC76-D40B-4EFA-AF29-083D2F9871AA}"/>
              </a:ext>
            </a:extLst>
          </p:cNvPr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5" name="Freeform 20" descr="1">
            <a:extLst>
              <a:ext uri="{FF2B5EF4-FFF2-40B4-BE49-F238E27FC236}">
                <a16:creationId xmlns:a16="http://schemas.microsoft.com/office/drawing/2014/main" id="{477A4177-692F-4EAB-BE98-8C76CDFE7B00}"/>
              </a:ext>
            </a:extLst>
          </p:cNvPr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6" name="Freeform 22" descr="55282">
            <a:extLst>
              <a:ext uri="{FF2B5EF4-FFF2-40B4-BE49-F238E27FC236}">
                <a16:creationId xmlns:a16="http://schemas.microsoft.com/office/drawing/2014/main" id="{F678C36F-505F-4B38-B4F6-720F8CEF9782}"/>
              </a:ext>
            </a:extLst>
          </p:cNvPr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7" name="Oval 23">
            <a:extLst>
              <a:ext uri="{FF2B5EF4-FFF2-40B4-BE49-F238E27FC236}">
                <a16:creationId xmlns:a16="http://schemas.microsoft.com/office/drawing/2014/main" id="{B12B09F7-65F2-4FB0-8702-EE7FBA1250EA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1A5015F-7017-41D2-9243-C67C1CD5C163}"/>
              </a:ext>
            </a:extLst>
          </p:cNvPr>
          <p:cNvSpPr txBox="1"/>
          <p:nvPr userDrawn="1"/>
        </p:nvSpPr>
        <p:spPr>
          <a:xfrm>
            <a:off x="1425702" y="3155914"/>
            <a:ext cx="2441027" cy="1810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ru-RU" sz="138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7</a:t>
            </a:r>
            <a:endParaRPr lang="uk-UA" sz="13800" b="1" i="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7D2DAB49-7FB2-44BB-8117-568A7ACBF5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0" name="Підзаголовок 2">
            <a:extLst>
              <a:ext uri="{FF2B5EF4-FFF2-40B4-BE49-F238E27FC236}">
                <a16:creationId xmlns:a16="http://schemas.microsoft.com/office/drawing/2014/main" id="{EEAEC554-9464-4D55-8235-AFFE2093409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  <p:sp>
        <p:nvSpPr>
          <p:cNvPr id="21" name="Прямокутник 20">
            <a:hlinkClick r:id="rId7"/>
            <a:extLst>
              <a:ext uri="{FF2B5EF4-FFF2-40B4-BE49-F238E27FC236}">
                <a16:creationId xmlns:a16="http://schemas.microsoft.com/office/drawing/2014/main" id="{D8E34462-2A34-430D-899A-018AFCA3A363}"/>
              </a:ext>
            </a:extLst>
          </p:cNvPr>
          <p:cNvSpPr/>
          <p:nvPr userDrawn="1"/>
        </p:nvSpPr>
        <p:spPr>
          <a:xfrm>
            <a:off x="6500000" y="6184950"/>
            <a:ext cx="5564194" cy="589217"/>
          </a:xfrm>
          <a:prstGeom prst="rect">
            <a:avLst/>
          </a:prstGeom>
          <a:solidFill>
            <a:srgbClr val="40404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40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teach-inf.at.ua</a:t>
            </a:r>
            <a:endParaRPr lang="uk-UA" sz="4000" b="1" kern="0" dirty="0">
              <a:solidFill>
                <a:schemeClr val="bg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12.04.2020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12.04.2020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0" dirty="0">
                <a:solidFill>
                  <a:srgbClr val="19426B"/>
                </a:solidFill>
                <a:latin typeface="Comic Sans MS" panose="030F0702030302020204" pitchFamily="66" charset="0"/>
              </a:rPr>
              <a:t>7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19426B"/>
                  </a:solidFill>
                  <a:latin typeface="Verdana"/>
                  <a:hlinkClick r:id="rId7" tooltip="Перейти на сайт"/>
                </a:rPr>
                <a:t>teach-inf.at.ua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12.04.2020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12.04.2020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12.04.2020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12.04.2020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12.04.2020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12.04.2020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12.04.2020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12.04.2020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gif"/><Relationship Id="rId5" Type="http://schemas.openxmlformats.org/officeDocument/2006/relationships/image" Target="../media/image37.png"/><Relationship Id="rId10" Type="http://schemas.openxmlformats.org/officeDocument/2006/relationships/image" Target="../media/image42.gif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2017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4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E7151010-F91A-40E2-83B3-62504C2E15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7771" y="639810"/>
            <a:ext cx="7137066" cy="1801607"/>
          </a:xfrm>
        </p:spPr>
        <p:txBody>
          <a:bodyPr>
            <a:noAutofit/>
          </a:bodyPr>
          <a:lstStyle/>
          <a:p>
            <a:r>
              <a:rPr lang="uk-UA" sz="5400" dirty="0"/>
              <a:t>Хмарні сервіси. Онлайнові перекладачі</a:t>
            </a:r>
          </a:p>
        </p:txBody>
      </p:sp>
      <p:pic>
        <p:nvPicPr>
          <p:cNvPr id="7" name="Picture 6" descr="earth, internet, network icon">
            <a:extLst>
              <a:ext uri="{FF2B5EF4-FFF2-40B4-BE49-F238E27FC236}">
                <a16:creationId xmlns:a16="http://schemas.microsoft.com/office/drawing/2014/main" id="{BD00BBC8-5CF6-484A-AE6A-2955B732B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957" y="3587772"/>
            <a:ext cx="2530624" cy="253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Пов’язане зображення">
            <a:extLst>
              <a:ext uri="{FF2B5EF4-FFF2-40B4-BE49-F238E27FC236}">
                <a16:creationId xmlns:a16="http://schemas.microsoft.com/office/drawing/2014/main" id="{335BCD86-52AC-406B-9DD8-492EFD337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8859" y="3023979"/>
            <a:ext cx="3313141" cy="331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93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Поняття хмарні сервіси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1.4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12DCCE-407A-4E9E-81D3-A400F2650D77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Також використовувати    </a:t>
            </a:r>
            <a:r>
              <a:rPr lang="uk-UA" sz="2800" b="1" i="1" kern="0" dirty="0">
                <a:solidFill>
                  <a:srgbClr val="FFFF00"/>
                </a:solidFill>
              </a:rPr>
              <a:t>хмарні    сервіси   </a:t>
            </a:r>
            <a:r>
              <a:rPr lang="uk-UA" sz="2800" b="1" i="1" kern="0" dirty="0">
                <a:solidFill>
                  <a:srgbClr val="FFFFFF"/>
                </a:solidFill>
              </a:rPr>
              <a:t>можна незалежно   від  типу  операційної системи, оскільки ці сервіси забезпечують підтримку роботи в різних операційних системах: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CE8A592F-7A73-459D-8C32-6F49BAB4510D}"/>
              </a:ext>
            </a:extLst>
          </p:cNvPr>
          <p:cNvSpPr/>
          <p:nvPr/>
        </p:nvSpPr>
        <p:spPr>
          <a:xfrm>
            <a:off x="77547" y="3096710"/>
            <a:ext cx="2887061" cy="96401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kern="0" dirty="0">
                <a:solidFill>
                  <a:srgbClr val="FFFFFF"/>
                </a:solidFill>
              </a:rPr>
              <a:t>Linux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B65C7D46-5F73-4BC4-A179-8631878F36DC}"/>
              </a:ext>
            </a:extLst>
          </p:cNvPr>
          <p:cNvSpPr/>
          <p:nvPr/>
        </p:nvSpPr>
        <p:spPr>
          <a:xfrm>
            <a:off x="3130677" y="3096710"/>
            <a:ext cx="2887061" cy="96401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rgbClr val="FFFFFF"/>
                </a:solidFill>
              </a:rPr>
              <a:t>Windows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9EBE0577-0560-4506-9A15-1D1246955995}"/>
              </a:ext>
            </a:extLst>
          </p:cNvPr>
          <p:cNvSpPr/>
          <p:nvPr/>
        </p:nvSpPr>
        <p:spPr>
          <a:xfrm>
            <a:off x="6183806" y="3096710"/>
            <a:ext cx="2887061" cy="96401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rgbClr val="FFFFFF"/>
                </a:solidFill>
              </a:rPr>
              <a:t>Android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8A64A1D6-0164-4EBC-9269-BA4F0B4C7E80}"/>
              </a:ext>
            </a:extLst>
          </p:cNvPr>
          <p:cNvSpPr/>
          <p:nvPr/>
        </p:nvSpPr>
        <p:spPr>
          <a:xfrm>
            <a:off x="9235089" y="3098628"/>
            <a:ext cx="2887061" cy="96401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rgbClr val="FFFFFF"/>
                </a:solidFill>
              </a:rPr>
              <a:t>Apple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12" name="Picture 4" descr="Пов’язане зображення">
            <a:extLst>
              <a:ext uri="{FF2B5EF4-FFF2-40B4-BE49-F238E27FC236}">
                <a16:creationId xmlns:a16="http://schemas.microsoft.com/office/drawing/2014/main" id="{1EBAD044-3581-4042-B1B0-F133F1F43E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0" r="21702"/>
          <a:stretch/>
        </p:blipFill>
        <p:spPr bwMode="auto">
          <a:xfrm>
            <a:off x="502891" y="4129547"/>
            <a:ext cx="2036371" cy="241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interface, logo, user, windows icon">
            <a:extLst>
              <a:ext uri="{FF2B5EF4-FFF2-40B4-BE49-F238E27FC236}">
                <a16:creationId xmlns:a16="http://schemas.microsoft.com/office/drawing/2014/main" id="{C630F5CC-4E45-4DF7-A991-A3BA35A8B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093" y="4107896"/>
            <a:ext cx="2436228" cy="2436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Результат пошуку зображень за запитом &quot;Android icon&quot;">
            <a:extLst>
              <a:ext uri="{FF2B5EF4-FFF2-40B4-BE49-F238E27FC236}">
                <a16:creationId xmlns:a16="http://schemas.microsoft.com/office/drawing/2014/main" id="{18DBD9A9-A8FD-4FFB-A556-5378C0621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430" y="3726834"/>
            <a:ext cx="3461811" cy="3461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Результат пошуку зображень за запитом &quot;Apple icon&quot;">
            <a:extLst>
              <a:ext uri="{FF2B5EF4-FFF2-40B4-BE49-F238E27FC236}">
                <a16:creationId xmlns:a16="http://schemas.microsoft.com/office/drawing/2014/main" id="{EAA34105-7F15-45BB-AC11-28BAD84CA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809" y="4148624"/>
            <a:ext cx="2439619" cy="2439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47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Поняття хмарні сервіси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1.4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F18D8E-8A7F-4CE6-B7C0-B5AC53225AB2}"/>
              </a:ext>
            </a:extLst>
          </p:cNvPr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Хмарні технології </a:t>
            </a:r>
            <a:r>
              <a:rPr lang="uk-UA" sz="2800" b="1" i="1" kern="0" dirty="0">
                <a:solidFill>
                  <a:srgbClr val="FFFFFF"/>
                </a:solidFill>
              </a:rPr>
              <a:t>забезпечують мобільність користувача, без прив'язки до конкретного місця його знаходження, до конкретного комп'ютера, надають можливість мати постійний доступ до своїх ресурсів через Інтернет у будь-який час, економити кошти на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09CA1B3-3718-48C8-9119-82053F1F8E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70" r="248"/>
          <a:stretch/>
        </p:blipFill>
        <p:spPr>
          <a:xfrm>
            <a:off x="3564082" y="3498195"/>
            <a:ext cx="8558068" cy="30350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5711708-B675-44BB-B36E-9480BB81E492}"/>
              </a:ext>
            </a:extLst>
          </p:cNvPr>
          <p:cNvSpPr txBox="1"/>
          <p:nvPr/>
        </p:nvSpPr>
        <p:spPr>
          <a:xfrm>
            <a:off x="72008" y="3424723"/>
            <a:ext cx="3356991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err="1">
                <a:solidFill>
                  <a:srgbClr val="FFFFFF"/>
                </a:solidFill>
              </a:rPr>
              <a:t>обслуговува</a:t>
            </a:r>
            <a:r>
              <a:rPr lang="en-US" sz="2800" b="1" i="1" kern="0" dirty="0">
                <a:solidFill>
                  <a:srgbClr val="FFFFFF"/>
                </a:solidFill>
              </a:rPr>
              <a:t>-</a:t>
            </a:r>
            <a:r>
              <a:rPr lang="uk-UA" sz="2800" b="1" i="1" kern="0" dirty="0" err="1">
                <a:solidFill>
                  <a:srgbClr val="FFFFFF"/>
                </a:solidFill>
              </a:rPr>
              <a:t>нні</a:t>
            </a:r>
            <a:r>
              <a:rPr lang="uk-UA" sz="2800" b="1" i="1" kern="0" dirty="0">
                <a:solidFill>
                  <a:srgbClr val="FFFFFF"/>
                </a:solidFill>
              </a:rPr>
              <a:t> мереж і комп'ютерного обладнання, на придбанні програмного забезпечення.</a:t>
            </a:r>
          </a:p>
        </p:txBody>
      </p:sp>
    </p:spTree>
    <p:extLst>
      <p:ext uri="{BB962C8B-B14F-4D97-AF65-F5344CB8AC3E}">
        <p14:creationId xmlns:p14="http://schemas.microsoft.com/office/powerpoint/2010/main" val="254995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Поняття хмарні сервіси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1.4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AA416E-D932-49BB-9C28-807960943E36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До недоліків використання хмарних сервісів слід віднести:</a:t>
            </a: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F83F2EE5-7185-4BC6-89CD-0EF55D26DC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4796660"/>
              </p:ext>
            </p:extLst>
          </p:nvPr>
        </p:nvGraphicFramePr>
        <p:xfrm>
          <a:off x="5594555" y="2150870"/>
          <a:ext cx="6433322" cy="4608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2" descr="Результат пошуку зображень за запитом &quot;Cloud Microsoft&quot;">
            <a:extLst>
              <a:ext uri="{FF2B5EF4-FFF2-40B4-BE49-F238E27FC236}">
                <a16:creationId xmlns:a16="http://schemas.microsoft.com/office/drawing/2014/main" id="{E9DD3120-80EA-434A-9F0C-0E9A31EA17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2" t="10836" r="16212"/>
          <a:stretch/>
        </p:blipFill>
        <p:spPr bwMode="auto">
          <a:xfrm>
            <a:off x="72008" y="2278064"/>
            <a:ext cx="5309514" cy="387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51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7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7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7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7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7" grpId="0" uiExpand="1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Поняття хмарні сервіси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1.4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709B42-5FFB-4988-BC3E-FC03F0451C5C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Послуги у використанні </a:t>
            </a:r>
            <a:r>
              <a:rPr lang="uk-UA" sz="2800" b="1" i="1" kern="0" dirty="0">
                <a:solidFill>
                  <a:srgbClr val="FFFF00"/>
                </a:solidFill>
              </a:rPr>
              <a:t>хмарних сервісів </a:t>
            </a:r>
            <a:r>
              <a:rPr lang="uk-UA" sz="2800" b="1" i="1" kern="0" dirty="0">
                <a:solidFill>
                  <a:srgbClr val="FFFFFF"/>
                </a:solidFill>
              </a:rPr>
              <a:t>надають такі відомі компанії: 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EF416B6A-D762-427E-BC64-5DF5E4C8F546}"/>
              </a:ext>
            </a:extLst>
          </p:cNvPr>
          <p:cNvSpPr/>
          <p:nvPr/>
        </p:nvSpPr>
        <p:spPr>
          <a:xfrm>
            <a:off x="71894" y="2248567"/>
            <a:ext cx="2304594" cy="84859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>
                <a:solidFill>
                  <a:srgbClr val="FFFFFF"/>
                </a:solidFill>
              </a:rPr>
              <a:t>Google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D08C9D1A-5BC7-4A8E-B2AC-7F1F94845738}"/>
              </a:ext>
            </a:extLst>
          </p:cNvPr>
          <p:cNvSpPr/>
          <p:nvPr/>
        </p:nvSpPr>
        <p:spPr>
          <a:xfrm>
            <a:off x="2507114" y="2248567"/>
            <a:ext cx="2304480" cy="84859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>
                <a:solidFill>
                  <a:srgbClr val="FFFFFF"/>
                </a:solidFill>
              </a:rPr>
              <a:t>Microsoft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411C0C18-6E95-4D00-9270-C60B479DF4B3}"/>
              </a:ext>
            </a:extLst>
          </p:cNvPr>
          <p:cNvSpPr/>
          <p:nvPr/>
        </p:nvSpPr>
        <p:spPr>
          <a:xfrm>
            <a:off x="4942220" y="2248567"/>
            <a:ext cx="2307099" cy="84859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>
                <a:solidFill>
                  <a:srgbClr val="FFFFFF"/>
                </a:solidFill>
              </a:rPr>
              <a:t>Amazon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C192DAE2-F76C-47E0-8824-602F2B5D276A}"/>
              </a:ext>
            </a:extLst>
          </p:cNvPr>
          <p:cNvSpPr/>
          <p:nvPr/>
        </p:nvSpPr>
        <p:spPr>
          <a:xfrm>
            <a:off x="7379945" y="2248567"/>
            <a:ext cx="2307100" cy="84859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 err="1">
                <a:solidFill>
                  <a:srgbClr val="FFFFFF"/>
                </a:solidFill>
              </a:rPr>
              <a:t>TheRack</a:t>
            </a:r>
            <a:endParaRPr lang="uk-UA" sz="2400" b="1" i="1" kern="0" dirty="0">
              <a:solidFill>
                <a:srgbClr val="FFFFFF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>
                <a:solidFill>
                  <a:srgbClr val="FFFFFF"/>
                </a:solidFill>
              </a:rPr>
              <a:t>space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02F26DFB-C3D1-4191-9972-AAE90BCF0907}"/>
              </a:ext>
            </a:extLst>
          </p:cNvPr>
          <p:cNvSpPr/>
          <p:nvPr/>
        </p:nvSpPr>
        <p:spPr>
          <a:xfrm>
            <a:off x="9817670" y="2248567"/>
            <a:ext cx="2304480" cy="84859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 err="1">
                <a:solidFill>
                  <a:srgbClr val="FFFFFF"/>
                </a:solidFill>
              </a:rPr>
              <a:t>Joyent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420C7D8B-06B7-4D0E-9C0A-731FC582E2B6}"/>
              </a:ext>
            </a:extLst>
          </p:cNvPr>
          <p:cNvSpPr/>
          <p:nvPr/>
        </p:nvSpPr>
        <p:spPr>
          <a:xfrm>
            <a:off x="71894" y="4628231"/>
            <a:ext cx="2304594" cy="70172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 err="1">
                <a:solidFill>
                  <a:srgbClr val="FFFFFF"/>
                </a:solidFill>
              </a:rPr>
              <a:t>GoGrid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6192DFF4-A370-4510-9928-BEB92D7DCFD0}"/>
              </a:ext>
            </a:extLst>
          </p:cNvPr>
          <p:cNvSpPr/>
          <p:nvPr/>
        </p:nvSpPr>
        <p:spPr>
          <a:xfrm>
            <a:off x="2507114" y="4628231"/>
            <a:ext cx="2304480" cy="70172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 err="1">
                <a:solidFill>
                  <a:srgbClr val="FFFFFF"/>
                </a:solidFill>
              </a:rPr>
              <a:t>Terremark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E9B54052-DC31-433D-B9E8-96DE710B4760}"/>
              </a:ext>
            </a:extLst>
          </p:cNvPr>
          <p:cNvSpPr/>
          <p:nvPr/>
        </p:nvSpPr>
        <p:spPr>
          <a:xfrm>
            <a:off x="4942220" y="4628231"/>
            <a:ext cx="2307099" cy="70172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 err="1">
                <a:solidFill>
                  <a:srgbClr val="FFFFFF"/>
                </a:solidFill>
              </a:rPr>
              <a:t>Savvis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id="{49EBB91C-291D-4AF8-9A0A-495FCEC36C17}"/>
              </a:ext>
            </a:extLst>
          </p:cNvPr>
          <p:cNvSpPr/>
          <p:nvPr/>
        </p:nvSpPr>
        <p:spPr>
          <a:xfrm>
            <a:off x="7379945" y="4628231"/>
            <a:ext cx="2307100" cy="70172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>
                <a:solidFill>
                  <a:srgbClr val="FFFFFF"/>
                </a:solidFill>
              </a:rPr>
              <a:t>Verizon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317FBFB3-6BDB-4523-94A5-3F88DB85BA0F}"/>
              </a:ext>
            </a:extLst>
          </p:cNvPr>
          <p:cNvSpPr/>
          <p:nvPr/>
        </p:nvSpPr>
        <p:spPr>
          <a:xfrm>
            <a:off x="9817670" y="4628231"/>
            <a:ext cx="2304480" cy="70172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 err="1">
                <a:solidFill>
                  <a:srgbClr val="FFFFFF"/>
                </a:solidFill>
              </a:rPr>
              <a:t>NewServers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pic>
        <p:nvPicPr>
          <p:cNvPr id="18" name="Picture 2" descr="Пов’язане зображення">
            <a:extLst>
              <a:ext uri="{FF2B5EF4-FFF2-40B4-BE49-F238E27FC236}">
                <a16:creationId xmlns:a16="http://schemas.microsoft.com/office/drawing/2014/main" id="{F3B7ABE7-4ECA-41A8-A6E3-0A049B774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02" y="2993808"/>
            <a:ext cx="1737777" cy="173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logo, microsoft icon">
            <a:extLst>
              <a:ext uri="{FF2B5EF4-FFF2-40B4-BE49-F238E27FC236}">
                <a16:creationId xmlns:a16="http://schemas.microsoft.com/office/drawing/2014/main" id="{31D76F30-E1C2-4677-96CE-D09C7C0E4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114" y="3163456"/>
            <a:ext cx="1398480" cy="139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Результат пошуку зображень за запитом &quot;Amazon icon&quot;">
            <a:extLst>
              <a:ext uri="{FF2B5EF4-FFF2-40B4-BE49-F238E27FC236}">
                <a16:creationId xmlns:a16="http://schemas.microsoft.com/office/drawing/2014/main" id="{81E5825A-15B0-4944-8AF6-880DD6545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766" y="3177288"/>
            <a:ext cx="1389323" cy="1389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Результат пошуку зображень за запитом &quot;The Rackspace icon&quot;">
            <a:extLst>
              <a:ext uri="{FF2B5EF4-FFF2-40B4-BE49-F238E27FC236}">
                <a16:creationId xmlns:a16="http://schemas.microsoft.com/office/drawing/2014/main" id="{85F2873C-4C55-46C1-B511-726ED313F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261" y="3163456"/>
            <a:ext cx="1398480" cy="139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" descr="Результат пошуку зображень за запитом &quot;Joyent icon&quot;">
            <a:extLst>
              <a:ext uri="{FF2B5EF4-FFF2-40B4-BE49-F238E27FC236}">
                <a16:creationId xmlns:a16="http://schemas.microsoft.com/office/drawing/2014/main" id="{0954480B-C216-4C26-BC25-808432534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319" y="2954480"/>
            <a:ext cx="1823182" cy="1823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4" descr="Результат пошуку зображень за запитом &quot;GoGrid icon&quot;">
            <a:extLst>
              <a:ext uri="{FF2B5EF4-FFF2-40B4-BE49-F238E27FC236}">
                <a16:creationId xmlns:a16="http://schemas.microsoft.com/office/drawing/2014/main" id="{B4CE4B44-B77F-425C-8966-2CCC73A6C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12" y="5349623"/>
            <a:ext cx="1407956" cy="1423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6" descr="Terremark logo.png">
            <a:extLst>
              <a:ext uri="{FF2B5EF4-FFF2-40B4-BE49-F238E27FC236}">
                <a16:creationId xmlns:a16="http://schemas.microsoft.com/office/drawing/2014/main" id="{471AFD82-50A9-4A93-9499-9816DC3BE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114" y="5692955"/>
            <a:ext cx="2304480" cy="43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8" descr="Результат пошуку зображень за запитом &quot;Savvis icon&quot;">
            <a:extLst>
              <a:ext uri="{FF2B5EF4-FFF2-40B4-BE49-F238E27FC236}">
                <a16:creationId xmlns:a16="http://schemas.microsoft.com/office/drawing/2014/main" id="{0F178BF6-FD3B-4A44-A320-46D1137EB9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58" b="36320"/>
          <a:stretch/>
        </p:blipFill>
        <p:spPr bwMode="auto">
          <a:xfrm>
            <a:off x="5349748" y="5381673"/>
            <a:ext cx="1492041" cy="145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2" descr="Логотип компании Verizon">
            <a:extLst>
              <a:ext uri="{FF2B5EF4-FFF2-40B4-BE49-F238E27FC236}">
                <a16:creationId xmlns:a16="http://schemas.microsoft.com/office/drawing/2014/main" id="{53AA9F2E-C652-419D-855D-F0893FA0B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943" y="5396254"/>
            <a:ext cx="2307102" cy="1245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4" descr="Логотип NewServers">
            <a:extLst>
              <a:ext uri="{FF2B5EF4-FFF2-40B4-BE49-F238E27FC236}">
                <a16:creationId xmlns:a16="http://schemas.microsoft.com/office/drawing/2014/main" id="{687F02BC-96EA-4881-96F3-0983720EAB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9"/>
          <a:stretch/>
        </p:blipFill>
        <p:spPr bwMode="auto">
          <a:xfrm>
            <a:off x="9817670" y="5561021"/>
            <a:ext cx="2304480" cy="82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9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2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25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75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75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75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750"/>
                            </p:stCondLst>
                            <p:childTnLst>
                              <p:par>
                                <p:cTn id="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375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475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75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6750"/>
                            </p:stCondLst>
                            <p:childTnLst>
                              <p:par>
                                <p:cTn id="9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775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8750"/>
                            </p:stCondLst>
                            <p:childTnLst>
                              <p:par>
                                <p:cTn id="10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Поняття хмарні сервіси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1.4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C32CA2-403C-4C55-84D6-95DD377130EB}"/>
              </a:ext>
            </a:extLst>
          </p:cNvPr>
          <p:cNvSpPr txBox="1"/>
          <p:nvPr/>
        </p:nvSpPr>
        <p:spPr>
          <a:xfrm>
            <a:off x="72008" y="1196763"/>
            <a:ext cx="12050142" cy="507831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rgbClr val="FFFFFF"/>
                </a:solidFill>
              </a:rPr>
              <a:t>Сьогодні найбільш популярними є хмарні середовища: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AC7BFF10-439A-4322-93F7-FD3B8C90E4F9}"/>
              </a:ext>
            </a:extLst>
          </p:cNvPr>
          <p:cNvSpPr/>
          <p:nvPr/>
        </p:nvSpPr>
        <p:spPr>
          <a:xfrm>
            <a:off x="72006" y="1792539"/>
            <a:ext cx="5972332" cy="87200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rgbClr val="FFFFFF"/>
                </a:solidFill>
              </a:rPr>
              <a:t>Google Suite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7A438BB7-5289-4949-AC18-C2FDAFCB0528}"/>
              </a:ext>
            </a:extLst>
          </p:cNvPr>
          <p:cNvSpPr/>
          <p:nvPr/>
        </p:nvSpPr>
        <p:spPr>
          <a:xfrm>
            <a:off x="6149818" y="1792539"/>
            <a:ext cx="5972332" cy="87200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rgbClr val="FFFFFF"/>
                </a:solidFill>
              </a:rPr>
              <a:t>Office 365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  <p:pic>
        <p:nvPicPr>
          <p:cNvPr id="10" name="Picture 2" descr="Результат пошуку зображень за запитом &quot;Google suite&quot;">
            <a:extLst>
              <a:ext uri="{FF2B5EF4-FFF2-40B4-BE49-F238E27FC236}">
                <a16:creationId xmlns:a16="http://schemas.microsoft.com/office/drawing/2014/main" id="{C1EA769D-5D0A-4499-BD4F-B3A85A729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45" y="2700232"/>
            <a:ext cx="5006054" cy="2820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8D0C3C3F-0B12-4A8E-A288-A4FD8F8D57BB}"/>
              </a:ext>
            </a:extLst>
          </p:cNvPr>
          <p:cNvSpPr/>
          <p:nvPr/>
        </p:nvSpPr>
        <p:spPr>
          <a:xfrm>
            <a:off x="72006" y="5565057"/>
            <a:ext cx="5972332" cy="92406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від компанії </a:t>
            </a:r>
            <a:r>
              <a:rPr lang="en-US" sz="3200" b="1" i="1" kern="0" dirty="0">
                <a:solidFill>
                  <a:srgbClr val="FFFF00"/>
                </a:solidFill>
              </a:rPr>
              <a:t>Google</a:t>
            </a:r>
            <a:endParaRPr lang="uk-UA" sz="3200" b="1" i="1" kern="0" dirty="0">
              <a:solidFill>
                <a:srgbClr val="FFFF00"/>
              </a:solidFill>
            </a:endParaRP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E4AE42B9-361A-4B80-B557-24C04731A7D2}"/>
              </a:ext>
            </a:extLst>
          </p:cNvPr>
          <p:cNvSpPr/>
          <p:nvPr/>
        </p:nvSpPr>
        <p:spPr>
          <a:xfrm>
            <a:off x="6149818" y="5565057"/>
            <a:ext cx="5972332" cy="92406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від компанії </a:t>
            </a:r>
            <a:r>
              <a:rPr lang="en-US" sz="3200" b="1" i="1" kern="0" dirty="0">
                <a:solidFill>
                  <a:srgbClr val="FFFF00"/>
                </a:solidFill>
              </a:rPr>
              <a:t>Microsoft</a:t>
            </a:r>
            <a:endParaRPr lang="uk-UA" sz="3200" b="1" i="1" kern="0" dirty="0">
              <a:solidFill>
                <a:srgbClr val="FFFF00"/>
              </a:solidFill>
            </a:endParaRPr>
          </a:p>
        </p:txBody>
      </p:sp>
      <p:pic>
        <p:nvPicPr>
          <p:cNvPr id="13" name="Picture 4" descr="Результат пошуку зображень за запитом &quot;Office 365&quot;">
            <a:extLst>
              <a:ext uri="{FF2B5EF4-FFF2-40B4-BE49-F238E27FC236}">
                <a16:creationId xmlns:a16="http://schemas.microsoft.com/office/drawing/2014/main" id="{C66FD628-FBB8-43BB-8EC4-1CF6A48C4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706" y="2752488"/>
            <a:ext cx="5594556" cy="266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74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Поняття хмарні сервіси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1.4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Ми з вами ознайомимося з хмарними сервісами </a:t>
            </a:r>
            <a:r>
              <a:rPr lang="uk-UA" sz="2800" b="1" i="1" kern="0" dirty="0" err="1">
                <a:solidFill>
                  <a:srgbClr val="FFFF00"/>
                </a:solidFill>
              </a:rPr>
              <a:t>Google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C2B92C-227B-4731-8CE7-5A92076D7110}"/>
              </a:ext>
            </a:extLst>
          </p:cNvPr>
          <p:cNvSpPr txBox="1"/>
          <p:nvPr/>
        </p:nvSpPr>
        <p:spPr>
          <a:xfrm>
            <a:off x="72008" y="2258400"/>
            <a:ext cx="12050142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Хмарні сервіси </a:t>
            </a:r>
            <a:r>
              <a:rPr lang="en-US" sz="2800" b="1" i="1" kern="0" dirty="0">
                <a:solidFill>
                  <a:srgbClr val="FFFFFF"/>
                </a:solidFill>
              </a:rPr>
              <a:t>Google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E8F0A397-2344-479E-B51E-B59A748E2E68}"/>
              </a:ext>
            </a:extLst>
          </p:cNvPr>
          <p:cNvSpPr/>
          <p:nvPr/>
        </p:nvSpPr>
        <p:spPr>
          <a:xfrm>
            <a:off x="72007" y="2880395"/>
            <a:ext cx="2887061" cy="122948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300" b="1" i="1" kern="0" dirty="0">
                <a:solidFill>
                  <a:srgbClr val="FFFFFF"/>
                </a:solidFill>
              </a:rPr>
              <a:t>Тип онлайн-ресурсу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92D96492-D728-4C4D-804B-8EAFCDCEC652}"/>
              </a:ext>
            </a:extLst>
          </p:cNvPr>
          <p:cNvSpPr/>
          <p:nvPr/>
        </p:nvSpPr>
        <p:spPr>
          <a:xfrm>
            <a:off x="3125137" y="2880395"/>
            <a:ext cx="3655071" cy="122948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Назва сервісу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в україномовному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інтерфейсі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00EF6C8D-9582-49E0-9151-08CBF800989F}"/>
              </a:ext>
            </a:extLst>
          </p:cNvPr>
          <p:cNvSpPr/>
          <p:nvPr/>
        </p:nvSpPr>
        <p:spPr>
          <a:xfrm>
            <a:off x="6877451" y="2889150"/>
            <a:ext cx="2887061" cy="122948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Назва сервісу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англійською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мовою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014ECEB2-CD52-4CB4-B056-6F47D191BC3E}"/>
              </a:ext>
            </a:extLst>
          </p:cNvPr>
          <p:cNvSpPr/>
          <p:nvPr/>
        </p:nvSpPr>
        <p:spPr>
          <a:xfrm>
            <a:off x="9861755" y="2882313"/>
            <a:ext cx="2254855" cy="122948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Позначення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05ABFF94-2EB9-4576-A7AC-643842F110C8}"/>
              </a:ext>
            </a:extLst>
          </p:cNvPr>
          <p:cNvSpPr/>
          <p:nvPr/>
        </p:nvSpPr>
        <p:spPr>
          <a:xfrm>
            <a:off x="72007" y="4197293"/>
            <a:ext cx="2887061" cy="122948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kern="0" dirty="0">
                <a:solidFill>
                  <a:srgbClr val="FFFFFF"/>
                </a:solidFill>
              </a:rPr>
              <a:t>Поштова служба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4B779A3E-B878-495E-8486-E368216F31B1}"/>
              </a:ext>
            </a:extLst>
          </p:cNvPr>
          <p:cNvSpPr/>
          <p:nvPr/>
        </p:nvSpPr>
        <p:spPr>
          <a:xfrm>
            <a:off x="3125137" y="4197293"/>
            <a:ext cx="3655071" cy="1229489"/>
          </a:xfrm>
          <a:prstGeom prst="rect">
            <a:avLst/>
          </a:prstGeom>
          <a:solidFill>
            <a:srgbClr val="EC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002060"/>
                </a:solidFill>
              </a:rPr>
              <a:t>Gmail</a:t>
            </a:r>
            <a:endParaRPr lang="uk-UA" sz="2800" b="1" i="1" kern="0" dirty="0">
              <a:solidFill>
                <a:srgbClr val="002060"/>
              </a:solidFill>
            </a:endParaRP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2AE04538-D27B-417D-A11B-16F849BC5131}"/>
              </a:ext>
            </a:extLst>
          </p:cNvPr>
          <p:cNvSpPr/>
          <p:nvPr/>
        </p:nvSpPr>
        <p:spPr>
          <a:xfrm>
            <a:off x="6877451" y="4206048"/>
            <a:ext cx="2887061" cy="122948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Gmail</a:t>
            </a:r>
          </a:p>
        </p:txBody>
      </p:sp>
      <p:pic>
        <p:nvPicPr>
          <p:cNvPr id="8194" name="Picture 2" descr="gmail, google, logo icon">
            <a:extLst>
              <a:ext uri="{FF2B5EF4-FFF2-40B4-BE49-F238E27FC236}">
                <a16:creationId xmlns:a16="http://schemas.microsoft.com/office/drawing/2014/main" id="{84773E8E-B1A6-484D-936F-2FEDDD661D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17" b="13394"/>
          <a:stretch/>
        </p:blipFill>
        <p:spPr bwMode="auto">
          <a:xfrm>
            <a:off x="10166172" y="4222101"/>
            <a:ext cx="1646019" cy="120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9270A00A-9263-453E-8484-F3032355C05B}"/>
              </a:ext>
            </a:extLst>
          </p:cNvPr>
          <p:cNvSpPr/>
          <p:nvPr/>
        </p:nvSpPr>
        <p:spPr>
          <a:xfrm>
            <a:off x="72007" y="5522946"/>
            <a:ext cx="2887061" cy="122948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kern="0" dirty="0">
                <a:solidFill>
                  <a:srgbClr val="FFFFFF"/>
                </a:solidFill>
              </a:rPr>
              <a:t>Сховище файлів</a:t>
            </a:r>
          </a:p>
        </p:txBody>
      </p:sp>
      <p:sp>
        <p:nvSpPr>
          <p:cNvPr id="18" name="Прямокутник 17">
            <a:extLst>
              <a:ext uri="{FF2B5EF4-FFF2-40B4-BE49-F238E27FC236}">
                <a16:creationId xmlns:a16="http://schemas.microsoft.com/office/drawing/2014/main" id="{8DBAF85D-567C-4888-81EC-D6FD818B5040}"/>
              </a:ext>
            </a:extLst>
          </p:cNvPr>
          <p:cNvSpPr/>
          <p:nvPr/>
        </p:nvSpPr>
        <p:spPr>
          <a:xfrm>
            <a:off x="3125137" y="5522946"/>
            <a:ext cx="3655071" cy="1229489"/>
          </a:xfrm>
          <a:prstGeom prst="rect">
            <a:avLst/>
          </a:prstGeom>
          <a:solidFill>
            <a:srgbClr val="EC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002060"/>
                </a:solidFill>
              </a:rPr>
              <a:t>Google </a:t>
            </a:r>
            <a:r>
              <a:rPr lang="uk-UA" sz="2800" b="1" i="1" kern="0" dirty="0">
                <a:solidFill>
                  <a:srgbClr val="002060"/>
                </a:solidFill>
              </a:rPr>
              <a:t>Диск</a:t>
            </a:r>
          </a:p>
        </p:txBody>
      </p:sp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id="{BD6E1BA3-101D-4F49-94CC-9D6E7CDA26AC}"/>
              </a:ext>
            </a:extLst>
          </p:cNvPr>
          <p:cNvSpPr/>
          <p:nvPr/>
        </p:nvSpPr>
        <p:spPr>
          <a:xfrm>
            <a:off x="6877451" y="5531701"/>
            <a:ext cx="2887061" cy="122948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Google Drive</a:t>
            </a:r>
          </a:p>
        </p:txBody>
      </p:sp>
      <p:pic>
        <p:nvPicPr>
          <p:cNvPr id="8196" name="Picture 4" descr="drive, google icon">
            <a:extLst>
              <a:ext uri="{FF2B5EF4-FFF2-40B4-BE49-F238E27FC236}">
                <a16:creationId xmlns:a16="http://schemas.microsoft.com/office/drawing/2014/main" id="{851A6275-F4F7-4A4E-A9F7-5A9FCA7B3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572" y="5435537"/>
            <a:ext cx="1431218" cy="1431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81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7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75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75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75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7" grpId="0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Поняття хмарні сервіси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1.4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008" y="901796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(Продовження…) Хмарні сервіси </a:t>
            </a:r>
            <a:r>
              <a:rPr lang="en-US" sz="2800" b="1" i="1" kern="0" dirty="0">
                <a:solidFill>
                  <a:srgbClr val="FFFFFF"/>
                </a:solidFill>
              </a:rPr>
              <a:t>Google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05ABFF94-2EB9-4576-A7AC-643842F110C8}"/>
              </a:ext>
            </a:extLst>
          </p:cNvPr>
          <p:cNvSpPr/>
          <p:nvPr/>
        </p:nvSpPr>
        <p:spPr>
          <a:xfrm>
            <a:off x="72007" y="1513081"/>
            <a:ext cx="2887061" cy="122948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kern="0" dirty="0">
                <a:solidFill>
                  <a:srgbClr val="FFFFFF"/>
                </a:solidFill>
              </a:rPr>
              <a:t>Текстовий процесор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4B779A3E-B878-495E-8486-E368216F31B1}"/>
              </a:ext>
            </a:extLst>
          </p:cNvPr>
          <p:cNvSpPr/>
          <p:nvPr/>
        </p:nvSpPr>
        <p:spPr>
          <a:xfrm>
            <a:off x="3125137" y="1513081"/>
            <a:ext cx="3655071" cy="1229489"/>
          </a:xfrm>
          <a:prstGeom prst="rect">
            <a:avLst/>
          </a:prstGeom>
          <a:solidFill>
            <a:srgbClr val="EC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002060"/>
                </a:solidFill>
              </a:rPr>
              <a:t>Google </a:t>
            </a:r>
            <a:r>
              <a:rPr lang="uk-UA" sz="2800" b="1" i="1" kern="0" dirty="0">
                <a:solidFill>
                  <a:srgbClr val="002060"/>
                </a:solidFill>
              </a:rPr>
              <a:t>Документи</a:t>
            </a: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2AE04538-D27B-417D-A11B-16F849BC5131}"/>
              </a:ext>
            </a:extLst>
          </p:cNvPr>
          <p:cNvSpPr/>
          <p:nvPr/>
        </p:nvSpPr>
        <p:spPr>
          <a:xfrm>
            <a:off x="6877451" y="1521836"/>
            <a:ext cx="2887061" cy="122948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Google Docs</a:t>
            </a:r>
          </a:p>
        </p:txBody>
      </p:sp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9270A00A-9263-453E-8484-F3032355C05B}"/>
              </a:ext>
            </a:extLst>
          </p:cNvPr>
          <p:cNvSpPr/>
          <p:nvPr/>
        </p:nvSpPr>
        <p:spPr>
          <a:xfrm>
            <a:off x="72007" y="2838734"/>
            <a:ext cx="2887061" cy="122948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kern="0" dirty="0">
                <a:solidFill>
                  <a:srgbClr val="FFFFFF"/>
                </a:solidFill>
              </a:rPr>
              <a:t>Табличний процесор</a:t>
            </a:r>
          </a:p>
        </p:txBody>
      </p:sp>
      <p:sp>
        <p:nvSpPr>
          <p:cNvPr id="18" name="Прямокутник 17">
            <a:extLst>
              <a:ext uri="{FF2B5EF4-FFF2-40B4-BE49-F238E27FC236}">
                <a16:creationId xmlns:a16="http://schemas.microsoft.com/office/drawing/2014/main" id="{8DBAF85D-567C-4888-81EC-D6FD818B5040}"/>
              </a:ext>
            </a:extLst>
          </p:cNvPr>
          <p:cNvSpPr/>
          <p:nvPr/>
        </p:nvSpPr>
        <p:spPr>
          <a:xfrm>
            <a:off x="3125137" y="2838734"/>
            <a:ext cx="3655071" cy="1229489"/>
          </a:xfrm>
          <a:prstGeom prst="rect">
            <a:avLst/>
          </a:prstGeom>
          <a:solidFill>
            <a:srgbClr val="EC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002060"/>
                </a:solidFill>
              </a:rPr>
              <a:t>Google </a:t>
            </a:r>
            <a:r>
              <a:rPr lang="uk-UA" sz="2800" b="1" i="1" kern="0" dirty="0">
                <a:solidFill>
                  <a:srgbClr val="002060"/>
                </a:solidFill>
              </a:rPr>
              <a:t>Таблиці</a:t>
            </a:r>
          </a:p>
        </p:txBody>
      </p:sp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id="{BD6E1BA3-101D-4F49-94CC-9D6E7CDA26AC}"/>
              </a:ext>
            </a:extLst>
          </p:cNvPr>
          <p:cNvSpPr/>
          <p:nvPr/>
        </p:nvSpPr>
        <p:spPr>
          <a:xfrm>
            <a:off x="6877451" y="2847489"/>
            <a:ext cx="2887061" cy="122948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Google Sheets</a:t>
            </a:r>
          </a:p>
        </p:txBody>
      </p:sp>
      <p:pic>
        <p:nvPicPr>
          <p:cNvPr id="9218" name="Picture 2" descr="docs, google icon">
            <a:extLst>
              <a:ext uri="{FF2B5EF4-FFF2-40B4-BE49-F238E27FC236}">
                <a16:creationId xmlns:a16="http://schemas.microsoft.com/office/drawing/2014/main" id="{CFF45F4A-08B5-4E43-B669-B437AFE79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5218" y="1452785"/>
            <a:ext cx="1347925" cy="13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Результат пошуку зображень за запитом &quot;Google Sheets&quot;">
            <a:extLst>
              <a:ext uri="{FF2B5EF4-FFF2-40B4-BE49-F238E27FC236}">
                <a16:creationId xmlns:a16="http://schemas.microsoft.com/office/drawing/2014/main" id="{F0BB8583-2D17-4E5F-8163-B5979B80C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5218" y="2732738"/>
            <a:ext cx="1412680" cy="141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кутник 21">
            <a:extLst>
              <a:ext uri="{FF2B5EF4-FFF2-40B4-BE49-F238E27FC236}">
                <a16:creationId xmlns:a16="http://schemas.microsoft.com/office/drawing/2014/main" id="{98475BD8-C909-4231-B885-823A48246C27}"/>
              </a:ext>
            </a:extLst>
          </p:cNvPr>
          <p:cNvSpPr/>
          <p:nvPr/>
        </p:nvSpPr>
        <p:spPr>
          <a:xfrm>
            <a:off x="72007" y="4164387"/>
            <a:ext cx="2887061" cy="122948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kern="0" dirty="0">
                <a:solidFill>
                  <a:srgbClr val="FFFFFF"/>
                </a:solidFill>
              </a:rPr>
              <a:t>Редактор презентацій</a:t>
            </a:r>
          </a:p>
        </p:txBody>
      </p:sp>
      <p:sp>
        <p:nvSpPr>
          <p:cNvPr id="23" name="Прямокутник 22">
            <a:extLst>
              <a:ext uri="{FF2B5EF4-FFF2-40B4-BE49-F238E27FC236}">
                <a16:creationId xmlns:a16="http://schemas.microsoft.com/office/drawing/2014/main" id="{1242B517-8F65-4843-B0F9-4F97B9E8CEE2}"/>
              </a:ext>
            </a:extLst>
          </p:cNvPr>
          <p:cNvSpPr/>
          <p:nvPr/>
        </p:nvSpPr>
        <p:spPr>
          <a:xfrm>
            <a:off x="3125137" y="4164387"/>
            <a:ext cx="3655071" cy="1229489"/>
          </a:xfrm>
          <a:prstGeom prst="rect">
            <a:avLst/>
          </a:prstGeom>
          <a:solidFill>
            <a:srgbClr val="EC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002060"/>
                </a:solidFill>
              </a:rPr>
              <a:t>Google </a:t>
            </a:r>
            <a:r>
              <a:rPr lang="uk-UA" sz="2800" b="1" i="1" kern="0" dirty="0">
                <a:solidFill>
                  <a:srgbClr val="002060"/>
                </a:solidFill>
              </a:rPr>
              <a:t>Презентації</a:t>
            </a:r>
          </a:p>
        </p:txBody>
      </p:sp>
      <p:sp>
        <p:nvSpPr>
          <p:cNvPr id="24" name="Прямокутник 23">
            <a:extLst>
              <a:ext uri="{FF2B5EF4-FFF2-40B4-BE49-F238E27FC236}">
                <a16:creationId xmlns:a16="http://schemas.microsoft.com/office/drawing/2014/main" id="{6EEFC969-CC6C-4402-A0AF-C887C13AE8AD}"/>
              </a:ext>
            </a:extLst>
          </p:cNvPr>
          <p:cNvSpPr/>
          <p:nvPr/>
        </p:nvSpPr>
        <p:spPr>
          <a:xfrm>
            <a:off x="6877451" y="4173142"/>
            <a:ext cx="2887061" cy="122948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Google Slides</a:t>
            </a:r>
          </a:p>
        </p:txBody>
      </p:sp>
      <p:pic>
        <p:nvPicPr>
          <p:cNvPr id="9222" name="Picture 6" descr="Результат пошуку зображень за запитом &quot;Google Slides&quot;">
            <a:extLst>
              <a:ext uri="{FF2B5EF4-FFF2-40B4-BE49-F238E27FC236}">
                <a16:creationId xmlns:a16="http://schemas.microsoft.com/office/drawing/2014/main" id="{D459B1E9-0574-4315-82B4-021B61AB2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9863" y="4134891"/>
            <a:ext cx="1078633" cy="1318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кутник 26">
            <a:extLst>
              <a:ext uri="{FF2B5EF4-FFF2-40B4-BE49-F238E27FC236}">
                <a16:creationId xmlns:a16="http://schemas.microsoft.com/office/drawing/2014/main" id="{ECA48A7A-D651-409B-A52D-3940C2D434FC}"/>
              </a:ext>
            </a:extLst>
          </p:cNvPr>
          <p:cNvSpPr/>
          <p:nvPr/>
        </p:nvSpPr>
        <p:spPr>
          <a:xfrm>
            <a:off x="72007" y="5482716"/>
            <a:ext cx="2887061" cy="122948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kern="0" dirty="0">
                <a:solidFill>
                  <a:srgbClr val="FFFFFF"/>
                </a:solidFill>
              </a:rPr>
              <a:t>Редактор форм</a:t>
            </a:r>
          </a:p>
        </p:txBody>
      </p:sp>
      <p:sp>
        <p:nvSpPr>
          <p:cNvPr id="28" name="Прямокутник 27">
            <a:extLst>
              <a:ext uri="{FF2B5EF4-FFF2-40B4-BE49-F238E27FC236}">
                <a16:creationId xmlns:a16="http://schemas.microsoft.com/office/drawing/2014/main" id="{E55ADF9C-832A-4061-8906-75A981BCBE2C}"/>
              </a:ext>
            </a:extLst>
          </p:cNvPr>
          <p:cNvSpPr/>
          <p:nvPr/>
        </p:nvSpPr>
        <p:spPr>
          <a:xfrm>
            <a:off x="3125137" y="5482716"/>
            <a:ext cx="3655071" cy="1229489"/>
          </a:xfrm>
          <a:prstGeom prst="rect">
            <a:avLst/>
          </a:prstGeom>
          <a:solidFill>
            <a:srgbClr val="EC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002060"/>
                </a:solidFill>
              </a:rPr>
              <a:t>Google </a:t>
            </a:r>
            <a:r>
              <a:rPr lang="uk-UA" sz="2800" b="1" i="1" kern="0" dirty="0">
                <a:solidFill>
                  <a:srgbClr val="002060"/>
                </a:solidFill>
              </a:rPr>
              <a:t>Форми</a:t>
            </a:r>
          </a:p>
        </p:txBody>
      </p:sp>
      <p:sp>
        <p:nvSpPr>
          <p:cNvPr id="29" name="Прямокутник 28">
            <a:extLst>
              <a:ext uri="{FF2B5EF4-FFF2-40B4-BE49-F238E27FC236}">
                <a16:creationId xmlns:a16="http://schemas.microsoft.com/office/drawing/2014/main" id="{7A21695D-7ACA-473C-9543-1E60493365A0}"/>
              </a:ext>
            </a:extLst>
          </p:cNvPr>
          <p:cNvSpPr/>
          <p:nvPr/>
        </p:nvSpPr>
        <p:spPr>
          <a:xfrm>
            <a:off x="6877451" y="5491471"/>
            <a:ext cx="2887061" cy="122948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Google Forms</a:t>
            </a:r>
          </a:p>
        </p:txBody>
      </p:sp>
      <p:pic>
        <p:nvPicPr>
          <p:cNvPr id="9224" name="Picture 8" descr="Результат пошуку зображень за запитом &quot;Google Forms&quot;">
            <a:extLst>
              <a:ext uri="{FF2B5EF4-FFF2-40B4-BE49-F238E27FC236}">
                <a16:creationId xmlns:a16="http://schemas.microsoft.com/office/drawing/2014/main" id="{E4D80707-251B-4ADB-829D-67D774481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7072" y="5485132"/>
            <a:ext cx="1028971" cy="1263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3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0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3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4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60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12" grpId="0" animBg="1"/>
      <p:bldP spid="13" grpId="0" animBg="1"/>
      <p:bldP spid="14" grpId="0" animBg="1"/>
      <p:bldP spid="17" grpId="0" animBg="1"/>
      <p:bldP spid="18" grpId="0" animBg="1"/>
      <p:bldP spid="19" grpId="0" animBg="1"/>
      <p:bldP spid="22" grpId="0" animBg="1"/>
      <p:bldP spid="23" grpId="0" animBg="1"/>
      <p:bldP spid="24" grpId="0" animBg="1"/>
      <p:bldP spid="27" grpId="0" animBg="1"/>
      <p:bldP spid="28" grpId="0" animBg="1"/>
      <p:bldP spid="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Поняття хмарні сервіси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1.4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33ED94-28BE-478A-9010-FF0682E3BD12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(Продовження…) Хмарні сервіси </a:t>
            </a:r>
            <a:r>
              <a:rPr lang="en-US" sz="2800" b="1" i="1" kern="0" dirty="0">
                <a:solidFill>
                  <a:srgbClr val="FFFFFF"/>
                </a:solidFill>
              </a:rPr>
              <a:t>Google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C85D3B59-E086-48CF-9D18-9AB186270751}"/>
              </a:ext>
            </a:extLst>
          </p:cNvPr>
          <p:cNvSpPr/>
          <p:nvPr/>
        </p:nvSpPr>
        <p:spPr>
          <a:xfrm>
            <a:off x="72007" y="1845593"/>
            <a:ext cx="2887061" cy="122948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kern="0" dirty="0">
                <a:solidFill>
                  <a:srgbClr val="FFFFFF"/>
                </a:solidFill>
              </a:rPr>
              <a:t>Графічний векторний редактор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6144D44C-47FF-4C25-B8C7-3A08B0A68FFF}"/>
              </a:ext>
            </a:extLst>
          </p:cNvPr>
          <p:cNvSpPr/>
          <p:nvPr/>
        </p:nvSpPr>
        <p:spPr>
          <a:xfrm>
            <a:off x="3125137" y="1845593"/>
            <a:ext cx="3655071" cy="1229489"/>
          </a:xfrm>
          <a:prstGeom prst="rect">
            <a:avLst/>
          </a:prstGeom>
          <a:solidFill>
            <a:srgbClr val="EC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002060"/>
                </a:solidFill>
              </a:rPr>
              <a:t>Google </a:t>
            </a:r>
            <a:r>
              <a:rPr lang="uk-UA" sz="2800" b="1" i="1" kern="0" dirty="0">
                <a:solidFill>
                  <a:srgbClr val="002060"/>
                </a:solidFill>
              </a:rPr>
              <a:t>Малюнки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4F91DA0E-630A-44F9-9054-5AB610275128}"/>
              </a:ext>
            </a:extLst>
          </p:cNvPr>
          <p:cNvSpPr/>
          <p:nvPr/>
        </p:nvSpPr>
        <p:spPr>
          <a:xfrm>
            <a:off x="6877451" y="1854348"/>
            <a:ext cx="2887061" cy="122948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Google Drawings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9BF4175B-AD03-4D4E-B434-85C1210EDAE6}"/>
              </a:ext>
            </a:extLst>
          </p:cNvPr>
          <p:cNvSpPr/>
          <p:nvPr/>
        </p:nvSpPr>
        <p:spPr>
          <a:xfrm>
            <a:off x="72007" y="3171246"/>
            <a:ext cx="2887061" cy="122948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kern="0" dirty="0">
                <a:solidFill>
                  <a:srgbClr val="FFFFFF"/>
                </a:solidFill>
              </a:rPr>
              <a:t>Редактор фотографій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5D71494A-C7A1-4ED0-8DE2-8FC44CB1FB81}"/>
              </a:ext>
            </a:extLst>
          </p:cNvPr>
          <p:cNvSpPr/>
          <p:nvPr/>
        </p:nvSpPr>
        <p:spPr>
          <a:xfrm>
            <a:off x="3125137" y="3171246"/>
            <a:ext cx="3655071" cy="1229489"/>
          </a:xfrm>
          <a:prstGeom prst="rect">
            <a:avLst/>
          </a:prstGeom>
          <a:solidFill>
            <a:srgbClr val="EC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002060"/>
                </a:solidFill>
              </a:rPr>
              <a:t>Google </a:t>
            </a:r>
            <a:r>
              <a:rPr lang="uk-UA" sz="2800" b="1" i="1" kern="0" dirty="0">
                <a:solidFill>
                  <a:srgbClr val="002060"/>
                </a:solidFill>
              </a:rPr>
              <a:t>Фото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22FC8062-1236-40D3-9DC2-67F71626E01D}"/>
              </a:ext>
            </a:extLst>
          </p:cNvPr>
          <p:cNvSpPr/>
          <p:nvPr/>
        </p:nvSpPr>
        <p:spPr>
          <a:xfrm>
            <a:off x="6877451" y="3180001"/>
            <a:ext cx="2887061" cy="122948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Google Photos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3A4EA6D0-6005-4970-9C6B-3CA9A8DC39BD}"/>
              </a:ext>
            </a:extLst>
          </p:cNvPr>
          <p:cNvSpPr/>
          <p:nvPr/>
        </p:nvSpPr>
        <p:spPr>
          <a:xfrm>
            <a:off x="72007" y="4496899"/>
            <a:ext cx="2887061" cy="122948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kern="0" dirty="0" err="1">
                <a:solidFill>
                  <a:srgbClr val="FFFFFF"/>
                </a:solidFill>
              </a:rPr>
              <a:t>Відеокон-ференції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02C5F401-DCD3-4CF0-A002-9ABCFFEFAAC4}"/>
              </a:ext>
            </a:extLst>
          </p:cNvPr>
          <p:cNvSpPr/>
          <p:nvPr/>
        </p:nvSpPr>
        <p:spPr>
          <a:xfrm>
            <a:off x="3125137" y="4496899"/>
            <a:ext cx="3655071" cy="1229489"/>
          </a:xfrm>
          <a:prstGeom prst="rect">
            <a:avLst/>
          </a:prstGeom>
          <a:solidFill>
            <a:srgbClr val="EC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-</a:t>
            </a:r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F6B05B63-1F29-4E0F-B483-5959AD8C63C0}"/>
              </a:ext>
            </a:extLst>
          </p:cNvPr>
          <p:cNvSpPr/>
          <p:nvPr/>
        </p:nvSpPr>
        <p:spPr>
          <a:xfrm>
            <a:off x="6877451" y="4505654"/>
            <a:ext cx="2887061" cy="122948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Hangouts</a:t>
            </a:r>
          </a:p>
        </p:txBody>
      </p:sp>
      <p:pic>
        <p:nvPicPr>
          <p:cNvPr id="16" name="Picture 2" descr="Результат пошуку зображень за запитом &quot;Google Drawings&quot;">
            <a:extLst>
              <a:ext uri="{FF2B5EF4-FFF2-40B4-BE49-F238E27FC236}">
                <a16:creationId xmlns:a16="http://schemas.microsoft.com/office/drawing/2014/main" id="{3C9316AA-4834-4311-8D72-23CB8D01E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4642" y="1854348"/>
            <a:ext cx="1591418" cy="1316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Результат пошуку зображень за запитом &quot;Google Photos&quot;">
            <a:extLst>
              <a:ext uri="{FF2B5EF4-FFF2-40B4-BE49-F238E27FC236}">
                <a16:creationId xmlns:a16="http://schemas.microsoft.com/office/drawing/2014/main" id="{D0E978D5-001C-4ADF-9102-FA30C5239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6719" y="3182227"/>
            <a:ext cx="1227263" cy="122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Результат пошуку зображень за запитом &quot;Hangouts&quot;">
            <a:extLst>
              <a:ext uri="{FF2B5EF4-FFF2-40B4-BE49-F238E27FC236}">
                <a16:creationId xmlns:a16="http://schemas.microsoft.com/office/drawing/2014/main" id="{BC449112-4DE4-4F2F-B7D3-45533DCCD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5136" y="4446429"/>
            <a:ext cx="1330427" cy="1330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09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7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7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7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5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Поняття хмарні сервіси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1.4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33ED94-28BE-478A-9010-FF0682E3BD12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(Продовження…) Хмарні сервіси </a:t>
            </a:r>
            <a:r>
              <a:rPr lang="en-US" sz="2800" b="1" i="1" kern="0" dirty="0">
                <a:solidFill>
                  <a:srgbClr val="FFFFFF"/>
                </a:solidFill>
              </a:rPr>
              <a:t>Google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id="{3D4057C9-CB98-42F7-9432-7C4D68F40BDC}"/>
              </a:ext>
            </a:extLst>
          </p:cNvPr>
          <p:cNvSpPr/>
          <p:nvPr/>
        </p:nvSpPr>
        <p:spPr>
          <a:xfrm>
            <a:off x="72007" y="1845593"/>
            <a:ext cx="2887061" cy="122948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kern="0" dirty="0">
                <a:solidFill>
                  <a:srgbClr val="FFFFFF"/>
                </a:solidFill>
              </a:rPr>
              <a:t>Пошукова служба</a:t>
            </a: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38A4D824-B822-443D-ABFF-15452DC8D326}"/>
              </a:ext>
            </a:extLst>
          </p:cNvPr>
          <p:cNvSpPr/>
          <p:nvPr/>
        </p:nvSpPr>
        <p:spPr>
          <a:xfrm>
            <a:off x="3125137" y="1845593"/>
            <a:ext cx="3655071" cy="1229489"/>
          </a:xfrm>
          <a:prstGeom prst="rect">
            <a:avLst/>
          </a:prstGeom>
          <a:solidFill>
            <a:srgbClr val="EC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002060"/>
                </a:solidFill>
              </a:rPr>
              <a:t>Google </a:t>
            </a:r>
            <a:r>
              <a:rPr lang="uk-UA" sz="2800" b="1" i="1" kern="0" dirty="0">
                <a:solidFill>
                  <a:srgbClr val="002060"/>
                </a:solidFill>
              </a:rPr>
              <a:t>Пошук</a:t>
            </a:r>
          </a:p>
        </p:txBody>
      </p:sp>
      <p:sp>
        <p:nvSpPr>
          <p:cNvPr id="21" name="Прямокутник 20">
            <a:extLst>
              <a:ext uri="{FF2B5EF4-FFF2-40B4-BE49-F238E27FC236}">
                <a16:creationId xmlns:a16="http://schemas.microsoft.com/office/drawing/2014/main" id="{39132A8D-C1A8-4401-904E-6827AE7BBC7F}"/>
              </a:ext>
            </a:extLst>
          </p:cNvPr>
          <p:cNvSpPr/>
          <p:nvPr/>
        </p:nvSpPr>
        <p:spPr>
          <a:xfrm>
            <a:off x="6877451" y="1854348"/>
            <a:ext cx="2887061" cy="122948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Google Search</a:t>
            </a:r>
          </a:p>
        </p:txBody>
      </p:sp>
      <p:sp>
        <p:nvSpPr>
          <p:cNvPr id="22" name="Прямокутник 21">
            <a:extLst>
              <a:ext uri="{FF2B5EF4-FFF2-40B4-BE49-F238E27FC236}">
                <a16:creationId xmlns:a16="http://schemas.microsoft.com/office/drawing/2014/main" id="{1ED3DA0D-1EDF-4DD5-9C4E-A4A23858EAE6}"/>
              </a:ext>
            </a:extLst>
          </p:cNvPr>
          <p:cNvSpPr/>
          <p:nvPr/>
        </p:nvSpPr>
        <p:spPr>
          <a:xfrm>
            <a:off x="72007" y="3171246"/>
            <a:ext cx="2887061" cy="122948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kern="0" dirty="0">
                <a:solidFill>
                  <a:srgbClr val="FFFFFF"/>
                </a:solidFill>
              </a:rPr>
              <a:t>Перекладач</a:t>
            </a:r>
          </a:p>
        </p:txBody>
      </p:sp>
      <p:sp>
        <p:nvSpPr>
          <p:cNvPr id="23" name="Прямокутник 22">
            <a:extLst>
              <a:ext uri="{FF2B5EF4-FFF2-40B4-BE49-F238E27FC236}">
                <a16:creationId xmlns:a16="http://schemas.microsoft.com/office/drawing/2014/main" id="{B7ECDE1D-D365-4C2B-B18D-5B875B62762E}"/>
              </a:ext>
            </a:extLst>
          </p:cNvPr>
          <p:cNvSpPr/>
          <p:nvPr/>
        </p:nvSpPr>
        <p:spPr>
          <a:xfrm>
            <a:off x="3125137" y="3171246"/>
            <a:ext cx="3655071" cy="1229489"/>
          </a:xfrm>
          <a:prstGeom prst="rect">
            <a:avLst/>
          </a:prstGeom>
          <a:solidFill>
            <a:srgbClr val="EC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002060"/>
                </a:solidFill>
              </a:rPr>
              <a:t>Google </a:t>
            </a:r>
            <a:r>
              <a:rPr lang="uk-UA" sz="2800" b="1" i="1" kern="0" dirty="0">
                <a:solidFill>
                  <a:srgbClr val="002060"/>
                </a:solidFill>
              </a:rPr>
              <a:t>Перекладач</a:t>
            </a:r>
          </a:p>
        </p:txBody>
      </p:sp>
      <p:sp>
        <p:nvSpPr>
          <p:cNvPr id="24" name="Прямокутник 23">
            <a:extLst>
              <a:ext uri="{FF2B5EF4-FFF2-40B4-BE49-F238E27FC236}">
                <a16:creationId xmlns:a16="http://schemas.microsoft.com/office/drawing/2014/main" id="{84EAD64D-7DC3-4598-8E92-475A56830AC2}"/>
              </a:ext>
            </a:extLst>
          </p:cNvPr>
          <p:cNvSpPr/>
          <p:nvPr/>
        </p:nvSpPr>
        <p:spPr>
          <a:xfrm>
            <a:off x="6877451" y="3180001"/>
            <a:ext cx="2887061" cy="122948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Google Translate</a:t>
            </a:r>
          </a:p>
        </p:txBody>
      </p:sp>
      <p:sp>
        <p:nvSpPr>
          <p:cNvPr id="25" name="Прямокутник 24">
            <a:extLst>
              <a:ext uri="{FF2B5EF4-FFF2-40B4-BE49-F238E27FC236}">
                <a16:creationId xmlns:a16="http://schemas.microsoft.com/office/drawing/2014/main" id="{82FCDBB3-AC43-466B-B71D-52EDB31290DF}"/>
              </a:ext>
            </a:extLst>
          </p:cNvPr>
          <p:cNvSpPr/>
          <p:nvPr/>
        </p:nvSpPr>
        <p:spPr>
          <a:xfrm>
            <a:off x="72007" y="4496899"/>
            <a:ext cx="2887061" cy="122948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kern="0" dirty="0">
                <a:solidFill>
                  <a:srgbClr val="FFFFFF"/>
                </a:solidFill>
              </a:rPr>
              <a:t>Електронний календар</a:t>
            </a:r>
          </a:p>
        </p:txBody>
      </p:sp>
      <p:sp>
        <p:nvSpPr>
          <p:cNvPr id="26" name="Прямокутник 25">
            <a:extLst>
              <a:ext uri="{FF2B5EF4-FFF2-40B4-BE49-F238E27FC236}">
                <a16:creationId xmlns:a16="http://schemas.microsoft.com/office/drawing/2014/main" id="{F3B51972-0F9D-4B9B-BD38-8D025A0D3B90}"/>
              </a:ext>
            </a:extLst>
          </p:cNvPr>
          <p:cNvSpPr/>
          <p:nvPr/>
        </p:nvSpPr>
        <p:spPr>
          <a:xfrm>
            <a:off x="3125137" y="4496899"/>
            <a:ext cx="3655071" cy="1229489"/>
          </a:xfrm>
          <a:prstGeom prst="rect">
            <a:avLst/>
          </a:prstGeom>
          <a:solidFill>
            <a:srgbClr val="EC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002060"/>
                </a:solidFill>
              </a:rPr>
              <a:t>Google </a:t>
            </a:r>
            <a:r>
              <a:rPr lang="uk-UA" sz="2800" b="1" i="1" kern="0" dirty="0">
                <a:solidFill>
                  <a:srgbClr val="002060"/>
                </a:solidFill>
              </a:rPr>
              <a:t>Календар</a:t>
            </a:r>
          </a:p>
        </p:txBody>
      </p:sp>
      <p:sp>
        <p:nvSpPr>
          <p:cNvPr id="27" name="Прямокутник 26">
            <a:extLst>
              <a:ext uri="{FF2B5EF4-FFF2-40B4-BE49-F238E27FC236}">
                <a16:creationId xmlns:a16="http://schemas.microsoft.com/office/drawing/2014/main" id="{362ADB2D-F148-4B0D-AD94-4179F7A3BA9B}"/>
              </a:ext>
            </a:extLst>
          </p:cNvPr>
          <p:cNvSpPr/>
          <p:nvPr/>
        </p:nvSpPr>
        <p:spPr>
          <a:xfrm>
            <a:off x="6877451" y="4505654"/>
            <a:ext cx="2887061" cy="122948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Google Calendar</a:t>
            </a:r>
          </a:p>
        </p:txBody>
      </p:sp>
      <p:pic>
        <p:nvPicPr>
          <p:cNvPr id="28" name="Picture 2" descr="Результат пошуку зображень за запитом &quot;Google Search&quot;">
            <a:extLst>
              <a:ext uri="{FF2B5EF4-FFF2-40B4-BE49-F238E27FC236}">
                <a16:creationId xmlns:a16="http://schemas.microsoft.com/office/drawing/2014/main" id="{95D66203-8DCC-4855-8ECD-BB54E1CA8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3491" y="1745333"/>
            <a:ext cx="1413718" cy="141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Результат пошуку зображень за запитом &quot;Google Translate&quot;">
            <a:extLst>
              <a:ext uri="{FF2B5EF4-FFF2-40B4-BE49-F238E27FC236}">
                <a16:creationId xmlns:a16="http://schemas.microsoft.com/office/drawing/2014/main" id="{524316AE-8C09-49C0-95CB-3BE35D091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9213" y="3179619"/>
            <a:ext cx="1222273" cy="1222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Пов’язане зображення">
            <a:extLst>
              <a:ext uri="{FF2B5EF4-FFF2-40B4-BE49-F238E27FC236}">
                <a16:creationId xmlns:a16="http://schemas.microsoft.com/office/drawing/2014/main" id="{4E9B150B-DA22-4BA7-82B1-6E0BB27852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0" t="16604" r="16739" b="17256"/>
          <a:stretch/>
        </p:blipFill>
        <p:spPr bwMode="auto">
          <a:xfrm>
            <a:off x="10366627" y="4494745"/>
            <a:ext cx="1307443" cy="1309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967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7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7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7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5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Поняття хмарні сервіси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1.4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008" y="901796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(Продовження…) Хмарні сервіси </a:t>
            </a:r>
            <a:r>
              <a:rPr lang="en-US" sz="2800" b="1" i="1" kern="0" dirty="0">
                <a:solidFill>
                  <a:srgbClr val="FFFFFF"/>
                </a:solidFill>
              </a:rPr>
              <a:t>Google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4A72BBC1-E46A-4A10-9A60-5B95DD730BE4}"/>
              </a:ext>
            </a:extLst>
          </p:cNvPr>
          <p:cNvSpPr/>
          <p:nvPr/>
        </p:nvSpPr>
        <p:spPr>
          <a:xfrm>
            <a:off x="72007" y="1502993"/>
            <a:ext cx="2887061" cy="122948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b="1" i="1" kern="0" dirty="0">
                <a:solidFill>
                  <a:srgbClr val="FFFFFF"/>
                </a:solidFill>
              </a:rPr>
              <a:t>Сервіс</a:t>
            </a:r>
          </a:p>
          <a:p>
            <a:pPr algn="ctr"/>
            <a:r>
              <a:rPr lang="uk-UA" sz="2200" b="1" i="1" kern="0" dirty="0">
                <a:solidFill>
                  <a:srgbClr val="FFFFFF"/>
                </a:solidFill>
              </a:rPr>
              <a:t>для розміщення</a:t>
            </a:r>
          </a:p>
          <a:p>
            <a:pPr algn="ctr"/>
            <a:r>
              <a:rPr lang="uk-UA" sz="2200" b="1" i="1" kern="0" dirty="0">
                <a:solidFill>
                  <a:srgbClr val="FFFFFF"/>
                </a:solidFill>
              </a:rPr>
              <a:t>відео</a:t>
            </a:r>
          </a:p>
        </p:txBody>
      </p:sp>
      <p:sp>
        <p:nvSpPr>
          <p:cNvPr id="21" name="Прямокутник 20">
            <a:extLst>
              <a:ext uri="{FF2B5EF4-FFF2-40B4-BE49-F238E27FC236}">
                <a16:creationId xmlns:a16="http://schemas.microsoft.com/office/drawing/2014/main" id="{29213BD9-204E-476C-B6A3-B09FD33DB8A6}"/>
              </a:ext>
            </a:extLst>
          </p:cNvPr>
          <p:cNvSpPr/>
          <p:nvPr/>
        </p:nvSpPr>
        <p:spPr>
          <a:xfrm>
            <a:off x="3125137" y="1502993"/>
            <a:ext cx="3655071" cy="1229489"/>
          </a:xfrm>
          <a:prstGeom prst="rect">
            <a:avLst/>
          </a:prstGeom>
          <a:solidFill>
            <a:srgbClr val="EC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-</a:t>
            </a:r>
          </a:p>
        </p:txBody>
      </p:sp>
      <p:sp>
        <p:nvSpPr>
          <p:cNvPr id="25" name="Прямокутник 24">
            <a:extLst>
              <a:ext uri="{FF2B5EF4-FFF2-40B4-BE49-F238E27FC236}">
                <a16:creationId xmlns:a16="http://schemas.microsoft.com/office/drawing/2014/main" id="{F1AA385F-9A88-415E-A0F8-FCDE2F550BC8}"/>
              </a:ext>
            </a:extLst>
          </p:cNvPr>
          <p:cNvSpPr/>
          <p:nvPr/>
        </p:nvSpPr>
        <p:spPr>
          <a:xfrm>
            <a:off x="6877451" y="1511748"/>
            <a:ext cx="2887061" cy="122948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YouTube</a:t>
            </a:r>
          </a:p>
        </p:txBody>
      </p:sp>
      <p:pic>
        <p:nvPicPr>
          <p:cNvPr id="26" name="Picture 6" descr="Результат пошуку зображень за запитом &quot;YouTube&quot;">
            <a:extLst>
              <a:ext uri="{FF2B5EF4-FFF2-40B4-BE49-F238E27FC236}">
                <a16:creationId xmlns:a16="http://schemas.microsoft.com/office/drawing/2014/main" id="{2FFF3F27-6E54-491A-87E2-D09E2BB68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1755" y="1629734"/>
            <a:ext cx="2107080" cy="88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кутник 26">
            <a:extLst>
              <a:ext uri="{FF2B5EF4-FFF2-40B4-BE49-F238E27FC236}">
                <a16:creationId xmlns:a16="http://schemas.microsoft.com/office/drawing/2014/main" id="{5C1EC2F9-E8F5-461A-8C0F-9932C0F177BA}"/>
              </a:ext>
            </a:extLst>
          </p:cNvPr>
          <p:cNvSpPr/>
          <p:nvPr/>
        </p:nvSpPr>
        <p:spPr>
          <a:xfrm>
            <a:off x="72007" y="2843423"/>
            <a:ext cx="2887061" cy="122948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kern="0" dirty="0">
                <a:solidFill>
                  <a:srgbClr val="FFFFFF"/>
                </a:solidFill>
              </a:rPr>
              <a:t>Редактор сайтів</a:t>
            </a:r>
          </a:p>
        </p:txBody>
      </p:sp>
      <p:sp>
        <p:nvSpPr>
          <p:cNvPr id="28" name="Прямокутник 27">
            <a:extLst>
              <a:ext uri="{FF2B5EF4-FFF2-40B4-BE49-F238E27FC236}">
                <a16:creationId xmlns:a16="http://schemas.microsoft.com/office/drawing/2014/main" id="{61DA980E-C94F-4DCC-8766-D2AF22E6B94F}"/>
              </a:ext>
            </a:extLst>
          </p:cNvPr>
          <p:cNvSpPr/>
          <p:nvPr/>
        </p:nvSpPr>
        <p:spPr>
          <a:xfrm>
            <a:off x="3125137" y="2843423"/>
            <a:ext cx="3655071" cy="1229489"/>
          </a:xfrm>
          <a:prstGeom prst="rect">
            <a:avLst/>
          </a:prstGeom>
          <a:solidFill>
            <a:srgbClr val="EC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002060"/>
                </a:solidFill>
              </a:rPr>
              <a:t>Google </a:t>
            </a:r>
            <a:r>
              <a:rPr lang="uk-UA" sz="2800" b="1" i="1" kern="0" dirty="0">
                <a:solidFill>
                  <a:srgbClr val="002060"/>
                </a:solidFill>
              </a:rPr>
              <a:t>Сайти</a:t>
            </a:r>
          </a:p>
        </p:txBody>
      </p:sp>
      <p:sp>
        <p:nvSpPr>
          <p:cNvPr id="29" name="Прямокутник 28">
            <a:extLst>
              <a:ext uri="{FF2B5EF4-FFF2-40B4-BE49-F238E27FC236}">
                <a16:creationId xmlns:a16="http://schemas.microsoft.com/office/drawing/2014/main" id="{5E69A7A4-9CA9-47D7-9C25-CFC480D448C7}"/>
              </a:ext>
            </a:extLst>
          </p:cNvPr>
          <p:cNvSpPr/>
          <p:nvPr/>
        </p:nvSpPr>
        <p:spPr>
          <a:xfrm>
            <a:off x="6877451" y="2852178"/>
            <a:ext cx="2887061" cy="122948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Google Sites</a:t>
            </a:r>
          </a:p>
        </p:txBody>
      </p:sp>
      <p:pic>
        <p:nvPicPr>
          <p:cNvPr id="30" name="Picture 8" descr="Результат пошуку зображень за запитом &quot;Google Sites&quot;">
            <a:extLst>
              <a:ext uri="{FF2B5EF4-FFF2-40B4-BE49-F238E27FC236}">
                <a16:creationId xmlns:a16="http://schemas.microsoft.com/office/drawing/2014/main" id="{49FC1960-3675-45F0-BB74-C9E770826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6963" y="2832514"/>
            <a:ext cx="1375284" cy="1375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Прямокутник 30">
            <a:extLst>
              <a:ext uri="{FF2B5EF4-FFF2-40B4-BE49-F238E27FC236}">
                <a16:creationId xmlns:a16="http://schemas.microsoft.com/office/drawing/2014/main" id="{4BC29B5E-2CE3-4822-B924-FD68950AB739}"/>
              </a:ext>
            </a:extLst>
          </p:cNvPr>
          <p:cNvSpPr/>
          <p:nvPr/>
        </p:nvSpPr>
        <p:spPr>
          <a:xfrm>
            <a:off x="72007" y="4164387"/>
            <a:ext cx="2887061" cy="122948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kern="0" dirty="0">
                <a:solidFill>
                  <a:srgbClr val="FFFFFF"/>
                </a:solidFill>
              </a:rPr>
              <a:t>Онлайн-карти</a:t>
            </a:r>
          </a:p>
        </p:txBody>
      </p:sp>
      <p:sp>
        <p:nvSpPr>
          <p:cNvPr id="32" name="Прямокутник 31">
            <a:extLst>
              <a:ext uri="{FF2B5EF4-FFF2-40B4-BE49-F238E27FC236}">
                <a16:creationId xmlns:a16="http://schemas.microsoft.com/office/drawing/2014/main" id="{64EA5049-BCBA-4121-A0E7-23F3F2B6D284}"/>
              </a:ext>
            </a:extLst>
          </p:cNvPr>
          <p:cNvSpPr/>
          <p:nvPr/>
        </p:nvSpPr>
        <p:spPr>
          <a:xfrm>
            <a:off x="3125137" y="4164387"/>
            <a:ext cx="3655071" cy="1229489"/>
          </a:xfrm>
          <a:prstGeom prst="rect">
            <a:avLst/>
          </a:prstGeom>
          <a:solidFill>
            <a:srgbClr val="EC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Карти </a:t>
            </a:r>
            <a:r>
              <a:rPr lang="en-US" sz="2800" b="1" i="1" kern="0" dirty="0">
                <a:solidFill>
                  <a:srgbClr val="002060"/>
                </a:solidFill>
              </a:rPr>
              <a:t>Google</a:t>
            </a:r>
            <a:endParaRPr lang="uk-UA" sz="2800" b="1" i="1" kern="0" dirty="0">
              <a:solidFill>
                <a:srgbClr val="002060"/>
              </a:solidFill>
            </a:endParaRPr>
          </a:p>
        </p:txBody>
      </p:sp>
      <p:sp>
        <p:nvSpPr>
          <p:cNvPr id="33" name="Прямокутник 32">
            <a:extLst>
              <a:ext uri="{FF2B5EF4-FFF2-40B4-BE49-F238E27FC236}">
                <a16:creationId xmlns:a16="http://schemas.microsoft.com/office/drawing/2014/main" id="{06B54BCE-F325-495B-825C-1C2A148BB6B4}"/>
              </a:ext>
            </a:extLst>
          </p:cNvPr>
          <p:cNvSpPr/>
          <p:nvPr/>
        </p:nvSpPr>
        <p:spPr>
          <a:xfrm>
            <a:off x="6877451" y="4173142"/>
            <a:ext cx="2887061" cy="122948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Google Maps</a:t>
            </a:r>
          </a:p>
        </p:txBody>
      </p:sp>
      <p:pic>
        <p:nvPicPr>
          <p:cNvPr id="34" name="Picture 6" descr="Результат пошуку зображень за запитом &quot;Google Maps&quot;">
            <a:extLst>
              <a:ext uri="{FF2B5EF4-FFF2-40B4-BE49-F238E27FC236}">
                <a16:creationId xmlns:a16="http://schemas.microsoft.com/office/drawing/2014/main" id="{F4DE0AC9-DC49-4971-A28A-C7DF2AFA0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161" y="4164387"/>
            <a:ext cx="1479329" cy="147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Прямокутник 34">
            <a:extLst>
              <a:ext uri="{FF2B5EF4-FFF2-40B4-BE49-F238E27FC236}">
                <a16:creationId xmlns:a16="http://schemas.microsoft.com/office/drawing/2014/main" id="{77873E84-7BB0-4F1F-AB43-B05C1733CDAD}"/>
              </a:ext>
            </a:extLst>
          </p:cNvPr>
          <p:cNvSpPr/>
          <p:nvPr/>
        </p:nvSpPr>
        <p:spPr>
          <a:xfrm>
            <a:off x="72007" y="5472012"/>
            <a:ext cx="2887061" cy="122948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kern="0" dirty="0">
                <a:solidFill>
                  <a:srgbClr val="FFFFFF"/>
                </a:solidFill>
              </a:rPr>
              <a:t>Редактор блогів</a:t>
            </a:r>
          </a:p>
        </p:txBody>
      </p:sp>
      <p:sp>
        <p:nvSpPr>
          <p:cNvPr id="36" name="Прямокутник 35">
            <a:extLst>
              <a:ext uri="{FF2B5EF4-FFF2-40B4-BE49-F238E27FC236}">
                <a16:creationId xmlns:a16="http://schemas.microsoft.com/office/drawing/2014/main" id="{1FB259C9-9120-4C27-B424-BE9B049196AE}"/>
              </a:ext>
            </a:extLst>
          </p:cNvPr>
          <p:cNvSpPr/>
          <p:nvPr/>
        </p:nvSpPr>
        <p:spPr>
          <a:xfrm>
            <a:off x="3125137" y="5472012"/>
            <a:ext cx="3655071" cy="1229489"/>
          </a:xfrm>
          <a:prstGeom prst="rect">
            <a:avLst/>
          </a:prstGeom>
          <a:solidFill>
            <a:srgbClr val="EC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002060"/>
                </a:solidFill>
              </a:rPr>
              <a:t>Blogger</a:t>
            </a:r>
            <a:endParaRPr lang="uk-UA" sz="2800" b="1" i="1" kern="0" dirty="0">
              <a:solidFill>
                <a:srgbClr val="002060"/>
              </a:solidFill>
            </a:endParaRPr>
          </a:p>
        </p:txBody>
      </p:sp>
      <p:sp>
        <p:nvSpPr>
          <p:cNvPr id="37" name="Прямокутник 36">
            <a:extLst>
              <a:ext uri="{FF2B5EF4-FFF2-40B4-BE49-F238E27FC236}">
                <a16:creationId xmlns:a16="http://schemas.microsoft.com/office/drawing/2014/main" id="{F3981238-8D2C-4C0E-B0FE-FF9CCB5A221A}"/>
              </a:ext>
            </a:extLst>
          </p:cNvPr>
          <p:cNvSpPr/>
          <p:nvPr/>
        </p:nvSpPr>
        <p:spPr>
          <a:xfrm>
            <a:off x="6877451" y="5480767"/>
            <a:ext cx="2887061" cy="122948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Blogger</a:t>
            </a:r>
          </a:p>
        </p:txBody>
      </p:sp>
      <p:pic>
        <p:nvPicPr>
          <p:cNvPr id="38" name="Picture 2" descr="blogger icon">
            <a:extLst>
              <a:ext uri="{FF2B5EF4-FFF2-40B4-BE49-F238E27FC236}">
                <a16:creationId xmlns:a16="http://schemas.microsoft.com/office/drawing/2014/main" id="{C2E46694-5869-4E18-90BD-ABCDABFD5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7676" y="5451346"/>
            <a:ext cx="1270819" cy="1270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89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7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7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7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5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3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4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5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20" grpId="0" animBg="1"/>
      <p:bldP spid="21" grpId="0" animBg="1"/>
      <p:bldP spid="25" grpId="0" animBg="1"/>
      <p:bldP spid="27" grpId="0" animBg="1"/>
      <p:bldP spid="28" grpId="0" animBg="1"/>
      <p:bldP spid="29" grpId="0" animBg="1"/>
      <p:bldP spid="31" grpId="0" animBg="1"/>
      <p:bldP spid="32" grpId="0" animBg="1"/>
      <p:bldP spid="33" grpId="0" animBg="1"/>
      <p:bldP spid="35" grpId="0" animBg="1"/>
      <p:bldP spid="36" grpId="0" animBg="1"/>
      <p:bldP spid="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Хмарні сервіси та їх використання. Онлайн-перекладачі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1.4</a:t>
            </a:r>
          </a:p>
        </p:txBody>
      </p:sp>
      <p:pic>
        <p:nvPicPr>
          <p:cNvPr id="8" name="Picture 2" descr="http://nvip.com.ua/sites/default/files/imagecache/original_watermark/pictures/news/qa.jpg">
            <a:extLst>
              <a:ext uri="{FF2B5EF4-FFF2-40B4-BE49-F238E27FC236}">
                <a16:creationId xmlns:a16="http://schemas.microsoft.com/office/drawing/2014/main" id="{54AA49A6-CDC4-45AF-81E1-81124BCA0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EB003A4-3517-47AA-9500-8F52A1FFE6F2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Які служби Інтернету ви знаєте та яке їх призначення?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DC01EF-7B9C-42AE-9A27-CAEC19599060}"/>
              </a:ext>
            </a:extLst>
          </p:cNvPr>
          <p:cNvSpPr txBox="1"/>
          <p:nvPr/>
        </p:nvSpPr>
        <p:spPr>
          <a:xfrm>
            <a:off x="70928" y="2257282"/>
            <a:ext cx="12050142" cy="1384995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 таке обліковий запис та із чого він складається? На якому поштовому сервері ви маєте обліковий запис?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7A79C9-A7C5-4FEB-903C-D6464E9C698D}"/>
              </a:ext>
            </a:extLst>
          </p:cNvPr>
          <p:cNvSpPr txBox="1"/>
          <p:nvPr/>
        </p:nvSpPr>
        <p:spPr>
          <a:xfrm>
            <a:off x="70927" y="3748689"/>
            <a:ext cx="6025073" cy="2585323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700" b="1" i="1" kern="0" dirty="0">
                <a:solidFill>
                  <a:srgbClr val="FFFFFF"/>
                </a:solidFill>
              </a:rPr>
              <a:t>Яким чином ви здійснюєте переклад текстів іноземною мовою? Якими інформаційними ресурсами ви користуєтеся?</a:t>
            </a:r>
          </a:p>
        </p:txBody>
      </p:sp>
      <p:pic>
        <p:nvPicPr>
          <p:cNvPr id="10" name="Picture 2" descr="Результат пошуку зображень за запитом &quot;Account&quot;">
            <a:extLst>
              <a:ext uri="{FF2B5EF4-FFF2-40B4-BE49-F238E27FC236}">
                <a16:creationId xmlns:a16="http://schemas.microsoft.com/office/drawing/2014/main" id="{B43A19DC-581D-4931-AE3F-B7D3CC42B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834" y="3781987"/>
            <a:ext cx="4536934" cy="255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8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Поняття хмарні сервіси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1.4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1D1D64-FABD-4161-B848-ADC0FC2393A8}"/>
              </a:ext>
            </a:extLst>
          </p:cNvPr>
          <p:cNvSpPr txBox="1"/>
          <p:nvPr/>
        </p:nvSpPr>
        <p:spPr>
          <a:xfrm>
            <a:off x="72008" y="1196763"/>
            <a:ext cx="12050142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того щоб використовувати хмарні сервіси </a:t>
            </a:r>
            <a:r>
              <a:rPr lang="en-US" sz="2800" b="1" i="1" kern="0" dirty="0">
                <a:solidFill>
                  <a:srgbClr val="FFFFFF"/>
                </a:solidFill>
              </a:rPr>
              <a:t>Google, </a:t>
            </a:r>
            <a:r>
              <a:rPr lang="uk-UA" sz="2800" b="1" i="1" kern="0" dirty="0">
                <a:solidFill>
                  <a:srgbClr val="FFFFFF"/>
                </a:solidFill>
              </a:rPr>
              <a:t>користувач повинен мати обліковий запис у середовищі </a:t>
            </a:r>
            <a:r>
              <a:rPr lang="en-US" sz="2800" b="1" i="1" kern="0" dirty="0">
                <a:solidFill>
                  <a:srgbClr val="FFFF00"/>
                </a:solidFill>
              </a:rPr>
              <a:t>Google</a:t>
            </a:r>
            <a:r>
              <a:rPr lang="en-US" sz="2800" b="1" i="1" kern="0" dirty="0">
                <a:solidFill>
                  <a:srgbClr val="FFFFFF"/>
                </a:solidFill>
              </a:rPr>
              <a:t>. </a:t>
            </a:r>
            <a:r>
              <a:rPr lang="uk-UA" sz="2800" b="1" i="1" kern="0" dirty="0">
                <a:solidFill>
                  <a:srgbClr val="FFFFFF"/>
                </a:solidFill>
              </a:rPr>
              <a:t>Якщо у вас уже є електронна скринька на поштовому сервері </a:t>
            </a:r>
            <a:r>
              <a:rPr lang="en-US" sz="2800" b="1" i="1" kern="0" dirty="0">
                <a:solidFill>
                  <a:srgbClr val="FFFF00"/>
                </a:solidFill>
              </a:rPr>
              <a:t>Gmail</a:t>
            </a:r>
            <a:r>
              <a:rPr lang="en-US" sz="2800" b="1" i="1" kern="0" dirty="0">
                <a:solidFill>
                  <a:srgbClr val="FFFFFF"/>
                </a:solidFill>
              </a:rPr>
              <a:t>, </a:t>
            </a:r>
            <a:r>
              <a:rPr lang="uk-UA" sz="2800" b="1" i="1" kern="0" dirty="0">
                <a:solidFill>
                  <a:srgbClr val="FFFFFF"/>
                </a:solidFill>
              </a:rPr>
              <a:t>то цей акаунт можна використовувати і для користування іншими сервісами </a:t>
            </a:r>
            <a:r>
              <a:rPr lang="en-US" sz="2800" b="1" i="1" kern="0" dirty="0">
                <a:solidFill>
                  <a:srgbClr val="FFFFFF"/>
                </a:solidFill>
              </a:rPr>
              <a:t>Google. </a:t>
            </a:r>
            <a:r>
              <a:rPr lang="uk-UA" sz="2800" b="1" i="1" kern="0" dirty="0">
                <a:solidFill>
                  <a:srgbClr val="FFFFFF"/>
                </a:solidFill>
              </a:rPr>
              <a:t>Інакше такий обліковий запис потрібно створити.</a:t>
            </a:r>
          </a:p>
        </p:txBody>
      </p:sp>
      <p:pic>
        <p:nvPicPr>
          <p:cNvPr id="7" name="Picture 2" descr="Результат пошуку зображень за запитом &quot;google&quot;">
            <a:extLst>
              <a:ext uri="{FF2B5EF4-FFF2-40B4-BE49-F238E27FC236}">
                <a16:creationId xmlns:a16="http://schemas.microsoft.com/office/drawing/2014/main" id="{A6C27283-65B9-4805-9B34-D93DE69B1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664" y="4694156"/>
            <a:ext cx="5803625" cy="203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login icon">
            <a:extLst>
              <a:ext uri="{FF2B5EF4-FFF2-40B4-BE49-F238E27FC236}">
                <a16:creationId xmlns:a16="http://schemas.microsoft.com/office/drawing/2014/main" id="{2FCDD600-6BAB-4E87-9AA6-E17BA9819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9" y="4320102"/>
            <a:ext cx="2575939" cy="257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DE4DB0E-9203-401F-B67B-6E1B0E2372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8474" y="4380350"/>
            <a:ext cx="3833844" cy="251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81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Використання хмарного сервісу </a:t>
            </a:r>
            <a:r>
              <a:rPr lang="uk-UA" dirty="0" err="1"/>
              <a:t>Google</a:t>
            </a:r>
            <a:r>
              <a:rPr lang="uk-UA" dirty="0"/>
              <a:t> Перекладач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1.4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33ED94-28BE-478A-9010-FF0682E3BD12}"/>
              </a:ext>
            </a:extLst>
          </p:cNvPr>
          <p:cNvSpPr txBox="1"/>
          <p:nvPr/>
        </p:nvSpPr>
        <p:spPr>
          <a:xfrm>
            <a:off x="72008" y="1196763"/>
            <a:ext cx="6411919" cy="397031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Переклад текстів іншою мовою вручну є кропіткою справою, під час якої користувачу доводиться самостійно опрацьовувати кожне слово і речення тексту. Для автоматизації такої роботи використовують </a:t>
            </a:r>
            <a:r>
              <a:rPr lang="uk-UA" sz="2800" b="1" i="1" dirty="0">
                <a:solidFill>
                  <a:srgbClr val="FFFF00"/>
                </a:solidFill>
              </a:rPr>
              <a:t>програми-перекладачі</a:t>
            </a:r>
            <a:r>
              <a:rPr lang="uk-UA" sz="2800" b="1" i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7170" name="Picture 2" descr="Language translation and linguistics icon Vector Image">
            <a:extLst>
              <a:ext uri="{FF2B5EF4-FFF2-40B4-BE49-F238E27FC236}">
                <a16:creationId xmlns:a16="http://schemas.microsoft.com/office/drawing/2014/main" id="{C293A11D-3975-4507-B310-6461486F18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39"/>
          <a:stretch/>
        </p:blipFill>
        <p:spPr bwMode="auto">
          <a:xfrm>
            <a:off x="6701614" y="1196763"/>
            <a:ext cx="5418378" cy="532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47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Використання хмарного сервісу </a:t>
            </a:r>
            <a:r>
              <a:rPr lang="uk-UA" dirty="0" err="1"/>
              <a:t>Google</a:t>
            </a:r>
            <a:r>
              <a:rPr lang="uk-UA" dirty="0"/>
              <a:t> Перекладач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1.4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33ED94-28BE-478A-9010-FF0682E3BD12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rgbClr val="FFFF00"/>
                </a:solidFill>
              </a:rPr>
              <a:t>Програма-перекладач</a:t>
            </a:r>
            <a:r>
              <a:rPr lang="uk-UA" sz="2800" b="1" i="1" dirty="0">
                <a:solidFill>
                  <a:schemeClr val="bg1"/>
                </a:solidFill>
              </a:rPr>
              <a:t> – це програма для автоматичного перекладу тексту з однієї мови іншою.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D03281-1DFB-4190-8522-AD038A9D5FD9}"/>
              </a:ext>
            </a:extLst>
          </p:cNvPr>
          <p:cNvSpPr txBox="1"/>
          <p:nvPr/>
        </p:nvSpPr>
        <p:spPr>
          <a:xfrm>
            <a:off x="70929" y="2246891"/>
            <a:ext cx="7888507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Робота програм-перекладачів базується на використанні електронних словників. Крім того, у них реалізовано алгоритми для узгодження слів в отриманому тексті відповідно до правил мови, якою здійснюється переклад.</a:t>
            </a:r>
          </a:p>
        </p:txBody>
      </p:sp>
      <p:sp>
        <p:nvSpPr>
          <p:cNvPr id="3" name="AutoShape 2" descr="Translation icon Royalty Free Vector Image - VectorStock">
            <a:extLst>
              <a:ext uri="{FF2B5EF4-FFF2-40B4-BE49-F238E27FC236}">
                <a16:creationId xmlns:a16="http://schemas.microsoft.com/office/drawing/2014/main" id="{8CB4FD7E-2D68-4254-8140-5A8382C15D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B5E61E8-87DD-4578-81CD-0DBC2ED95A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372" t="10139" r="14314" b="13485"/>
          <a:stretch/>
        </p:blipFill>
        <p:spPr>
          <a:xfrm>
            <a:off x="8084127" y="2246891"/>
            <a:ext cx="4036945" cy="420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49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Використання хмарного сервісу </a:t>
            </a:r>
            <a:r>
              <a:rPr lang="uk-UA" dirty="0" err="1"/>
              <a:t>Google</a:t>
            </a:r>
            <a:r>
              <a:rPr lang="uk-UA" dirty="0"/>
              <a:t> Перекладач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1.4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33ED94-28BE-478A-9010-FF0682E3BD12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Якість перекладу тексту такими програмами залежить від: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DC458D-B162-4E10-99FC-9CBE008EFBCA}"/>
              </a:ext>
            </a:extLst>
          </p:cNvPr>
          <p:cNvSpPr txBox="1"/>
          <p:nvPr/>
        </p:nvSpPr>
        <p:spPr>
          <a:xfrm>
            <a:off x="72008" y="4517070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Іноді в перекладеному тексті можуть бути помилки під час перекладу багатозначних слів, неправильно узгоджені слова у складних реченнях. І тому користувачу потрібно потім самостійно вичитати перекладений текст та усунути недоліки вручну.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6E723C-A550-40BB-AC4C-9DA367387104}"/>
              </a:ext>
            </a:extLst>
          </p:cNvPr>
          <p:cNvSpPr txBox="1"/>
          <p:nvPr/>
        </p:nvSpPr>
        <p:spPr>
          <a:xfrm>
            <a:off x="247201" y="2249899"/>
            <a:ext cx="11873869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uk-UA" sz="2800" b="1" i="1" dirty="0">
                <a:solidFill>
                  <a:schemeClr val="bg1"/>
                </a:solidFill>
              </a:rPr>
              <a:t>складності та правильності побудови речень у початковому тексті,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42FB9E-5C82-4178-A3A2-E63A15B34904}"/>
              </a:ext>
            </a:extLst>
          </p:cNvPr>
          <p:cNvSpPr txBox="1"/>
          <p:nvPr/>
        </p:nvSpPr>
        <p:spPr>
          <a:xfrm>
            <a:off x="247201" y="3276295"/>
            <a:ext cx="11873869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uk-UA" sz="2800" b="1" i="1" dirty="0">
                <a:solidFill>
                  <a:schemeClr val="bg1"/>
                </a:solidFill>
              </a:rPr>
              <a:t>особливостей використаних слів,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792C6F-63EA-4585-B7EB-A683005757E8}"/>
              </a:ext>
            </a:extLst>
          </p:cNvPr>
          <p:cNvSpPr txBox="1"/>
          <p:nvPr/>
        </p:nvSpPr>
        <p:spPr>
          <a:xfrm>
            <a:off x="247201" y="3874967"/>
            <a:ext cx="11873869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uk-UA" sz="2800" b="1" i="1" dirty="0">
                <a:solidFill>
                  <a:schemeClr val="bg1"/>
                </a:solidFill>
              </a:rPr>
              <a:t>обсягу словникового запасу програми тощо.</a:t>
            </a:r>
          </a:p>
        </p:txBody>
      </p:sp>
    </p:spTree>
    <p:extLst>
      <p:ext uri="{BB962C8B-B14F-4D97-AF65-F5344CB8AC3E}">
        <p14:creationId xmlns:p14="http://schemas.microsoft.com/office/powerpoint/2010/main" val="370775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Використання хмарного сервісу </a:t>
            </a:r>
            <a:r>
              <a:rPr lang="uk-UA" dirty="0" err="1"/>
              <a:t>Google</a:t>
            </a:r>
            <a:r>
              <a:rPr lang="uk-UA" dirty="0"/>
              <a:t> Перекладач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1.4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33ED94-28BE-478A-9010-FF0682E3BD12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Значною популярністю в наш час користуються онлайн-перекладачі, які надають можливість користувачу не тільки перекладати тексти безпосередньо в Інтернеті, але й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013B03-1FB8-4751-B25F-7108698E9FD0}"/>
              </a:ext>
            </a:extLst>
          </p:cNvPr>
          <p:cNvSpPr txBox="1"/>
          <p:nvPr/>
        </p:nvSpPr>
        <p:spPr>
          <a:xfrm>
            <a:off x="72008" y="3119081"/>
            <a:ext cx="8365410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uk-UA" sz="2800" b="1" i="1" dirty="0">
                <a:solidFill>
                  <a:schemeClr val="bg1"/>
                </a:solidFill>
              </a:rPr>
              <a:t>читати новини на іншомовних </a:t>
            </a:r>
            <a:r>
              <a:rPr lang="uk-UA" sz="2800" b="1" i="1" dirty="0" err="1">
                <a:solidFill>
                  <a:schemeClr val="bg1"/>
                </a:solidFill>
              </a:rPr>
              <a:t>вебресурсах</a:t>
            </a:r>
            <a:r>
              <a:rPr lang="uk-UA" sz="2800" b="1" i="1" dirty="0">
                <a:solidFill>
                  <a:schemeClr val="bg1"/>
                </a:solidFill>
              </a:rPr>
              <a:t>,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FE4294-E761-4AC8-A47F-C20F27A76A8B}"/>
              </a:ext>
            </a:extLst>
          </p:cNvPr>
          <p:cNvSpPr txBox="1"/>
          <p:nvPr/>
        </p:nvSpPr>
        <p:spPr>
          <a:xfrm>
            <a:off x="72008" y="4179624"/>
            <a:ext cx="8365410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uk-UA" sz="2800" b="1" i="1" dirty="0">
                <a:solidFill>
                  <a:schemeClr val="bg1"/>
                </a:solidFill>
              </a:rPr>
              <a:t>читати повідомлення в соціальних мережах,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D3ED51-2910-4DFB-96C0-8C5802EED239}"/>
              </a:ext>
            </a:extLst>
          </p:cNvPr>
          <p:cNvSpPr txBox="1"/>
          <p:nvPr/>
        </p:nvSpPr>
        <p:spPr>
          <a:xfrm>
            <a:off x="72008" y="5240167"/>
            <a:ext cx="8365410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uk-UA" sz="2800" b="1" i="1" dirty="0">
                <a:solidFill>
                  <a:schemeClr val="bg1"/>
                </a:solidFill>
              </a:rPr>
              <a:t>навчатися на міжнародних відкритих дистанційних курсах тощо.</a:t>
            </a:r>
          </a:p>
        </p:txBody>
      </p:sp>
      <p:pic>
        <p:nvPicPr>
          <p:cNvPr id="9218" name="Picture 2" descr="Icons for educational programs Royalty Free Vector Image">
            <a:extLst>
              <a:ext uri="{FF2B5EF4-FFF2-40B4-BE49-F238E27FC236}">
                <a16:creationId xmlns:a16="http://schemas.microsoft.com/office/drawing/2014/main" id="{1B697DA4-542C-4074-8DA3-94AD950227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43"/>
          <a:stretch/>
        </p:blipFill>
        <p:spPr bwMode="auto">
          <a:xfrm>
            <a:off x="8543022" y="3119081"/>
            <a:ext cx="3576970" cy="3506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22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Використання хмарного сервісу </a:t>
            </a:r>
            <a:r>
              <a:rPr lang="uk-UA" dirty="0" err="1"/>
              <a:t>Google</a:t>
            </a:r>
            <a:r>
              <a:rPr lang="uk-UA" dirty="0"/>
              <a:t> Перекладач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1.4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33ED94-28BE-478A-9010-FF0682E3BD12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Приклади онлайн-перекладачів: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AC5976EB-F44C-4E30-82AC-2766DFDE84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259058"/>
              </p:ext>
            </p:extLst>
          </p:nvPr>
        </p:nvGraphicFramePr>
        <p:xfrm>
          <a:off x="126385" y="1719983"/>
          <a:ext cx="11901492" cy="5039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4769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6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6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6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Graphic spid="6" grpId="0" uiExpand="1">
        <p:bldSub>
          <a:bldDgm bld="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Використання хмарного сервісу </a:t>
            </a:r>
            <a:r>
              <a:rPr lang="uk-UA" dirty="0" err="1"/>
              <a:t>Google</a:t>
            </a:r>
            <a:r>
              <a:rPr lang="uk-UA" dirty="0"/>
              <a:t> Перекладач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1.4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33ED94-28BE-478A-9010-FF0682E3BD12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Розглянемо використання онлайн-перекладача – </a:t>
            </a:r>
            <a:r>
              <a:rPr lang="uk-UA" sz="2800" b="1" i="1" dirty="0" err="1">
                <a:solidFill>
                  <a:srgbClr val="FFFF00"/>
                </a:solidFill>
              </a:rPr>
              <a:t>Google</a:t>
            </a:r>
            <a:r>
              <a:rPr lang="uk-UA" sz="2800" b="1" i="1" dirty="0">
                <a:solidFill>
                  <a:srgbClr val="FFFF00"/>
                </a:solidFill>
              </a:rPr>
              <a:t> Перекладач</a:t>
            </a:r>
            <a:r>
              <a:rPr lang="uk-UA" sz="2800" b="1" i="1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7F3D1B-5B0B-4DC5-9CD0-1AF8561B3EE7}"/>
              </a:ext>
            </a:extLst>
          </p:cNvPr>
          <p:cNvSpPr txBox="1"/>
          <p:nvPr/>
        </p:nvSpPr>
        <p:spPr>
          <a:xfrm>
            <a:off x="70929" y="2246891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Використовуючи цей сервіс, можна зробити переклад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1AFD23-1343-4801-912C-FD918CCEE85C}"/>
              </a:ext>
            </a:extLst>
          </p:cNvPr>
          <p:cNvSpPr txBox="1"/>
          <p:nvPr/>
        </p:nvSpPr>
        <p:spPr>
          <a:xfrm>
            <a:off x="396342" y="2922943"/>
            <a:ext cx="11736607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uk-UA" sz="2800" b="1" i="1" dirty="0">
                <a:solidFill>
                  <a:schemeClr val="bg1"/>
                </a:solidFill>
              </a:rPr>
              <a:t>друкованого тексту 103 мовами в онлайн- і майже 60 мовами в </a:t>
            </a:r>
            <a:r>
              <a:rPr lang="uk-UA" sz="2800" b="1" i="1" dirty="0" err="1">
                <a:solidFill>
                  <a:schemeClr val="bg1"/>
                </a:solidFill>
              </a:rPr>
              <a:t>офлайнрежимах</a:t>
            </a:r>
            <a:r>
              <a:rPr lang="uk-UA" sz="2800" b="1" i="1" dirty="0">
                <a:solidFill>
                  <a:schemeClr val="bg1"/>
                </a:solidFill>
              </a:rPr>
              <a:t>,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60B954-146C-47BC-A95D-FECF2FB1EDC1}"/>
              </a:ext>
            </a:extLst>
          </p:cNvPr>
          <p:cNvSpPr txBox="1"/>
          <p:nvPr/>
        </p:nvSpPr>
        <p:spPr>
          <a:xfrm>
            <a:off x="396342" y="3973071"/>
            <a:ext cx="11736607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uk-UA" sz="2800" b="1" i="1" dirty="0">
                <a:solidFill>
                  <a:schemeClr val="bg1"/>
                </a:solidFill>
              </a:rPr>
              <a:t>здійснити переклад рукописного тексту 93 мовами,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7F7470-10B7-4C6E-835C-CDD8B505B8BF}"/>
              </a:ext>
            </a:extLst>
          </p:cNvPr>
          <p:cNvSpPr txBox="1"/>
          <p:nvPr/>
        </p:nvSpPr>
        <p:spPr>
          <a:xfrm>
            <a:off x="396342" y="4592312"/>
            <a:ext cx="9454240" cy="95410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uk-UA" sz="2800" b="1" i="1" dirty="0">
                <a:solidFill>
                  <a:schemeClr val="bg1"/>
                </a:solidFill>
              </a:rPr>
              <a:t>написів на зображеннях з фотокамер мобільного телефона 38 мовами,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5E4C61-8F7B-4F8A-A2D0-D05D266A3D11}"/>
              </a:ext>
            </a:extLst>
          </p:cNvPr>
          <p:cNvSpPr txBox="1"/>
          <p:nvPr/>
        </p:nvSpPr>
        <p:spPr>
          <a:xfrm>
            <a:off x="396342" y="5637114"/>
            <a:ext cx="9454240" cy="95410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uk-UA" sz="2800" b="1" i="1" dirty="0">
                <a:solidFill>
                  <a:schemeClr val="bg1"/>
                </a:solidFill>
              </a:rPr>
              <a:t>голосового тексту з мікрофона 32 мовами. </a:t>
            </a:r>
          </a:p>
        </p:txBody>
      </p:sp>
      <p:pic>
        <p:nvPicPr>
          <p:cNvPr id="3074" name="Picture 2" descr="Перекладач Google — Вікіпедія">
            <a:extLst>
              <a:ext uri="{FF2B5EF4-FFF2-40B4-BE49-F238E27FC236}">
                <a16:creationId xmlns:a16="http://schemas.microsoft.com/office/drawing/2014/main" id="{EC527FE9-AEBA-4972-BCF8-DE280AACE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2241" y="4592311"/>
            <a:ext cx="1998909" cy="199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9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 animBg="1"/>
      <p:bldP spid="8" grpId="0" animBg="1"/>
      <p:bldP spid="10" grpId="0" animBg="1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Використання хмарного сервісу </a:t>
            </a:r>
            <a:r>
              <a:rPr lang="uk-UA" dirty="0" err="1"/>
              <a:t>Google</a:t>
            </a:r>
            <a:r>
              <a:rPr lang="uk-UA" dirty="0"/>
              <a:t> Перекладач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1.4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33ED94-28BE-478A-9010-FF0682E3BD12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Також можна перекладати тексти, які зберігаються в: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3E8201E1-2B8D-4738-8244-A28487C91FF0}"/>
              </a:ext>
            </a:extLst>
          </p:cNvPr>
          <p:cNvSpPr/>
          <p:nvPr/>
        </p:nvSpPr>
        <p:spPr>
          <a:xfrm>
            <a:off x="72007" y="1824288"/>
            <a:ext cx="397305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dirty="0">
                <a:solidFill>
                  <a:schemeClr val="bg1"/>
                </a:solidFill>
              </a:rPr>
              <a:t>текстових документах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3DA35D44-6D79-4319-9A0E-EB7D948E16CA}"/>
              </a:ext>
            </a:extLst>
          </p:cNvPr>
          <p:cNvSpPr/>
          <p:nvPr/>
        </p:nvSpPr>
        <p:spPr>
          <a:xfrm>
            <a:off x="4110552" y="1824288"/>
            <a:ext cx="397305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dirty="0">
                <a:solidFill>
                  <a:schemeClr val="bg1"/>
                </a:solidFill>
              </a:rPr>
              <a:t>таблицях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363E8B56-34F5-4F8A-AA30-178544CCCA92}"/>
              </a:ext>
            </a:extLst>
          </p:cNvPr>
          <p:cNvSpPr/>
          <p:nvPr/>
        </p:nvSpPr>
        <p:spPr>
          <a:xfrm>
            <a:off x="8149100" y="1824288"/>
            <a:ext cx="397305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dirty="0">
                <a:solidFill>
                  <a:schemeClr val="bg1"/>
                </a:solidFill>
              </a:rPr>
              <a:t>презентаціях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10" name="Picture 4" descr="Microsoft Word Icon - Microsoft Office New Icon Clipart (900x900), Png Download">
            <a:extLst>
              <a:ext uri="{FF2B5EF4-FFF2-40B4-BE49-F238E27FC236}">
                <a16:creationId xmlns:a16="http://schemas.microsoft.com/office/drawing/2014/main" id="{10537A30-F64E-4D22-A88C-2154B4462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65" y="3293991"/>
            <a:ext cx="3554420" cy="311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upload.wikimedia.org/wikipedia/commons/thumb/2/2e/Microsoft_Office_PowerPoint_%282018%E2%80%93present%29.svg/1200px-Microsoft_Office_PowerPoint_%282018%E2%80%93present%29.svg.png">
            <a:extLst>
              <a:ext uri="{FF2B5EF4-FFF2-40B4-BE49-F238E27FC236}">
                <a16:creationId xmlns:a16="http://schemas.microsoft.com/office/drawing/2014/main" id="{A59A3098-5661-4BFB-875B-DBE47C81D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860" y="3207592"/>
            <a:ext cx="3453387" cy="345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s://upload.wikimedia.org/wikipedia/commons/thumb/7/7f/Microsoft_Office_Excel_%282018%E2%80%93present%29.svg/1200px-Microsoft_Office_Excel_%282018%E2%80%93present%29.svg.png">
            <a:extLst>
              <a:ext uri="{FF2B5EF4-FFF2-40B4-BE49-F238E27FC236}">
                <a16:creationId xmlns:a16="http://schemas.microsoft.com/office/drawing/2014/main" id="{C41D9E9E-9978-45F9-A6E0-C84E94A0A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789" y="3116949"/>
            <a:ext cx="3554421" cy="3554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94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21A0C2A-F936-471B-9A1A-F2F107E92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5213" y="1864683"/>
            <a:ext cx="3365786" cy="48308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Використання хмарного сервісу </a:t>
            </a:r>
            <a:r>
              <a:rPr lang="uk-UA" dirty="0" err="1"/>
              <a:t>Google</a:t>
            </a:r>
            <a:r>
              <a:rPr lang="uk-UA" dirty="0"/>
              <a:t> Перекладач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1.4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33ED94-28BE-478A-9010-FF0682E3BD12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Для перекладу тексту на комп’ютері слід: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7C2D3B-530E-44A0-A392-C0AF0040D7D8}"/>
              </a:ext>
            </a:extLst>
          </p:cNvPr>
          <p:cNvSpPr txBox="1"/>
          <p:nvPr/>
        </p:nvSpPr>
        <p:spPr>
          <a:xfrm>
            <a:off x="72008" y="1864684"/>
            <a:ext cx="8167531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Відкрити у браузері (бажано </a:t>
            </a:r>
            <a:r>
              <a:rPr lang="uk-UA" sz="2800" b="1" i="1" kern="0" dirty="0" err="1">
                <a:solidFill>
                  <a:srgbClr val="FFFF00"/>
                </a:solidFill>
              </a:rPr>
              <a:t>Google</a:t>
            </a:r>
            <a:r>
              <a:rPr lang="uk-UA" sz="2800" b="1" i="1" kern="0" dirty="0">
                <a:solidFill>
                  <a:srgbClr val="FFFF00"/>
                </a:solidFill>
              </a:rPr>
              <a:t> </a:t>
            </a:r>
            <a:r>
              <a:rPr lang="uk-UA" sz="2800" b="1" i="1" kern="0" dirty="0" err="1">
                <a:solidFill>
                  <a:srgbClr val="FFFF00"/>
                </a:solidFill>
              </a:rPr>
              <a:t>Chrome</a:t>
            </a:r>
            <a:r>
              <a:rPr lang="uk-UA" sz="2800" b="1" i="1" kern="0" dirty="0">
                <a:solidFill>
                  <a:srgbClr val="FFFFFF"/>
                </a:solidFill>
              </a:rPr>
              <a:t>) веб-сторінку </a:t>
            </a:r>
            <a:r>
              <a:rPr lang="uk-UA" sz="2800" b="1" i="1" kern="0" dirty="0">
                <a:solidFill>
                  <a:srgbClr val="FFFF00"/>
                </a:solidFill>
              </a:rPr>
              <a:t>Google.com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D70020F0-2EAF-44EB-A3DB-00CE683831EA}"/>
              </a:ext>
            </a:extLst>
          </p:cNvPr>
          <p:cNvSpPr/>
          <p:nvPr/>
        </p:nvSpPr>
        <p:spPr>
          <a:xfrm>
            <a:off x="8742679" y="5720079"/>
            <a:ext cx="939801" cy="907951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262984-95B5-486F-B1CA-4FE0AA1C839D}"/>
              </a:ext>
            </a:extLst>
          </p:cNvPr>
          <p:cNvSpPr txBox="1"/>
          <p:nvPr/>
        </p:nvSpPr>
        <p:spPr>
          <a:xfrm>
            <a:off x="68906" y="4393488"/>
            <a:ext cx="8167531" cy="954107"/>
          </a:xfrm>
          <a:prstGeom prst="wedgeRectCallout">
            <a:avLst>
              <a:gd name="adj1" fmla="val 58423"/>
              <a:gd name="adj2" fmla="val 11738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Вибрати у списку сервіс </a:t>
            </a:r>
            <a:r>
              <a:rPr lang="uk-UA" sz="2800" b="1" i="1" kern="0" dirty="0" err="1">
                <a:solidFill>
                  <a:srgbClr val="FFFF00"/>
                </a:solidFill>
              </a:rPr>
              <a:t>Google</a:t>
            </a:r>
            <a:r>
              <a:rPr lang="uk-UA" sz="2800" b="1" i="1" kern="0" dirty="0">
                <a:solidFill>
                  <a:srgbClr val="FFFF00"/>
                </a:solidFill>
              </a:rPr>
              <a:t> Перекладач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  <a:endParaRPr lang="uk-UA" sz="2800" b="1" i="1" kern="0" dirty="0">
              <a:solidFill>
                <a:srgbClr val="FFFF00"/>
              </a:solidFill>
            </a:endParaRP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AD6D03BB-7EC8-4145-91F5-8F3D7B63B76B}"/>
              </a:ext>
            </a:extLst>
          </p:cNvPr>
          <p:cNvSpPr/>
          <p:nvPr/>
        </p:nvSpPr>
        <p:spPr>
          <a:xfrm>
            <a:off x="10983537" y="1919060"/>
            <a:ext cx="342323" cy="351235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D22FFD-01F1-4FA6-BF05-1AF9AE456F23}"/>
              </a:ext>
            </a:extLst>
          </p:cNvPr>
          <p:cNvSpPr txBox="1"/>
          <p:nvPr/>
        </p:nvSpPr>
        <p:spPr>
          <a:xfrm>
            <a:off x="68906" y="3356995"/>
            <a:ext cx="8167531" cy="954107"/>
          </a:xfrm>
          <a:prstGeom prst="wedgeRectCallout">
            <a:avLst>
              <a:gd name="adj1" fmla="val 84828"/>
              <a:gd name="adj2" fmla="val -17739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 Вибрати у правому верхньому куті вікна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Додатки </a:t>
            </a:r>
            <a:r>
              <a:rPr lang="uk-UA" sz="2800" b="1" i="1" kern="0" dirty="0" err="1">
                <a:solidFill>
                  <a:srgbClr val="FFFF00"/>
                </a:solidFill>
              </a:rPr>
              <a:t>Google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1926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75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8" grpId="0" animBg="1"/>
      <p:bldP spid="11" grpId="0" animBg="1"/>
      <p:bldP spid="13" grpId="0" animBg="1"/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Використання хмарного сервісу </a:t>
            </a:r>
            <a:r>
              <a:rPr lang="uk-UA" dirty="0" err="1"/>
              <a:t>Google</a:t>
            </a:r>
            <a:r>
              <a:rPr lang="uk-UA" dirty="0"/>
              <a:t> Перекладач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1.4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33ED94-28BE-478A-9010-FF0682E3BD12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(Продовження…) Переклад тексту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68EE1E-8E7A-426D-9800-DD16F82B053C}"/>
              </a:ext>
            </a:extLst>
          </p:cNvPr>
          <p:cNvSpPr txBox="1"/>
          <p:nvPr/>
        </p:nvSpPr>
        <p:spPr>
          <a:xfrm>
            <a:off x="72008" y="1801824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Вибрати режим перекладу </a:t>
            </a:r>
            <a:r>
              <a:rPr lang="uk-UA" sz="2800" b="1" i="1" kern="0" dirty="0">
                <a:solidFill>
                  <a:srgbClr val="FFFF00"/>
                </a:solidFill>
              </a:rPr>
              <a:t>Текст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7BD9B78-A92D-497A-8F19-16955DBB47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300" b="21249"/>
          <a:stretch/>
        </p:blipFill>
        <p:spPr>
          <a:xfrm>
            <a:off x="1065934" y="2580046"/>
            <a:ext cx="10060132" cy="3460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D6EB6B08-1B8D-4930-8688-FD62A54FA10E}"/>
              </a:ext>
            </a:extLst>
          </p:cNvPr>
          <p:cNvSpPr/>
          <p:nvPr/>
        </p:nvSpPr>
        <p:spPr>
          <a:xfrm>
            <a:off x="1126533" y="3785939"/>
            <a:ext cx="4598858" cy="47433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20C6F5-19F9-444C-B607-0C23C763374F}"/>
              </a:ext>
            </a:extLst>
          </p:cNvPr>
          <p:cNvSpPr txBox="1"/>
          <p:nvPr/>
        </p:nvSpPr>
        <p:spPr>
          <a:xfrm>
            <a:off x="72008" y="4674380"/>
            <a:ext cx="5819637" cy="1384995"/>
          </a:xfrm>
          <a:prstGeom prst="wedgeRectCallout">
            <a:avLst>
              <a:gd name="adj1" fmla="val 24280"/>
              <a:gd name="adj2" fmla="val -86423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ctr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Вибрати над текстовим полем зліва мову оригіналу тексту.</a:t>
            </a:r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0432CF59-482A-4DD2-8B98-03F63C057E2D}"/>
              </a:ext>
            </a:extLst>
          </p:cNvPr>
          <p:cNvSpPr/>
          <p:nvPr/>
        </p:nvSpPr>
        <p:spPr>
          <a:xfrm>
            <a:off x="6126299" y="3782384"/>
            <a:ext cx="4598858" cy="47433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09E740A-DF7C-4476-A644-1449DBAA220C}"/>
              </a:ext>
            </a:extLst>
          </p:cNvPr>
          <p:cNvSpPr txBox="1"/>
          <p:nvPr/>
        </p:nvSpPr>
        <p:spPr>
          <a:xfrm>
            <a:off x="5994827" y="4837349"/>
            <a:ext cx="6125165" cy="954107"/>
          </a:xfrm>
          <a:prstGeom prst="wedgeRectCallout">
            <a:avLst>
              <a:gd name="adj1" fmla="val -33284"/>
              <a:gd name="adj2" fmla="val -128291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Справа – мову, якою потрібно перекласти текст. </a:t>
            </a:r>
          </a:p>
        </p:txBody>
      </p:sp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38796363-D5F5-4C52-8B2F-1210A83D5579}"/>
              </a:ext>
            </a:extLst>
          </p:cNvPr>
          <p:cNvSpPr/>
          <p:nvPr/>
        </p:nvSpPr>
        <p:spPr>
          <a:xfrm>
            <a:off x="1126533" y="3176015"/>
            <a:ext cx="1183851" cy="614531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cxnSp>
        <p:nvCxnSpPr>
          <p:cNvPr id="20" name="Пряма зі стрілкою 19">
            <a:extLst>
              <a:ext uri="{FF2B5EF4-FFF2-40B4-BE49-F238E27FC236}">
                <a16:creationId xmlns:a16="http://schemas.microsoft.com/office/drawing/2014/main" id="{EC951394-399B-4D0E-850C-2A844CD83C1A}"/>
              </a:ext>
            </a:extLst>
          </p:cNvPr>
          <p:cNvCxnSpPr>
            <a:cxnSpLocks/>
            <a:stCxn id="6" idx="2"/>
            <a:endCxn id="17" idx="3"/>
          </p:cNvCxnSpPr>
          <p:nvPr/>
        </p:nvCxnSpPr>
        <p:spPr>
          <a:xfrm flipH="1">
            <a:off x="2310384" y="2325044"/>
            <a:ext cx="3786695" cy="1158237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5216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00"/>
                            </p:stCondLst>
                            <p:childTnLst>
                              <p:par>
                                <p:cTn id="3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10" grpId="0" animBg="1"/>
      <p:bldP spid="11" grpId="0" animBg="1"/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Поняття хмарні сервіси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1.4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33ED94-28BE-478A-9010-FF0682E3BD12}"/>
              </a:ext>
            </a:extLst>
          </p:cNvPr>
          <p:cNvSpPr txBox="1"/>
          <p:nvPr/>
        </p:nvSpPr>
        <p:spPr>
          <a:xfrm>
            <a:off x="72008" y="1196763"/>
            <a:ext cx="6630128" cy="526297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solidFill>
                  <a:schemeClr val="bg1"/>
                </a:solidFill>
              </a:rPr>
              <a:t>Широке застосування інформаційно-цифрових технологій створює особливі умови для організації </a:t>
            </a:r>
            <a:r>
              <a:rPr lang="uk-UA" sz="2800" b="1" i="1" dirty="0">
                <a:solidFill>
                  <a:srgbClr val="FFFF00"/>
                </a:solidFill>
              </a:rPr>
              <a:t>персонального </a:t>
            </a:r>
            <a:r>
              <a:rPr lang="uk-UA" sz="2800" b="1" i="1" dirty="0" err="1">
                <a:solidFill>
                  <a:srgbClr val="FFFF00"/>
                </a:solidFill>
              </a:rPr>
              <a:t>освітньо</a:t>
            </a:r>
            <a:r>
              <a:rPr lang="uk-UA" sz="2800" b="1" i="1" dirty="0">
                <a:solidFill>
                  <a:srgbClr val="FFFF00"/>
                </a:solidFill>
              </a:rPr>
              <a:t>-комунікаційного середовища</a:t>
            </a:r>
            <a:r>
              <a:rPr lang="ru-RU" sz="2800" dirty="0"/>
              <a:t> </a:t>
            </a:r>
            <a:r>
              <a:rPr lang="uk-UA" sz="2800" b="1" i="1" dirty="0">
                <a:solidFill>
                  <a:schemeClr val="bg1"/>
                </a:solidFill>
              </a:rPr>
              <a:t>– набору інструментів і сервісів, використання яких забезпечує конкретному користувачу досягнення власних цілей для навчання та спілкування.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DED80CC-3AA0-415F-824C-953E061213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45"/>
          <a:stretch/>
        </p:blipFill>
        <p:spPr>
          <a:xfrm>
            <a:off x="6777777" y="1196752"/>
            <a:ext cx="5344373" cy="5262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52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Використання хмарного сервісу </a:t>
            </a:r>
            <a:r>
              <a:rPr lang="uk-UA" dirty="0" err="1"/>
              <a:t>Google</a:t>
            </a:r>
            <a:r>
              <a:rPr lang="uk-UA" dirty="0"/>
              <a:t> Перекладач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1.4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1ED0E4-2972-4DA4-9DA9-EE9270C1BF6E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(Продовження…) Переклад тексту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162D0E-D83D-4EA2-8C32-E24386724187}"/>
              </a:ext>
            </a:extLst>
          </p:cNvPr>
          <p:cNvSpPr txBox="1"/>
          <p:nvPr/>
        </p:nvSpPr>
        <p:spPr>
          <a:xfrm>
            <a:off x="72008" y="1801824"/>
            <a:ext cx="12050142" cy="181588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6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Увести текст з клавіатури або вставити текстовий фрагмент з </a:t>
            </a:r>
            <a:r>
              <a:rPr lang="uk-UA" sz="2800" b="1" i="1" kern="0" dirty="0">
                <a:solidFill>
                  <a:srgbClr val="FFFF00"/>
                </a:solidFill>
              </a:rPr>
              <a:t>Буфера обміну </a:t>
            </a:r>
            <a:r>
              <a:rPr lang="uk-UA" sz="2800" b="1" i="1" kern="0" dirty="0">
                <a:solidFill>
                  <a:srgbClr val="FFFFFF"/>
                </a:solidFill>
              </a:rPr>
              <a:t>в текстове поле зліва. Переклад тексту з’явиться автоматично в текстовому полі справа.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B09965E-572D-4DAC-8292-4164CCC3B8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300" b="21249"/>
          <a:stretch/>
        </p:blipFill>
        <p:spPr>
          <a:xfrm>
            <a:off x="4812100" y="3699548"/>
            <a:ext cx="7310049" cy="251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B738D439-BE1C-42C5-8286-C9D5B30DF545}"/>
              </a:ext>
            </a:extLst>
          </p:cNvPr>
          <p:cNvSpPr/>
          <p:nvPr/>
        </p:nvSpPr>
        <p:spPr>
          <a:xfrm>
            <a:off x="4915120" y="5661237"/>
            <a:ext cx="419573" cy="39378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893AF7-4332-4F62-A7BC-B5A727C52A3C}"/>
              </a:ext>
            </a:extLst>
          </p:cNvPr>
          <p:cNvSpPr txBox="1"/>
          <p:nvPr/>
        </p:nvSpPr>
        <p:spPr>
          <a:xfrm>
            <a:off x="72006" y="3703744"/>
            <a:ext cx="4614293" cy="2677656"/>
          </a:xfrm>
          <a:prstGeom prst="wedgeRectCallout">
            <a:avLst>
              <a:gd name="adj1" fmla="val 57659"/>
              <a:gd name="adj2" fmla="val 32041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Текст можна наговорити в мікрофон, вибравши під текстовим полем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Увімкніть  голосовий ввід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214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Використання хмарного сервісу </a:t>
            </a:r>
            <a:r>
              <a:rPr lang="uk-UA" dirty="0" err="1"/>
              <a:t>Google</a:t>
            </a:r>
            <a:r>
              <a:rPr lang="uk-UA" dirty="0"/>
              <a:t> Перекладач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1.4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490B65-3D11-4AF7-8254-C7D5AFF71DA8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(Продовження…) Переклад тексту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53D33F-83C3-430A-8532-A5851E12F4E8}"/>
              </a:ext>
            </a:extLst>
          </p:cNvPr>
          <p:cNvSpPr txBox="1"/>
          <p:nvPr/>
        </p:nvSpPr>
        <p:spPr>
          <a:xfrm>
            <a:off x="72008" y="1801824"/>
            <a:ext cx="12050142" cy="175432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7"/>
              <a:defRPr/>
            </a:pPr>
            <a:r>
              <a:rPr lang="uk-UA" sz="2700" b="1" i="1" kern="0" dirty="0">
                <a:solidFill>
                  <a:srgbClr val="FFFFFF"/>
                </a:solidFill>
              </a:rPr>
              <a:t>Переглянути в текстовому полі справа перекладений текст. Якщо переклад якогось слова не було знайдено, то слід відкрити список слів-перекладів у контекстному меню вибраного слова та обрати потрібне.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F4ABEB2-0589-4A34-BA04-F6A99AB4DC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0640" y="3695690"/>
            <a:ext cx="8170719" cy="2855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4E5D8488-94B1-49F5-A611-D94E34BD1632}"/>
              </a:ext>
            </a:extLst>
          </p:cNvPr>
          <p:cNvSpPr/>
          <p:nvPr/>
        </p:nvSpPr>
        <p:spPr>
          <a:xfrm>
            <a:off x="6131425" y="5491564"/>
            <a:ext cx="1216796" cy="960036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1" name="Стрілка вліво 20">
            <a:extLst>
              <a:ext uri="{FF2B5EF4-FFF2-40B4-BE49-F238E27FC236}">
                <a16:creationId xmlns:a16="http://schemas.microsoft.com/office/drawing/2014/main" id="{D46639A6-6D83-4402-80AE-8292035BBF8B}"/>
              </a:ext>
            </a:extLst>
          </p:cNvPr>
          <p:cNvSpPr/>
          <p:nvPr/>
        </p:nvSpPr>
        <p:spPr>
          <a:xfrm rot="18900000">
            <a:off x="6914339" y="4863883"/>
            <a:ext cx="1153332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067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Використання хмарного сервісу </a:t>
            </a:r>
            <a:r>
              <a:rPr lang="uk-UA" dirty="0" err="1"/>
              <a:t>Google</a:t>
            </a:r>
            <a:r>
              <a:rPr lang="uk-UA" dirty="0"/>
              <a:t> Перекладач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1.4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B00B88-A2EA-4247-8A34-1E6FD2EC199A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(Продовження…) Переклад тексту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F1201D-6C33-47EF-8CC0-6F566C382E55}"/>
              </a:ext>
            </a:extLst>
          </p:cNvPr>
          <p:cNvSpPr txBox="1"/>
          <p:nvPr/>
        </p:nvSpPr>
        <p:spPr>
          <a:xfrm>
            <a:off x="72008" y="1801824"/>
            <a:ext cx="12050142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8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Вибрати за потреби дію, яку слід зробити з отриманим перекладом, вибравши під текстовим полем відповідну кнопку. Наприклад: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0F7FB24-CD74-407D-BF29-C17F729943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300" b="21090"/>
          <a:stretch/>
        </p:blipFill>
        <p:spPr>
          <a:xfrm>
            <a:off x="1278071" y="3268660"/>
            <a:ext cx="9635857" cy="3322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CC0A2F73-2A55-4EB7-99E7-E87D06AF25B4}"/>
              </a:ext>
            </a:extLst>
          </p:cNvPr>
          <p:cNvSpPr/>
          <p:nvPr/>
        </p:nvSpPr>
        <p:spPr>
          <a:xfrm>
            <a:off x="6071616" y="5996834"/>
            <a:ext cx="466407" cy="477112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312212-C87E-4E0C-9C8B-3456C259D2D4}"/>
              </a:ext>
            </a:extLst>
          </p:cNvPr>
          <p:cNvSpPr txBox="1"/>
          <p:nvPr/>
        </p:nvSpPr>
        <p:spPr>
          <a:xfrm>
            <a:off x="1011706" y="5661237"/>
            <a:ext cx="4485085" cy="830997"/>
          </a:xfrm>
          <a:prstGeom prst="wedgeRectCallout">
            <a:avLst>
              <a:gd name="adj1" fmla="val 65212"/>
              <a:gd name="adj2" fmla="val 14861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Щоб послухати, як буде звучати переклад;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1F9C258A-81E4-48A3-8FF2-76F3F7D97A9E}"/>
              </a:ext>
            </a:extLst>
          </p:cNvPr>
          <p:cNvSpPr/>
          <p:nvPr/>
        </p:nvSpPr>
        <p:spPr>
          <a:xfrm>
            <a:off x="9645027" y="5996834"/>
            <a:ext cx="466407" cy="477112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83EDA6-7161-4BFD-8638-11E6B6B95F91}"/>
              </a:ext>
            </a:extLst>
          </p:cNvPr>
          <p:cNvSpPr txBox="1"/>
          <p:nvPr/>
        </p:nvSpPr>
        <p:spPr>
          <a:xfrm>
            <a:off x="7635687" y="4032583"/>
            <a:ext cx="4485085" cy="1200329"/>
          </a:xfrm>
          <a:prstGeom prst="wedgeRectCallout">
            <a:avLst>
              <a:gd name="adj1" fmla="val 1037"/>
              <a:gd name="adj2" fmla="val 124801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Щоб скопіювати переклад </a:t>
            </a:r>
            <a:r>
              <a:rPr lang="uk-UA" sz="2400" b="1" i="1" kern="0" dirty="0">
                <a:solidFill>
                  <a:schemeClr val="bg1"/>
                </a:solidFill>
              </a:rPr>
              <a:t>у</a:t>
            </a:r>
            <a:endParaRPr lang="uk-UA" sz="2400" b="1" i="1" kern="0" dirty="0">
              <a:solidFill>
                <a:srgbClr val="FFFF00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00"/>
                </a:solidFill>
              </a:rPr>
              <a:t>Буфер обміну</a:t>
            </a:r>
          </a:p>
        </p:txBody>
      </p:sp>
    </p:spTree>
    <p:extLst>
      <p:ext uri="{BB962C8B-B14F-4D97-AF65-F5344CB8AC3E}">
        <p14:creationId xmlns:p14="http://schemas.microsoft.com/office/powerpoint/2010/main" val="199216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Використання хмарного сервісу </a:t>
            </a:r>
            <a:r>
              <a:rPr lang="uk-UA" dirty="0" err="1"/>
              <a:t>Google</a:t>
            </a:r>
            <a:r>
              <a:rPr lang="uk-UA" dirty="0"/>
              <a:t> Перекладач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1.4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33ED94-28BE-478A-9010-FF0682E3BD12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У такий спосіб можна перекладати текст обсягом до 5000 символів. Кількість уведених символів відображається на індикаторі під текстовим полем з оригіналом тексту.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0C9EEDE-5B1C-4884-8BE4-745E3A94B9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300" b="21090"/>
          <a:stretch/>
        </p:blipFill>
        <p:spPr>
          <a:xfrm>
            <a:off x="1278071" y="3268660"/>
            <a:ext cx="9635857" cy="3322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BC97370F-5197-43DD-A421-99ABC93B0994}"/>
              </a:ext>
            </a:extLst>
          </p:cNvPr>
          <p:cNvSpPr/>
          <p:nvPr/>
        </p:nvSpPr>
        <p:spPr>
          <a:xfrm>
            <a:off x="4607560" y="6007100"/>
            <a:ext cx="679843" cy="33858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8" name="Стрілка вліво 20">
            <a:extLst>
              <a:ext uri="{FF2B5EF4-FFF2-40B4-BE49-F238E27FC236}">
                <a16:creationId xmlns:a16="http://schemas.microsoft.com/office/drawing/2014/main" id="{E3727EB2-66A8-49E6-8E3F-85369504A622}"/>
              </a:ext>
            </a:extLst>
          </p:cNvPr>
          <p:cNvSpPr/>
          <p:nvPr/>
        </p:nvSpPr>
        <p:spPr>
          <a:xfrm rot="18900000">
            <a:off x="4839994" y="5337200"/>
            <a:ext cx="1153332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541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Використання хмарного сервісу </a:t>
            </a:r>
            <a:r>
              <a:rPr lang="uk-UA" dirty="0" err="1"/>
              <a:t>Google</a:t>
            </a:r>
            <a:r>
              <a:rPr lang="uk-UA" dirty="0"/>
              <a:t> Перекладач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1.4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33ED94-28BE-478A-9010-FF0682E3BD12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Текстові фрагменти більшого розміру слід перекладати частинами.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CC1455-F345-4C47-8800-ABED97A918B4}"/>
              </a:ext>
            </a:extLst>
          </p:cNvPr>
          <p:cNvSpPr txBox="1"/>
          <p:nvPr/>
        </p:nvSpPr>
        <p:spPr>
          <a:xfrm>
            <a:off x="72008" y="2278064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Також, використовуючи </a:t>
            </a:r>
            <a:r>
              <a:rPr lang="en-AU" sz="2800" b="1" i="1" dirty="0">
                <a:solidFill>
                  <a:srgbClr val="FFFF00"/>
                </a:solidFill>
              </a:rPr>
              <a:t>Google </a:t>
            </a:r>
            <a:r>
              <a:rPr lang="uk-UA" sz="2800" b="1" i="1" dirty="0">
                <a:solidFill>
                  <a:srgbClr val="FFFF00"/>
                </a:solidFill>
              </a:rPr>
              <a:t>Перекладач</a:t>
            </a:r>
            <a:r>
              <a:rPr lang="uk-UA" sz="2800" b="1" i="1" dirty="0">
                <a:solidFill>
                  <a:schemeClr val="bg1"/>
                </a:solidFill>
              </a:rPr>
              <a:t>, можна перекладати документи повністю, завантажуючи файли з комп’ютера. Сервіс надає можливість перекладати документи розміром не більше за 1 </a:t>
            </a:r>
            <a:r>
              <a:rPr lang="uk-UA" sz="2800" b="1" i="1" dirty="0" err="1">
                <a:solidFill>
                  <a:schemeClr val="bg1"/>
                </a:solidFill>
              </a:rPr>
              <a:t>Мбайт</a:t>
            </a:r>
            <a:r>
              <a:rPr lang="uk-UA" sz="2800" b="1" i="1" dirty="0">
                <a:solidFill>
                  <a:schemeClr val="bg1"/>
                </a:solidFill>
              </a:rPr>
              <a:t> у форматах:</a:t>
            </a:r>
            <a:r>
              <a:rPr lang="en-AU" sz="2800" b="1" i="1" dirty="0">
                <a:solidFill>
                  <a:schemeClr val="bg1"/>
                </a:solidFill>
              </a:rPr>
              <a:t> </a:t>
            </a:r>
            <a:endParaRPr lang="uk-UA" sz="2800" b="1" i="1" dirty="0">
              <a:solidFill>
                <a:schemeClr val="bg1"/>
              </a:solidFill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F9B4AB6A-1A1F-47B8-A47D-66239F700C7F}"/>
              </a:ext>
            </a:extLst>
          </p:cNvPr>
          <p:cNvSpPr/>
          <p:nvPr/>
        </p:nvSpPr>
        <p:spPr>
          <a:xfrm>
            <a:off x="72007" y="4215569"/>
            <a:ext cx="2887061" cy="71818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b="1" i="1" dirty="0">
                <a:solidFill>
                  <a:schemeClr val="bg1"/>
                </a:solidFill>
              </a:rPr>
              <a:t>DOC</a:t>
            </a:r>
            <a:endParaRPr lang="uk-UA" sz="23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FF9A10D6-20F3-4A6F-9394-569FAB68DF22}"/>
              </a:ext>
            </a:extLst>
          </p:cNvPr>
          <p:cNvSpPr/>
          <p:nvPr/>
        </p:nvSpPr>
        <p:spPr>
          <a:xfrm>
            <a:off x="3125137" y="4215569"/>
            <a:ext cx="2887061" cy="71818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i="1" dirty="0">
                <a:solidFill>
                  <a:schemeClr val="bg1"/>
                </a:solidFill>
              </a:rPr>
              <a:t>DOCX</a:t>
            </a:r>
            <a:endParaRPr lang="uk-UA" sz="23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53450341-A134-472E-AB3B-49B87A811EC0}"/>
              </a:ext>
            </a:extLst>
          </p:cNvPr>
          <p:cNvSpPr/>
          <p:nvPr/>
        </p:nvSpPr>
        <p:spPr>
          <a:xfrm>
            <a:off x="6178266" y="4215569"/>
            <a:ext cx="2887061" cy="71818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i="1" dirty="0">
                <a:solidFill>
                  <a:schemeClr val="bg1"/>
                </a:solidFill>
              </a:rPr>
              <a:t>ODF</a:t>
            </a:r>
            <a:endParaRPr lang="uk-UA" sz="2300" b="1" i="1" kern="0" dirty="0">
              <a:solidFill>
                <a:srgbClr val="FFFFFF"/>
              </a:solidFill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8E76B192-27CD-41E8-94C7-4C3FFC5CD53F}"/>
              </a:ext>
            </a:extLst>
          </p:cNvPr>
          <p:cNvSpPr/>
          <p:nvPr/>
        </p:nvSpPr>
        <p:spPr>
          <a:xfrm>
            <a:off x="9229549" y="4217487"/>
            <a:ext cx="2887061" cy="71818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i="1" dirty="0">
                <a:solidFill>
                  <a:schemeClr val="bg1"/>
                </a:solidFill>
              </a:rPr>
              <a:t>PDF</a:t>
            </a:r>
            <a:endParaRPr lang="uk-UA" sz="2300" b="1" i="1" kern="0" dirty="0">
              <a:solidFill>
                <a:srgbClr val="FFFFFF"/>
              </a:solidFill>
            </a:endParaRP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9A6A7437-2711-4587-AEEB-A677CC82289F}"/>
              </a:ext>
            </a:extLst>
          </p:cNvPr>
          <p:cNvSpPr/>
          <p:nvPr/>
        </p:nvSpPr>
        <p:spPr>
          <a:xfrm>
            <a:off x="66467" y="5027386"/>
            <a:ext cx="3973050" cy="71818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i="1" dirty="0">
                <a:solidFill>
                  <a:schemeClr val="bg1"/>
                </a:solidFill>
              </a:rPr>
              <a:t>PPT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4A0DE93B-A5DD-48F9-8D45-19A5C1FE6F08}"/>
              </a:ext>
            </a:extLst>
          </p:cNvPr>
          <p:cNvSpPr/>
          <p:nvPr/>
        </p:nvSpPr>
        <p:spPr>
          <a:xfrm>
            <a:off x="4105012" y="5027386"/>
            <a:ext cx="3973050" cy="71818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i="1" dirty="0">
                <a:solidFill>
                  <a:schemeClr val="bg1"/>
                </a:solidFill>
              </a:rPr>
              <a:t>PPTX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0CD3A33A-00F8-4EAA-9BEF-64D8E184D4AA}"/>
              </a:ext>
            </a:extLst>
          </p:cNvPr>
          <p:cNvSpPr/>
          <p:nvPr/>
        </p:nvSpPr>
        <p:spPr>
          <a:xfrm>
            <a:off x="8143560" y="5027386"/>
            <a:ext cx="3973050" cy="71818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i="1" dirty="0">
                <a:solidFill>
                  <a:schemeClr val="bg1"/>
                </a:solidFill>
              </a:rPr>
              <a:t>PS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80123046-490E-4797-A7E5-02E892DA3C7B}"/>
              </a:ext>
            </a:extLst>
          </p:cNvPr>
          <p:cNvSpPr/>
          <p:nvPr/>
        </p:nvSpPr>
        <p:spPr>
          <a:xfrm>
            <a:off x="72007" y="5837285"/>
            <a:ext cx="2887061" cy="71818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b="1" i="1" dirty="0">
                <a:solidFill>
                  <a:schemeClr val="bg1"/>
                </a:solidFill>
              </a:rPr>
              <a:t>RTF</a:t>
            </a:r>
            <a:endParaRPr lang="uk-UA" sz="2300" b="1" i="1" kern="0" dirty="0">
              <a:solidFill>
                <a:srgbClr val="FFFFFF"/>
              </a:solidFill>
            </a:endParaRPr>
          </a:p>
        </p:txBody>
      </p: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id="{07E4AF4E-91C4-4D0E-BE1A-5762F0BDF6C5}"/>
              </a:ext>
            </a:extLst>
          </p:cNvPr>
          <p:cNvSpPr/>
          <p:nvPr/>
        </p:nvSpPr>
        <p:spPr>
          <a:xfrm>
            <a:off x="3125137" y="5837285"/>
            <a:ext cx="2887061" cy="71818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i="1" dirty="0">
                <a:solidFill>
                  <a:schemeClr val="bg1"/>
                </a:solidFill>
              </a:rPr>
              <a:t>TXT</a:t>
            </a:r>
            <a:endParaRPr lang="uk-UA" sz="2300" b="1" i="1" kern="0" dirty="0">
              <a:solidFill>
                <a:srgbClr val="FFFFFF"/>
              </a:solidFill>
            </a:endParaRPr>
          </a:p>
        </p:txBody>
      </p:sp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6EA77F16-DF0C-430F-AE7A-20FA6DBBDC5A}"/>
              </a:ext>
            </a:extLst>
          </p:cNvPr>
          <p:cNvSpPr/>
          <p:nvPr/>
        </p:nvSpPr>
        <p:spPr>
          <a:xfrm>
            <a:off x="6178266" y="5837285"/>
            <a:ext cx="2887061" cy="71818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i="1" dirty="0">
                <a:solidFill>
                  <a:schemeClr val="bg1"/>
                </a:solidFill>
              </a:rPr>
              <a:t>XLS</a:t>
            </a:r>
            <a:endParaRPr lang="uk-UA" sz="2300" b="1" i="1" kern="0" dirty="0">
              <a:solidFill>
                <a:srgbClr val="FFFFFF"/>
              </a:solidFill>
            </a:endParaRPr>
          </a:p>
        </p:txBody>
      </p:sp>
      <p:sp>
        <p:nvSpPr>
          <p:cNvPr id="18" name="Прямокутник 17">
            <a:extLst>
              <a:ext uri="{FF2B5EF4-FFF2-40B4-BE49-F238E27FC236}">
                <a16:creationId xmlns:a16="http://schemas.microsoft.com/office/drawing/2014/main" id="{DEA268F6-2DA0-4569-8261-2C7ADAFF84B1}"/>
              </a:ext>
            </a:extLst>
          </p:cNvPr>
          <p:cNvSpPr/>
          <p:nvPr/>
        </p:nvSpPr>
        <p:spPr>
          <a:xfrm>
            <a:off x="9229549" y="5839203"/>
            <a:ext cx="2887061" cy="71818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b="1" i="1" dirty="0">
                <a:solidFill>
                  <a:schemeClr val="bg1"/>
                </a:solidFill>
              </a:rPr>
              <a:t>XLSX</a:t>
            </a:r>
            <a:endParaRPr lang="uk-UA" sz="23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6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25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75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25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75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Використання хмарного сервісу </a:t>
            </a:r>
            <a:r>
              <a:rPr lang="uk-UA" dirty="0" err="1"/>
              <a:t>Google</a:t>
            </a:r>
            <a:r>
              <a:rPr lang="uk-UA" dirty="0"/>
              <a:t> Перекладач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1.4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33ED94-28BE-478A-9010-FF0682E3BD12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Для цього слід у вікні відкритого додатку </a:t>
            </a:r>
            <a:r>
              <a:rPr lang="uk-UA" sz="2800" b="1" i="1" dirty="0" err="1">
                <a:solidFill>
                  <a:srgbClr val="FFFF00"/>
                </a:solidFill>
              </a:rPr>
              <a:t>Google</a:t>
            </a:r>
            <a:r>
              <a:rPr lang="uk-UA" sz="2800" b="1" i="1" dirty="0">
                <a:solidFill>
                  <a:srgbClr val="FFFF00"/>
                </a:solidFill>
              </a:rPr>
              <a:t> Перекладач</a:t>
            </a:r>
            <a:r>
              <a:rPr lang="uk-UA" sz="2800" b="1" i="1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856DDC-2E1A-46EA-9011-06E814EE5010}"/>
              </a:ext>
            </a:extLst>
          </p:cNvPr>
          <p:cNvSpPr txBox="1"/>
          <p:nvPr/>
        </p:nvSpPr>
        <p:spPr>
          <a:xfrm>
            <a:off x="72008" y="2259028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Вибрати режим перекладу </a:t>
            </a:r>
            <a:r>
              <a:rPr lang="uk-UA" sz="2800" b="1" i="1" kern="0" dirty="0">
                <a:solidFill>
                  <a:srgbClr val="FFFF00"/>
                </a:solidFill>
              </a:rPr>
              <a:t>Документи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E7E3EC-B4C9-46AA-8E4E-FF00A03E5C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300" b="21249"/>
          <a:stretch/>
        </p:blipFill>
        <p:spPr>
          <a:xfrm>
            <a:off x="1065934" y="3037250"/>
            <a:ext cx="10060132" cy="3460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DB822859-4A1A-4B03-A2DC-6EE11059299A}"/>
              </a:ext>
            </a:extLst>
          </p:cNvPr>
          <p:cNvSpPr/>
          <p:nvPr/>
        </p:nvSpPr>
        <p:spPr>
          <a:xfrm>
            <a:off x="1126533" y="4243143"/>
            <a:ext cx="4598858" cy="47433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45D5F7-EC21-484D-BA01-5F6A36D6629A}"/>
              </a:ext>
            </a:extLst>
          </p:cNvPr>
          <p:cNvSpPr txBox="1"/>
          <p:nvPr/>
        </p:nvSpPr>
        <p:spPr>
          <a:xfrm>
            <a:off x="72008" y="5131584"/>
            <a:ext cx="5819637" cy="1384995"/>
          </a:xfrm>
          <a:prstGeom prst="wedgeRectCallout">
            <a:avLst>
              <a:gd name="adj1" fmla="val 24280"/>
              <a:gd name="adj2" fmla="val -86423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ctr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Вибрати над текстовим полем зліва мову оригіналу тексту.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BE6291C2-BE2B-45AB-8127-31EC14D22AE4}"/>
              </a:ext>
            </a:extLst>
          </p:cNvPr>
          <p:cNvSpPr/>
          <p:nvPr/>
        </p:nvSpPr>
        <p:spPr>
          <a:xfrm>
            <a:off x="6126299" y="4239588"/>
            <a:ext cx="4598858" cy="47433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7FD5E7-06F2-419C-AADA-0948BCBEE049}"/>
              </a:ext>
            </a:extLst>
          </p:cNvPr>
          <p:cNvSpPr txBox="1"/>
          <p:nvPr/>
        </p:nvSpPr>
        <p:spPr>
          <a:xfrm>
            <a:off x="5994827" y="5294553"/>
            <a:ext cx="6125165" cy="954107"/>
          </a:xfrm>
          <a:prstGeom prst="wedgeRectCallout">
            <a:avLst>
              <a:gd name="adj1" fmla="val -33284"/>
              <a:gd name="adj2" fmla="val -128291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Справа – мову, якою потрібно перекласти текст. 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AE1C6AF9-ACAA-4389-B2D0-1DBFFAD4E635}"/>
              </a:ext>
            </a:extLst>
          </p:cNvPr>
          <p:cNvSpPr/>
          <p:nvPr/>
        </p:nvSpPr>
        <p:spPr>
          <a:xfrm>
            <a:off x="2310384" y="3633219"/>
            <a:ext cx="1475232" cy="614531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cxnSp>
        <p:nvCxnSpPr>
          <p:cNvPr id="14" name="Пряма зі стрілкою 13">
            <a:extLst>
              <a:ext uri="{FF2B5EF4-FFF2-40B4-BE49-F238E27FC236}">
                <a16:creationId xmlns:a16="http://schemas.microsoft.com/office/drawing/2014/main" id="{B822C5CB-D364-4BB4-891E-D7125B35016C}"/>
              </a:ext>
            </a:extLst>
          </p:cNvPr>
          <p:cNvCxnSpPr>
            <a:cxnSpLocks/>
            <a:stCxn id="6" idx="2"/>
            <a:endCxn id="13" idx="3"/>
          </p:cNvCxnSpPr>
          <p:nvPr/>
        </p:nvCxnSpPr>
        <p:spPr>
          <a:xfrm flipH="1">
            <a:off x="3785616" y="2782248"/>
            <a:ext cx="2311463" cy="1158237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55082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00"/>
                            </p:stCondLst>
                            <p:childTnLst>
                              <p:par>
                                <p:cTn id="3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Використання хмарного сервісу </a:t>
            </a:r>
            <a:r>
              <a:rPr lang="uk-UA" dirty="0" err="1"/>
              <a:t>Google</a:t>
            </a:r>
            <a:r>
              <a:rPr lang="uk-UA" dirty="0"/>
              <a:t> Перекладач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1.4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33ED94-28BE-478A-9010-FF0682E3BD12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(Продовження…) Переклад документу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D74B4F-8A65-4CCC-B1A0-D57112F2B21C}"/>
              </a:ext>
            </a:extLst>
          </p:cNvPr>
          <p:cNvSpPr txBox="1"/>
          <p:nvPr/>
        </p:nvSpPr>
        <p:spPr>
          <a:xfrm>
            <a:off x="72008" y="1801824"/>
            <a:ext cx="12050142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Вибрати файл, який потрібно перекласти. Тобто натиснути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Вибрати на комп’ютері</a:t>
            </a:r>
            <a:r>
              <a:rPr lang="uk-UA" sz="2800" b="1" i="1" kern="0" dirty="0">
                <a:solidFill>
                  <a:srgbClr val="FFFFFF"/>
                </a:solidFill>
              </a:rPr>
              <a:t>, далі вибрати потрібний файл, відкривши відповідну папку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E9EEA08-18EB-49C6-95F4-CA333DD8D8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300" b="23730"/>
          <a:stretch/>
        </p:blipFill>
        <p:spPr>
          <a:xfrm>
            <a:off x="3813464" y="3268661"/>
            <a:ext cx="8308686" cy="27459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7915F44-B9B7-4015-AAA7-4A521239E968}"/>
              </a:ext>
            </a:extLst>
          </p:cNvPr>
          <p:cNvSpPr txBox="1"/>
          <p:nvPr/>
        </p:nvSpPr>
        <p:spPr>
          <a:xfrm>
            <a:off x="69850" y="3186819"/>
            <a:ext cx="3650095" cy="267765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800"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 одному із запам’ятовуючих пристроїв комп’ютера, і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Відкрити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11590032-30F9-472A-A087-9E28AD55DAB1}"/>
              </a:ext>
            </a:extLst>
          </p:cNvPr>
          <p:cNvSpPr/>
          <p:nvPr/>
        </p:nvSpPr>
        <p:spPr>
          <a:xfrm>
            <a:off x="7021311" y="5584030"/>
            <a:ext cx="1640089" cy="43061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2" name="Стрілка вліво 20">
            <a:extLst>
              <a:ext uri="{FF2B5EF4-FFF2-40B4-BE49-F238E27FC236}">
                <a16:creationId xmlns:a16="http://schemas.microsoft.com/office/drawing/2014/main" id="{3C37A289-DD91-4DBE-B5F3-9DC6DDC05DBD}"/>
              </a:ext>
            </a:extLst>
          </p:cNvPr>
          <p:cNvSpPr/>
          <p:nvPr/>
        </p:nvSpPr>
        <p:spPr>
          <a:xfrm rot="18900000">
            <a:off x="7939891" y="4954510"/>
            <a:ext cx="1153332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53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10" grpId="0" animBg="1"/>
      <p:bldP spid="11" grpId="0" animBg="1"/>
      <p:bldP spid="1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Використання хмарного сервісу </a:t>
            </a:r>
            <a:r>
              <a:rPr lang="uk-UA" dirty="0" err="1"/>
              <a:t>Google</a:t>
            </a:r>
            <a:r>
              <a:rPr lang="uk-UA" dirty="0"/>
              <a:t> Перекладач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1.4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557C21-52E3-45D7-B554-FBD3660420FF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(Продовження…) Переклад документу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CF4ECF-7255-458E-A18D-A9123C120732}"/>
              </a:ext>
            </a:extLst>
          </p:cNvPr>
          <p:cNvSpPr txBox="1"/>
          <p:nvPr/>
        </p:nvSpPr>
        <p:spPr>
          <a:xfrm>
            <a:off x="72008" y="1801824"/>
            <a:ext cx="12050142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Вибрати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Перекласти</a:t>
            </a:r>
            <a:r>
              <a:rPr lang="uk-UA" sz="2800" b="1" i="1" kern="0" dirty="0">
                <a:solidFill>
                  <a:srgbClr val="FFFFFF"/>
                </a:solidFill>
              </a:rPr>
              <a:t>. Звертаємо вашу увагу, що деякі особливості форматування початкового документа можуть бути не відображені в перекладі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AC177D7-4B1B-4750-8556-6759BDE77B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300" b="19333"/>
          <a:stretch/>
        </p:blipFill>
        <p:spPr>
          <a:xfrm>
            <a:off x="1614696" y="3268660"/>
            <a:ext cx="8962607" cy="3175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66CFCBC6-0D5C-432B-A9DD-A42F7729C33F}"/>
              </a:ext>
            </a:extLst>
          </p:cNvPr>
          <p:cNvSpPr/>
          <p:nvPr/>
        </p:nvSpPr>
        <p:spPr>
          <a:xfrm>
            <a:off x="8938260" y="5924127"/>
            <a:ext cx="1046352" cy="415713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1" name="Стрілка вліво 20">
            <a:extLst>
              <a:ext uri="{FF2B5EF4-FFF2-40B4-BE49-F238E27FC236}">
                <a16:creationId xmlns:a16="http://schemas.microsoft.com/office/drawing/2014/main" id="{DCA3A0AE-17EA-4B9A-BABB-F95CF9F16C07}"/>
              </a:ext>
            </a:extLst>
          </p:cNvPr>
          <p:cNvSpPr/>
          <p:nvPr/>
        </p:nvSpPr>
        <p:spPr>
          <a:xfrm rot="18900000">
            <a:off x="9458462" y="5296957"/>
            <a:ext cx="1153332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124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Використання хмарного сервісу </a:t>
            </a:r>
            <a:r>
              <a:rPr lang="uk-UA" dirty="0" err="1"/>
              <a:t>Google</a:t>
            </a:r>
            <a:r>
              <a:rPr lang="uk-UA" dirty="0"/>
              <a:t> Перекладач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1.4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5F4DE4-152E-432E-AFC4-6731DFACDD24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(Продовження…) Переклад документу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E9A22D-862F-4ACA-8EC2-B065390A9CAF}"/>
              </a:ext>
            </a:extLst>
          </p:cNvPr>
          <p:cNvSpPr txBox="1"/>
          <p:nvPr/>
        </p:nvSpPr>
        <p:spPr>
          <a:xfrm>
            <a:off x="72008" y="1801824"/>
            <a:ext cx="6266447" cy="224676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Переглянути перекладений документ. Виділити весь текст і скопіювати його в новий документ.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E28296-3AA5-48D5-AD68-7001BE98C603}"/>
              </a:ext>
            </a:extLst>
          </p:cNvPr>
          <p:cNvSpPr txBox="1"/>
          <p:nvPr/>
        </p:nvSpPr>
        <p:spPr>
          <a:xfrm>
            <a:off x="72008" y="4130434"/>
            <a:ext cx="6266447" cy="181588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6"/>
              <a:defRPr/>
            </a:pPr>
            <a:r>
              <a:rPr lang="uk-UA" sz="2800" b="1" i="1" kern="0" dirty="0" err="1">
                <a:solidFill>
                  <a:srgbClr val="FFFFFF"/>
                </a:solidFill>
              </a:rPr>
              <a:t>Внести</a:t>
            </a:r>
            <a:r>
              <a:rPr lang="uk-UA" sz="2800" b="1" i="1" kern="0" dirty="0">
                <a:solidFill>
                  <a:srgbClr val="FFFFFF"/>
                </a:solidFill>
              </a:rPr>
              <a:t> в нього правки (за потреби) і зберегти текст у файлі в потрібному місці.</a:t>
            </a:r>
          </a:p>
        </p:txBody>
      </p:sp>
      <p:pic>
        <p:nvPicPr>
          <p:cNvPr id="4100" name="Picture 4" descr="Language, localization, translate, translation icon">
            <a:extLst>
              <a:ext uri="{FF2B5EF4-FFF2-40B4-BE49-F238E27FC236}">
                <a16:creationId xmlns:a16="http://schemas.microsoft.com/office/drawing/2014/main" id="{B5A4F984-E659-4DC6-B3CD-8BD371F8F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063" y="1415856"/>
            <a:ext cx="5068071" cy="5068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66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Використання хмарного сервісу </a:t>
            </a:r>
            <a:r>
              <a:rPr lang="uk-UA" dirty="0" err="1"/>
              <a:t>Google</a:t>
            </a:r>
            <a:r>
              <a:rPr lang="uk-UA" dirty="0"/>
              <a:t> Перекладач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1.4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33ED94-28BE-478A-9010-FF0682E3BD12}"/>
              </a:ext>
            </a:extLst>
          </p:cNvPr>
          <p:cNvSpPr txBox="1"/>
          <p:nvPr/>
        </p:nvSpPr>
        <p:spPr>
          <a:xfrm>
            <a:off x="72008" y="1196763"/>
            <a:ext cx="5476737" cy="526297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AU" sz="2800" b="1" i="1" dirty="0">
                <a:solidFill>
                  <a:srgbClr val="FFFF00"/>
                </a:solidFill>
              </a:rPr>
              <a:t>Google </a:t>
            </a:r>
            <a:r>
              <a:rPr lang="uk-UA" sz="2800" b="1" i="1" dirty="0">
                <a:solidFill>
                  <a:srgbClr val="FFFF00"/>
                </a:solidFill>
              </a:rPr>
              <a:t>Перекладач </a:t>
            </a:r>
            <a:r>
              <a:rPr lang="uk-UA" sz="2800" b="1" i="1" dirty="0">
                <a:solidFill>
                  <a:schemeClr val="bg1"/>
                </a:solidFill>
              </a:rPr>
              <a:t>за замовчуванням вбудовано у браузер </a:t>
            </a:r>
            <a:r>
              <a:rPr lang="en-AU" sz="2800" b="1" i="1" dirty="0">
                <a:solidFill>
                  <a:srgbClr val="FFFF00"/>
                </a:solidFill>
              </a:rPr>
              <a:t>Google Chrome </a:t>
            </a:r>
            <a:r>
              <a:rPr lang="uk-UA" sz="2800" b="1" i="1" dirty="0">
                <a:solidFill>
                  <a:schemeClr val="bg1"/>
                </a:solidFill>
              </a:rPr>
              <a:t>для автоматичного перекладу </a:t>
            </a:r>
            <a:r>
              <a:rPr lang="uk-UA" sz="2800" b="1" i="1" dirty="0" err="1">
                <a:solidFill>
                  <a:schemeClr val="bg1"/>
                </a:solidFill>
              </a:rPr>
              <a:t>вебсторінок</a:t>
            </a:r>
            <a:r>
              <a:rPr lang="uk-UA" sz="2800" b="1" i="1" dirty="0">
                <a:solidFill>
                  <a:schemeClr val="bg1"/>
                </a:solidFill>
              </a:rPr>
              <a:t>, мова яких відрізняється від мови браузера. Це надає можливість користувачу легко читати різні матеріали на іншомовних сайтах. </a:t>
            </a:r>
          </a:p>
        </p:txBody>
      </p:sp>
      <p:pic>
        <p:nvPicPr>
          <p:cNvPr id="10244" name="Picture 4" descr="Просьба Google: обновите срочно Google Chrome — Info News ІнфоНьюз">
            <a:extLst>
              <a:ext uri="{FF2B5EF4-FFF2-40B4-BE49-F238E27FC236}">
                <a16:creationId xmlns:a16="http://schemas.microsoft.com/office/drawing/2014/main" id="{A2938E7E-98D2-4D39-A581-B7FFBC467D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4" t="3637" r="19998" b="2370"/>
          <a:stretch/>
        </p:blipFill>
        <p:spPr bwMode="auto">
          <a:xfrm>
            <a:off x="5634777" y="1196763"/>
            <a:ext cx="6433260" cy="526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75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Поняття хмарні сервіси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1.4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33ED94-28BE-478A-9010-FF0682E3BD12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Для цього користувачі використовують: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24C76225-0C75-4AA1-BC77-048E6159B1E5}"/>
              </a:ext>
            </a:extLst>
          </p:cNvPr>
          <p:cNvSpPr/>
          <p:nvPr/>
        </p:nvSpPr>
        <p:spPr>
          <a:xfrm>
            <a:off x="77547" y="1834492"/>
            <a:ext cx="2887061" cy="138824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>
                <a:solidFill>
                  <a:schemeClr val="bg1"/>
                </a:solidFill>
              </a:rPr>
              <a:t>пошукові системи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0778C960-C448-4DE5-B482-0F36F2BD072F}"/>
              </a:ext>
            </a:extLst>
          </p:cNvPr>
          <p:cNvSpPr/>
          <p:nvPr/>
        </p:nvSpPr>
        <p:spPr>
          <a:xfrm>
            <a:off x="3130677" y="1834492"/>
            <a:ext cx="2887061" cy="138824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>
                <a:solidFill>
                  <a:schemeClr val="bg1"/>
                </a:solidFill>
              </a:rPr>
              <a:t>електронну пошту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D339F463-72EC-4512-AA95-F54D46355315}"/>
              </a:ext>
            </a:extLst>
          </p:cNvPr>
          <p:cNvSpPr/>
          <p:nvPr/>
        </p:nvSpPr>
        <p:spPr>
          <a:xfrm>
            <a:off x="6183806" y="1834492"/>
            <a:ext cx="2887061" cy="138824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dirty="0">
                <a:solidFill>
                  <a:schemeClr val="bg1"/>
                </a:solidFill>
              </a:rPr>
              <a:t>форуми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8A698490-CAC3-44BA-AFD3-ACECA4E94ABE}"/>
              </a:ext>
            </a:extLst>
          </p:cNvPr>
          <p:cNvSpPr/>
          <p:nvPr/>
        </p:nvSpPr>
        <p:spPr>
          <a:xfrm>
            <a:off x="9235089" y="1836410"/>
            <a:ext cx="2887061" cy="138824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dirty="0">
                <a:solidFill>
                  <a:schemeClr val="bg1"/>
                </a:solidFill>
              </a:rPr>
              <a:t>соціальні мережі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58FDDC1A-5D0C-45A7-9477-E696FE2DCFAC}"/>
              </a:ext>
            </a:extLst>
          </p:cNvPr>
          <p:cNvSpPr/>
          <p:nvPr/>
        </p:nvSpPr>
        <p:spPr>
          <a:xfrm>
            <a:off x="77547" y="3361965"/>
            <a:ext cx="2887061" cy="138824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dirty="0">
                <a:solidFill>
                  <a:schemeClr val="bg1"/>
                </a:solidFill>
              </a:rPr>
              <a:t>служби інтерактивного спілкування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3919688D-8BDC-4477-89BE-E735E5B3D972}"/>
              </a:ext>
            </a:extLst>
          </p:cNvPr>
          <p:cNvSpPr/>
          <p:nvPr/>
        </p:nvSpPr>
        <p:spPr>
          <a:xfrm>
            <a:off x="3130677" y="3361965"/>
            <a:ext cx="2887061" cy="138824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>
                <a:solidFill>
                  <a:schemeClr val="bg1"/>
                </a:solidFill>
              </a:rPr>
              <a:t>сервіси Веб 2.0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045B3AB2-ABF3-42F1-84A5-E7FF8B488017}"/>
              </a:ext>
            </a:extLst>
          </p:cNvPr>
          <p:cNvSpPr/>
          <p:nvPr/>
        </p:nvSpPr>
        <p:spPr>
          <a:xfrm>
            <a:off x="72008" y="4889438"/>
            <a:ext cx="2887061" cy="138824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dirty="0">
                <a:solidFill>
                  <a:schemeClr val="bg1"/>
                </a:solidFill>
              </a:rPr>
              <a:t>освітні портали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4B2AB2A3-F3B8-4E64-9FD3-9CE9FB1842ED}"/>
              </a:ext>
            </a:extLst>
          </p:cNvPr>
          <p:cNvSpPr/>
          <p:nvPr/>
        </p:nvSpPr>
        <p:spPr>
          <a:xfrm>
            <a:off x="3123291" y="4891356"/>
            <a:ext cx="2887061" cy="138824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dirty="0">
                <a:solidFill>
                  <a:schemeClr val="bg1"/>
                </a:solidFill>
              </a:rPr>
              <a:t>дистанційні курси тощо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249D083-D0FE-4929-9287-B8BA9C6B9F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6" r="9163"/>
          <a:stretch/>
        </p:blipFill>
        <p:spPr>
          <a:xfrm>
            <a:off x="6181651" y="3361966"/>
            <a:ext cx="5940500" cy="291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38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Використання хмарного сервісу </a:t>
            </a:r>
            <a:r>
              <a:rPr lang="uk-UA" dirty="0" err="1"/>
              <a:t>Google</a:t>
            </a:r>
            <a:r>
              <a:rPr lang="uk-UA" dirty="0"/>
              <a:t> Перекладач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1.4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33ED94-28BE-478A-9010-FF0682E3BD12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Якщо таке налаштування у браузері відсутнє, слід виконати такі дії: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0196E9-7F13-4160-B603-ADAA52FA0938}"/>
              </a:ext>
            </a:extLst>
          </p:cNvPr>
          <p:cNvSpPr txBox="1"/>
          <p:nvPr/>
        </p:nvSpPr>
        <p:spPr>
          <a:xfrm>
            <a:off x="72008" y="2259028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Запустити </a:t>
            </a:r>
            <a:r>
              <a:rPr lang="uk-UA" sz="2800" b="1" i="1" kern="0" dirty="0" err="1">
                <a:solidFill>
                  <a:srgbClr val="FFFF00"/>
                </a:solidFill>
              </a:rPr>
              <a:t>Google</a:t>
            </a:r>
            <a:r>
              <a:rPr lang="uk-UA" sz="2800" b="1" i="1" kern="0" dirty="0">
                <a:solidFill>
                  <a:srgbClr val="FFFF00"/>
                </a:solidFill>
              </a:rPr>
              <a:t> </a:t>
            </a:r>
            <a:r>
              <a:rPr lang="uk-UA" sz="2800" b="1" i="1" kern="0" dirty="0" err="1">
                <a:solidFill>
                  <a:srgbClr val="FFFF00"/>
                </a:solidFill>
              </a:rPr>
              <a:t>Chrome</a:t>
            </a:r>
            <a:r>
              <a:rPr lang="uk-UA" sz="2800" b="1" i="1" kern="0" dirty="0">
                <a:solidFill>
                  <a:srgbClr val="FFFF00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на комп’ютері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904DB4C-5BC0-4CC7-BFA0-4491224A62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46" b="41999"/>
          <a:stretch/>
        </p:blipFill>
        <p:spPr>
          <a:xfrm>
            <a:off x="1776930" y="3952671"/>
            <a:ext cx="8638140" cy="2685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3D0A3F5D-F312-4FC6-ADEE-BEF5B70233E7}"/>
              </a:ext>
            </a:extLst>
          </p:cNvPr>
          <p:cNvSpPr/>
          <p:nvPr/>
        </p:nvSpPr>
        <p:spPr>
          <a:xfrm>
            <a:off x="10083672" y="4305300"/>
            <a:ext cx="281433" cy="27875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7AD42E-BAD7-469C-8B7B-7D67A55ACA38}"/>
              </a:ext>
            </a:extLst>
          </p:cNvPr>
          <p:cNvSpPr txBox="1"/>
          <p:nvPr/>
        </p:nvSpPr>
        <p:spPr>
          <a:xfrm>
            <a:off x="72416" y="2890406"/>
            <a:ext cx="12050142" cy="954107"/>
          </a:xfrm>
          <a:prstGeom prst="wedgeRectCallout">
            <a:avLst>
              <a:gd name="adj1" fmla="val 33837"/>
              <a:gd name="adj2" fmla="val 103885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Вибрати у правому верхньому куті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Налаштування та керування </a:t>
            </a:r>
            <a:r>
              <a:rPr lang="uk-UA" sz="2800" b="1" i="1" kern="0" dirty="0" err="1">
                <a:solidFill>
                  <a:srgbClr val="FFFF00"/>
                </a:solidFill>
              </a:rPr>
              <a:t>Google</a:t>
            </a:r>
            <a:r>
              <a:rPr lang="uk-UA" sz="2800" b="1" i="1" kern="0" dirty="0">
                <a:solidFill>
                  <a:srgbClr val="FFFF00"/>
                </a:solidFill>
              </a:rPr>
              <a:t> </a:t>
            </a:r>
            <a:r>
              <a:rPr lang="uk-UA" sz="2800" b="1" i="1" kern="0" dirty="0" err="1">
                <a:solidFill>
                  <a:srgbClr val="FFFF00"/>
                </a:solidFill>
              </a:rPr>
              <a:t>Chrome</a:t>
            </a:r>
            <a:r>
              <a:rPr lang="uk-UA" sz="2800" b="1" i="1" kern="0" dirty="0">
                <a:solidFill>
                  <a:srgbClr val="FFFF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5373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10" grpId="0" animBg="1"/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Використання хмарного сервісу </a:t>
            </a:r>
            <a:r>
              <a:rPr lang="uk-UA" dirty="0" err="1"/>
              <a:t>Google</a:t>
            </a:r>
            <a:r>
              <a:rPr lang="uk-UA" dirty="0"/>
              <a:t> Перекладач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1.4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33ED94-28BE-478A-9010-FF0682E3BD12}"/>
              </a:ext>
            </a:extLst>
          </p:cNvPr>
          <p:cNvSpPr txBox="1"/>
          <p:nvPr/>
        </p:nvSpPr>
        <p:spPr>
          <a:xfrm>
            <a:off x="72008" y="1196763"/>
            <a:ext cx="7201628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Продовження…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43D66B-D5A2-4DC8-BCE2-A3BF5B0F8408}"/>
              </a:ext>
            </a:extLst>
          </p:cNvPr>
          <p:cNvSpPr txBox="1"/>
          <p:nvPr/>
        </p:nvSpPr>
        <p:spPr>
          <a:xfrm>
            <a:off x="72008" y="1801824"/>
            <a:ext cx="7201628" cy="181588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Вибрати команду </a:t>
            </a:r>
            <a:r>
              <a:rPr lang="uk-UA" sz="2800" b="1" i="1" kern="0" dirty="0">
                <a:solidFill>
                  <a:srgbClr val="FFFF00"/>
                </a:solidFill>
              </a:rPr>
              <a:t>Налаштування</a:t>
            </a:r>
            <a:r>
              <a:rPr lang="uk-UA" sz="2800" b="1" i="1" kern="0" dirty="0">
                <a:solidFill>
                  <a:srgbClr val="FFFFFF"/>
                </a:solidFill>
              </a:rPr>
              <a:t>, прокрутити список донизу і вибрати команду </a:t>
            </a:r>
            <a:r>
              <a:rPr lang="uk-UA" sz="2800" b="1" i="1" kern="0" dirty="0">
                <a:solidFill>
                  <a:srgbClr val="FFFF00"/>
                </a:solidFill>
              </a:rPr>
              <a:t>Розширені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BB00A72-0AE0-4986-A808-366847C2C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0547" y="1196763"/>
            <a:ext cx="4534362" cy="5498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3A8E2E48-CC97-4DC7-9244-7785CE9EF285}"/>
              </a:ext>
            </a:extLst>
          </p:cNvPr>
          <p:cNvSpPr/>
          <p:nvPr/>
        </p:nvSpPr>
        <p:spPr>
          <a:xfrm>
            <a:off x="7413677" y="5661237"/>
            <a:ext cx="4488763" cy="363643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1" name="Стрілка вліво 20">
            <a:extLst>
              <a:ext uri="{FF2B5EF4-FFF2-40B4-BE49-F238E27FC236}">
                <a16:creationId xmlns:a16="http://schemas.microsoft.com/office/drawing/2014/main" id="{54A4FC54-A7FA-47D5-A878-6CDA2549E074}"/>
              </a:ext>
            </a:extLst>
          </p:cNvPr>
          <p:cNvSpPr/>
          <p:nvPr/>
        </p:nvSpPr>
        <p:spPr>
          <a:xfrm rot="18900000">
            <a:off x="8207622" y="4992269"/>
            <a:ext cx="1153332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015C33-511A-4A92-A3D8-1D772777EABA}"/>
              </a:ext>
            </a:extLst>
          </p:cNvPr>
          <p:cNvSpPr txBox="1"/>
          <p:nvPr/>
        </p:nvSpPr>
        <p:spPr>
          <a:xfrm>
            <a:off x="72008" y="3725305"/>
            <a:ext cx="7201628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Вибрати в розділі </a:t>
            </a:r>
            <a:r>
              <a:rPr lang="uk-UA" sz="2800" b="1" i="1" kern="0" dirty="0">
                <a:solidFill>
                  <a:srgbClr val="FFFF00"/>
                </a:solidFill>
              </a:rPr>
              <a:t>Мови</a:t>
            </a:r>
            <a:r>
              <a:rPr lang="uk-UA" sz="2800" b="1" i="1" kern="0" dirty="0">
                <a:solidFill>
                  <a:srgbClr val="FFFFFF"/>
                </a:solidFill>
              </a:rPr>
              <a:t> команду </a:t>
            </a:r>
            <a:r>
              <a:rPr lang="uk-UA" sz="2800" b="1" i="1" kern="0" dirty="0">
                <a:solidFill>
                  <a:srgbClr val="FFFF00"/>
                </a:solidFill>
              </a:rPr>
              <a:t>Мова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429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10" grpId="0" animBg="1"/>
      <p:bldP spid="11" grpId="0" animBg="1"/>
      <p:bldP spid="1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Використання хмарного сервісу </a:t>
            </a:r>
            <a:r>
              <a:rPr lang="uk-UA" dirty="0" err="1"/>
              <a:t>Google</a:t>
            </a:r>
            <a:r>
              <a:rPr lang="uk-UA" dirty="0"/>
              <a:t> Перекладач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1.4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33ED94-28BE-478A-9010-FF0682E3BD12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Продовження…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43D66B-D5A2-4DC8-BCE2-A3BF5B0F8408}"/>
              </a:ext>
            </a:extLst>
          </p:cNvPr>
          <p:cNvSpPr txBox="1"/>
          <p:nvPr/>
        </p:nvSpPr>
        <p:spPr>
          <a:xfrm>
            <a:off x="72008" y="1801824"/>
            <a:ext cx="12050142" cy="507831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  <a:defRPr/>
            </a:pPr>
            <a:r>
              <a:rPr lang="uk-UA" sz="2700" b="1" i="1" kern="0" dirty="0">
                <a:solidFill>
                  <a:srgbClr val="FFFFFF"/>
                </a:solidFill>
              </a:rPr>
              <a:t>Вибрати мову, якою будуть перекладатися </a:t>
            </a:r>
            <a:r>
              <a:rPr lang="uk-UA" sz="2700" b="1" i="1" kern="0" dirty="0" err="1">
                <a:solidFill>
                  <a:srgbClr val="FFFFFF"/>
                </a:solidFill>
              </a:rPr>
              <a:t>вебсторінки</a:t>
            </a:r>
            <a:endParaRPr lang="uk-UA" sz="2700" b="1" i="1" kern="0" dirty="0">
              <a:solidFill>
                <a:srgbClr val="FFFF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A62211-FC7F-4353-AD05-B35096713875}"/>
              </a:ext>
            </a:extLst>
          </p:cNvPr>
          <p:cNvSpPr txBox="1"/>
          <p:nvPr/>
        </p:nvSpPr>
        <p:spPr>
          <a:xfrm>
            <a:off x="69851" y="2443451"/>
            <a:ext cx="3445954" cy="3970318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Вибрати перемикач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Пропонувати переклад сторінок, якщо їх мова відрізняється від мови у веб-переглядачі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E117076-E8A8-4ECD-9B61-213AB0C87E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687"/>
          <a:stretch/>
        </p:blipFill>
        <p:spPr>
          <a:xfrm>
            <a:off x="3639981" y="2443451"/>
            <a:ext cx="8471362" cy="3970318"/>
          </a:xfrm>
          <a:prstGeom prst="rect">
            <a:avLst/>
          </a:prstGeom>
        </p:spPr>
      </p:pic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713BFDD9-D304-4FED-824A-10251DA11CF6}"/>
              </a:ext>
            </a:extLst>
          </p:cNvPr>
          <p:cNvSpPr/>
          <p:nvPr/>
        </p:nvSpPr>
        <p:spPr>
          <a:xfrm>
            <a:off x="11010933" y="6007099"/>
            <a:ext cx="596239" cy="360449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3" name="Стрілка вліво 20">
            <a:extLst>
              <a:ext uri="{FF2B5EF4-FFF2-40B4-BE49-F238E27FC236}">
                <a16:creationId xmlns:a16="http://schemas.microsoft.com/office/drawing/2014/main" id="{C052F4E6-2CAC-44CA-AD97-29EF36128A77}"/>
              </a:ext>
            </a:extLst>
          </p:cNvPr>
          <p:cNvSpPr/>
          <p:nvPr/>
        </p:nvSpPr>
        <p:spPr>
          <a:xfrm rot="18900000">
            <a:off x="11371333" y="5475570"/>
            <a:ext cx="802979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124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10" grpId="0" animBg="1"/>
      <p:bldP spid="12" grpId="0" animBg="1"/>
      <p:bldP spid="1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Використання хмарного сервісу </a:t>
            </a:r>
            <a:r>
              <a:rPr lang="uk-UA" dirty="0" err="1"/>
              <a:t>Google</a:t>
            </a:r>
            <a:r>
              <a:rPr lang="uk-UA" dirty="0"/>
              <a:t> Перекладач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1.4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33ED94-28BE-478A-9010-FF0682E3BD12}"/>
              </a:ext>
            </a:extLst>
          </p:cNvPr>
          <p:cNvSpPr txBox="1"/>
          <p:nvPr/>
        </p:nvSpPr>
        <p:spPr>
          <a:xfrm>
            <a:off x="72008" y="1196763"/>
            <a:ext cx="6754819" cy="440120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solidFill>
                  <a:schemeClr val="bg1"/>
                </a:solidFill>
              </a:rPr>
              <a:t>Таке налаштування робиться один раз (за бажанням переклад </a:t>
            </a:r>
            <a:r>
              <a:rPr lang="uk-UA" sz="2800" b="1" i="1" dirty="0" err="1">
                <a:solidFill>
                  <a:schemeClr val="bg1"/>
                </a:solidFill>
              </a:rPr>
              <a:t>вебсторінок</a:t>
            </a:r>
            <a:r>
              <a:rPr lang="uk-UA" sz="2800" b="1" i="1" dirty="0">
                <a:solidFill>
                  <a:schemeClr val="bg1"/>
                </a:solidFill>
              </a:rPr>
              <a:t> можна відмінити) і в подальшому, під час відкриття іншомовної сторінки вона буде автоматично перекладатися </a:t>
            </a:r>
            <a:r>
              <a:rPr lang="uk-UA" sz="2800" b="1" i="1" dirty="0" err="1">
                <a:solidFill>
                  <a:srgbClr val="FFFF00"/>
                </a:solidFill>
              </a:rPr>
              <a:t>Google</a:t>
            </a:r>
            <a:r>
              <a:rPr lang="uk-UA" sz="2800" b="1" i="1" dirty="0">
                <a:solidFill>
                  <a:srgbClr val="FFFF00"/>
                </a:solidFill>
              </a:rPr>
              <a:t> Перекладачем </a:t>
            </a:r>
            <a:r>
              <a:rPr lang="uk-UA" sz="2800" b="1" i="1" dirty="0">
                <a:solidFill>
                  <a:schemeClr val="bg1"/>
                </a:solidFill>
              </a:rPr>
              <a:t>зазначеною в налаштуваннях мовою. </a:t>
            </a:r>
          </a:p>
        </p:txBody>
      </p:sp>
      <p:pic>
        <p:nvPicPr>
          <p:cNvPr id="6146" name="Picture 2" descr="Google translate Stock Vectors, Royalty Free Google translate ...">
            <a:extLst>
              <a:ext uri="{FF2B5EF4-FFF2-40B4-BE49-F238E27FC236}">
                <a16:creationId xmlns:a16="http://schemas.microsoft.com/office/drawing/2014/main" id="{6415FC4B-3368-4163-BF39-44995FBC15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7" t="11528" r="7252" b="11381"/>
          <a:stretch/>
        </p:blipFill>
        <p:spPr bwMode="auto">
          <a:xfrm>
            <a:off x="7095806" y="1196763"/>
            <a:ext cx="4857931" cy="440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4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Використання хмарного сервісу </a:t>
            </a:r>
            <a:r>
              <a:rPr lang="uk-UA" dirty="0" err="1"/>
              <a:t>Google</a:t>
            </a:r>
            <a:r>
              <a:rPr lang="uk-UA" dirty="0"/>
              <a:t> Перекладач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1.4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33ED94-28BE-478A-9010-FF0682E3BD12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Мобільну версію </a:t>
            </a:r>
            <a:r>
              <a:rPr lang="uk-UA" sz="2800" b="1" i="1" dirty="0" err="1">
                <a:solidFill>
                  <a:srgbClr val="FFFF00"/>
                </a:solidFill>
              </a:rPr>
              <a:t>Google</a:t>
            </a:r>
            <a:r>
              <a:rPr lang="uk-UA" sz="2800" b="1" i="1" dirty="0">
                <a:solidFill>
                  <a:srgbClr val="FFFF00"/>
                </a:solidFill>
              </a:rPr>
              <a:t> Перекладача </a:t>
            </a:r>
            <a:r>
              <a:rPr lang="uk-UA" sz="2800" b="1" i="1" dirty="0">
                <a:solidFill>
                  <a:schemeClr val="bg1"/>
                </a:solidFill>
              </a:rPr>
              <a:t>можна встановити на смартфоні чи планшетному комп’ютері.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8C122C-20E2-48A8-B769-F453E7E464C9}"/>
              </a:ext>
            </a:extLst>
          </p:cNvPr>
          <p:cNvSpPr txBox="1"/>
          <p:nvPr/>
        </p:nvSpPr>
        <p:spPr>
          <a:xfrm>
            <a:off x="72008" y="2250438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Це дасть змогу, крім зазначених вище дій, розпізнавати та перекладати на мобільному пристрої: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B5527F-4299-40E3-8176-6AA7A9FE2A8F}"/>
              </a:ext>
            </a:extLst>
          </p:cNvPr>
          <p:cNvSpPr txBox="1"/>
          <p:nvPr/>
        </p:nvSpPr>
        <p:spPr>
          <a:xfrm>
            <a:off x="247202" y="3304113"/>
            <a:ext cx="11874948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uk-UA" sz="2800" b="1" i="1" dirty="0">
                <a:solidFill>
                  <a:schemeClr val="bg1"/>
                </a:solidFill>
              </a:rPr>
              <a:t>текстові написи на зображенні з фотокамери або раніше створеній фотографії;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1498A3-BCCB-442D-A553-679A2E029D50}"/>
              </a:ext>
            </a:extLst>
          </p:cNvPr>
          <p:cNvSpPr txBox="1"/>
          <p:nvPr/>
        </p:nvSpPr>
        <p:spPr>
          <a:xfrm>
            <a:off x="247202" y="4357788"/>
            <a:ext cx="8481162" cy="95410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uk-UA" sz="2800" b="1" i="1" dirty="0">
                <a:solidFill>
                  <a:schemeClr val="bg1"/>
                </a:solidFill>
              </a:rPr>
              <a:t>рукописний текст, який написали пальцем або </a:t>
            </a:r>
            <a:r>
              <a:rPr lang="uk-UA" sz="2800" b="1" i="1" dirty="0" err="1">
                <a:solidFill>
                  <a:schemeClr val="bg1"/>
                </a:solidFill>
              </a:rPr>
              <a:t>стілусом</a:t>
            </a:r>
            <a:r>
              <a:rPr lang="uk-UA" sz="2800" b="1" i="1" dirty="0">
                <a:solidFill>
                  <a:schemeClr val="bg1"/>
                </a:solidFill>
              </a:rPr>
              <a:t> на екрані;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E3DC43-4B45-4921-939C-8E2730F6F04C}"/>
              </a:ext>
            </a:extLst>
          </p:cNvPr>
          <p:cNvSpPr txBox="1"/>
          <p:nvPr/>
        </p:nvSpPr>
        <p:spPr>
          <a:xfrm>
            <a:off x="247202" y="5411463"/>
            <a:ext cx="8481162" cy="95410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uk-UA" sz="2800" b="1" i="1" dirty="0">
                <a:solidFill>
                  <a:schemeClr val="bg1"/>
                </a:solidFill>
              </a:rPr>
              <a:t>текст, уведений на віртуальній клавіатурі в повідомленнях тощо.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988351A-4A66-4855-B057-7FD07F24A2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0817" y="4357788"/>
            <a:ext cx="3271334" cy="200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75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700501" y="5445224"/>
            <a:ext cx="6179706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uk-UA" sz="5400" b="1" i="1" u="none" strike="noStrike" kern="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Хмара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619293" y="6525344"/>
            <a:ext cx="4570040" cy="340519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«Ребуси українською» </a:t>
            </a: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©</a:t>
            </a:r>
            <a:r>
              <a:rPr kumimoji="0" lang="uk-UA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rebus1.com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1.4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46EB5C9-4C5A-4F66-9D5F-9FE02DA5FA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723" y="1649813"/>
            <a:ext cx="9743931" cy="3325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22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Дайте відповіді на запитання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1.4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 таке персональне </a:t>
            </a:r>
            <a:r>
              <a:rPr lang="uk-UA" sz="2800" b="1" i="1" kern="0" dirty="0" err="1">
                <a:solidFill>
                  <a:srgbClr val="FFFFFF"/>
                </a:solidFill>
              </a:rPr>
              <a:t>освітньо</a:t>
            </a:r>
            <a:r>
              <a:rPr lang="uk-UA" sz="2800" b="1" i="1" kern="0" dirty="0">
                <a:solidFill>
                  <a:srgbClr val="FFFFFF"/>
                </a:solidFill>
              </a:rPr>
              <a:t>-комунікаційне середовище? </a:t>
            </a:r>
          </a:p>
        </p:txBody>
      </p:sp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2008" y="2228490"/>
            <a:ext cx="12050142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Що таке хмарні технології? У чому їх сутність?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008" y="2857974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Які переваги та недоліки використання хмарних сервісів?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929" y="3918345"/>
            <a:ext cx="10453767" cy="138499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Які сервіси належать до хмарних сервісів </a:t>
            </a:r>
            <a:r>
              <a:rPr lang="uk-UA" sz="2800" b="1" i="1" kern="0" dirty="0" err="1">
                <a:solidFill>
                  <a:srgbClr val="FF0000"/>
                </a:solidFill>
              </a:rPr>
              <a:t>Google</a:t>
            </a:r>
            <a:r>
              <a:rPr lang="uk-UA" sz="2800" b="1" i="1" kern="0" dirty="0">
                <a:solidFill>
                  <a:srgbClr val="002060"/>
                </a:solidFill>
              </a:rPr>
              <a:t>? Назвіть деякі з них. Яке їх призначення?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930" y="5402193"/>
            <a:ext cx="10453766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 sz="2800" b="1" i="1" kern="0">
                <a:solidFill>
                  <a:srgbClr val="FFFFFF"/>
                </a:solidFill>
              </a:defRPr>
            </a:lvl1pPr>
          </a:lstStyle>
          <a:p>
            <a:pPr>
              <a:buFont typeface="+mj-lt"/>
              <a:buAutoNum type="arabicPeriod" startAt="5"/>
            </a:pPr>
            <a:r>
              <a:rPr lang="uk-UA" dirty="0"/>
              <a:t>Які хмарні сервіси ви використовуєте для навчальних та особистих цілей? </a:t>
            </a:r>
          </a:p>
        </p:txBody>
      </p:sp>
    </p:spTree>
    <p:extLst>
      <p:ext uri="{BB962C8B-B14F-4D97-AF65-F5344CB8AC3E}">
        <p14:creationId xmlns:p14="http://schemas.microsoft.com/office/powerpoint/2010/main" val="10651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32" grpId="0" animBg="1"/>
      <p:bldP spid="10" grpId="0" animBg="1"/>
      <p:bldP spid="1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Дайте відповіді на запитання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1.4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6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 таке програма-перекладач? Яке її призначення? </a:t>
            </a:r>
          </a:p>
        </p:txBody>
      </p:sp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2008" y="1801824"/>
            <a:ext cx="12050142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7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Для чого можна використати хмарний сервіс </a:t>
            </a:r>
            <a:r>
              <a:rPr lang="uk-UA" sz="2800" b="1" i="1" kern="0" dirty="0" err="1">
                <a:solidFill>
                  <a:srgbClr val="FF0000"/>
                </a:solidFill>
              </a:rPr>
              <a:t>Google</a:t>
            </a:r>
            <a:r>
              <a:rPr lang="uk-UA" sz="2800" b="1" i="1" kern="0" dirty="0">
                <a:solidFill>
                  <a:srgbClr val="FF0000"/>
                </a:solidFill>
              </a:rPr>
              <a:t> Перекладач</a:t>
            </a:r>
            <a:r>
              <a:rPr lang="uk-UA" sz="2800" b="1" i="1" kern="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008" y="2857974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8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Який алгоритм перекладу тексту, введеного голосом з мікрофона, з використанням </a:t>
            </a:r>
            <a:r>
              <a:rPr lang="uk-UA" sz="2800" b="1" i="1" kern="0" dirty="0" err="1">
                <a:solidFill>
                  <a:srgbClr val="FFFF00"/>
                </a:solidFill>
              </a:rPr>
              <a:t>Google</a:t>
            </a:r>
            <a:r>
              <a:rPr lang="uk-UA" sz="2800" b="1" i="1" kern="0" dirty="0">
                <a:solidFill>
                  <a:srgbClr val="FFFF00"/>
                </a:solidFill>
              </a:rPr>
              <a:t> Перекладача</a:t>
            </a:r>
            <a:r>
              <a:rPr lang="uk-UA" sz="2800" b="1" i="1" kern="0" dirty="0">
                <a:solidFill>
                  <a:srgbClr val="FFFFFF"/>
                </a:solidFill>
              </a:rPr>
              <a:t>?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929" y="3918345"/>
            <a:ext cx="10453767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9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Які додаткові можливості має версія </a:t>
            </a:r>
            <a:r>
              <a:rPr lang="uk-UA" sz="2800" b="1" i="1" kern="0" dirty="0" err="1">
                <a:solidFill>
                  <a:srgbClr val="FF0000"/>
                </a:solidFill>
              </a:rPr>
              <a:t>Google</a:t>
            </a:r>
            <a:r>
              <a:rPr lang="uk-UA" sz="2800" b="1" i="1" kern="0" dirty="0">
                <a:solidFill>
                  <a:srgbClr val="FF0000"/>
                </a:solidFill>
              </a:rPr>
              <a:t> Перекладача</a:t>
            </a:r>
            <a:r>
              <a:rPr lang="uk-UA" sz="2800" b="1" i="1" kern="0" dirty="0">
                <a:solidFill>
                  <a:srgbClr val="002060"/>
                </a:solidFill>
              </a:rPr>
              <a:t> для мобільних пристроїв?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930" y="4974495"/>
            <a:ext cx="10453766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 sz="2800" b="1" i="1" kern="0">
                <a:solidFill>
                  <a:srgbClr val="FFFFFF"/>
                </a:solidFill>
              </a:defRPr>
            </a:lvl1pPr>
          </a:lstStyle>
          <a:p>
            <a:pPr>
              <a:buFont typeface="+mj-lt"/>
              <a:buAutoNum type="arabicPeriod" startAt="10"/>
            </a:pPr>
            <a:r>
              <a:rPr lang="uk-UA" dirty="0"/>
              <a:t>Яким чином </a:t>
            </a:r>
            <a:r>
              <a:rPr lang="uk-UA" dirty="0" err="1">
                <a:solidFill>
                  <a:srgbClr val="FFFF00"/>
                </a:solidFill>
              </a:rPr>
              <a:t>Google</a:t>
            </a:r>
            <a:r>
              <a:rPr lang="uk-UA" dirty="0">
                <a:solidFill>
                  <a:srgbClr val="FFFF00"/>
                </a:solidFill>
              </a:rPr>
              <a:t> Перекладач </a:t>
            </a:r>
            <a:r>
              <a:rPr lang="uk-UA" dirty="0"/>
              <a:t>можна використовувати для перекладу </a:t>
            </a:r>
            <a:r>
              <a:rPr lang="uk-UA" dirty="0" err="1"/>
              <a:t>вебсторінок</a:t>
            </a:r>
            <a:r>
              <a:rPr lang="uk-UA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5928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32" grpId="0" animBg="1"/>
      <p:bldP spid="10" grpId="0" animBg="1"/>
      <p:bldP spid="11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98003" y="1272160"/>
            <a:ext cx="4659626" cy="53478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1.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4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ст. </a:t>
            </a:r>
            <a:r>
              <a:rPr lang="uk-UA" sz="3200" i="1" kern="0" noProof="0" dirty="0">
                <a:solidFill>
                  <a:srgbClr val="FFFFFF"/>
                </a:solidFill>
                <a:latin typeface="Verdana"/>
              </a:rPr>
              <a:t>2</a:t>
            </a:r>
            <a:r>
              <a:rPr lang="en-US" sz="3200" i="1" kern="0" noProof="0" dirty="0">
                <a:solidFill>
                  <a:srgbClr val="FFFFFF"/>
                </a:solidFill>
                <a:latin typeface="Verdana"/>
              </a:rPr>
              <a:t>7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-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35</a:t>
            </a:r>
            <a:endParaRPr kumimoji="0" lang="uk-UA" sz="3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1.4</a:t>
            </a:r>
          </a:p>
        </p:txBody>
      </p:sp>
    </p:spTree>
    <p:extLst>
      <p:ext uri="{BB962C8B-B14F-4D97-AF65-F5344CB8AC3E}">
        <p14:creationId xmlns:p14="http://schemas.microsoft.com/office/powerpoint/2010/main" val="407008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Працюємо за комп’ютером</a:t>
            </a:r>
            <a:endParaRPr lang="uk-UA" sz="3600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1.4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59" y="1272160"/>
            <a:ext cx="4659626" cy="53478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89511" y="2133942"/>
            <a:ext cx="3233804" cy="1191816"/>
          </a:xfrm>
          <a:prstGeom prst="wedgeRoundRectCallout">
            <a:avLst>
              <a:gd name="adj1" fmla="val -63502"/>
              <a:gd name="adj2" fmla="val 169289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>
              <a:defRPr/>
            </a:pPr>
            <a:r>
              <a:rPr lang="uk-UA" dirty="0"/>
              <a:t>Сторінка</a:t>
            </a:r>
          </a:p>
          <a:p>
            <a:pPr lvl="0">
              <a:defRPr/>
            </a:pPr>
            <a:r>
              <a:rPr lang="en-US" dirty="0"/>
              <a:t>32</a:t>
            </a:r>
            <a:r>
              <a:rPr lang="uk-UA" dirty="0"/>
              <a:t>-</a:t>
            </a:r>
            <a:r>
              <a:rPr lang="en-US" dirty="0"/>
              <a:t>34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8115" y="1177376"/>
            <a:ext cx="4839154" cy="5608513"/>
          </a:xfrm>
          <a:prstGeom prst="rect">
            <a:avLst/>
          </a:prstGeom>
        </p:spPr>
      </p:pic>
      <p:pic>
        <p:nvPicPr>
          <p:cNvPr id="7" name="Picture 2" descr="computer, programmer, scientist ic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3631455" y="3726379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9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Поняття хмарні сервіси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1.4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E2F6D9-9499-480C-91E4-B84267A934B2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Сьогодні користувачі для цих цілей активно використовують </a:t>
            </a:r>
            <a:r>
              <a:rPr lang="uk-UA" sz="2800" b="1" i="1" kern="0" dirty="0">
                <a:solidFill>
                  <a:srgbClr val="FFFF00"/>
                </a:solidFill>
              </a:rPr>
              <a:t>хмарні технології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03F08E-9734-4E75-B15A-4EBA880F9C73}"/>
              </a:ext>
            </a:extLst>
          </p:cNvPr>
          <p:cNvSpPr txBox="1"/>
          <p:nvPr/>
        </p:nvSpPr>
        <p:spPr>
          <a:xfrm>
            <a:off x="1403648" y="2239772"/>
            <a:ext cx="5331449" cy="353943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Хмарні технології </a:t>
            </a:r>
            <a:r>
              <a:rPr lang="uk-UA" sz="2800" b="1" i="1" kern="0" dirty="0">
                <a:solidFill>
                  <a:srgbClr val="FFFFFF"/>
                </a:solidFill>
              </a:rPr>
              <a:t>(</a:t>
            </a:r>
            <a:r>
              <a:rPr lang="uk-UA" sz="2800" b="1" i="1" kern="0" dirty="0" err="1">
                <a:solidFill>
                  <a:srgbClr val="FFFFFF"/>
                </a:solidFill>
              </a:rPr>
              <a:t>англ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  <a:r>
              <a:rPr lang="en-US" sz="2800" b="1" i="1" kern="0" dirty="0">
                <a:solidFill>
                  <a:srgbClr val="FFFFFF"/>
                </a:solidFill>
              </a:rPr>
              <a:t>Cloud Technology)</a:t>
            </a:r>
            <a:r>
              <a:rPr lang="en-US" dirty="0"/>
              <a:t>  </a:t>
            </a:r>
            <a:r>
              <a:rPr lang="en-US" sz="2800" b="1" i="1" kern="0" dirty="0">
                <a:solidFill>
                  <a:srgbClr val="FFFFFF"/>
                </a:solidFill>
              </a:rPr>
              <a:t>— </a:t>
            </a:r>
            <a:r>
              <a:rPr lang="uk-UA" sz="2800" b="1" i="1" kern="0" dirty="0">
                <a:solidFill>
                  <a:srgbClr val="FFFFFF"/>
                </a:solidFill>
              </a:rPr>
              <a:t>інформаційно-комунікаційні технології, що передбачають віддалене опрацювання та зберігання даних.</a:t>
            </a:r>
            <a:endParaRPr kumimoji="0" lang="uk-UA" sz="28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pic>
        <p:nvPicPr>
          <p:cNvPr id="8" name="Picture 2" descr="alert, attention, danger, error, exclamation, hanger, message, problem, warning icon">
            <a:extLst>
              <a:ext uri="{FF2B5EF4-FFF2-40B4-BE49-F238E27FC236}">
                <a16:creationId xmlns:a16="http://schemas.microsoft.com/office/drawing/2014/main" id="{0EC25522-8A25-4970-A5FD-F18EF99B3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227806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Групувати 9">
            <a:extLst>
              <a:ext uri="{FF2B5EF4-FFF2-40B4-BE49-F238E27FC236}">
                <a16:creationId xmlns:a16="http://schemas.microsoft.com/office/drawing/2014/main" id="{01F42090-AA5D-4F1C-BAAF-E1F818B11829}"/>
              </a:ext>
            </a:extLst>
          </p:cNvPr>
          <p:cNvGrpSpPr/>
          <p:nvPr/>
        </p:nvGrpSpPr>
        <p:grpSpPr>
          <a:xfrm>
            <a:off x="6459271" y="2150870"/>
            <a:ext cx="5732729" cy="4603843"/>
            <a:chOff x="6459271" y="2150870"/>
            <a:chExt cx="5732729" cy="4603843"/>
          </a:xfrm>
        </p:grpSpPr>
        <p:pic>
          <p:nvPicPr>
            <p:cNvPr id="11" name="Picture 2" descr="Пов’язане зображення">
              <a:extLst>
                <a:ext uri="{FF2B5EF4-FFF2-40B4-BE49-F238E27FC236}">
                  <a16:creationId xmlns:a16="http://schemas.microsoft.com/office/drawing/2014/main" id="{AAEBC5E5-B4E2-4108-ADD7-7B98599716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82025" y="4154388"/>
              <a:ext cx="3609975" cy="2600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Результат пошуку зображень за запитом &quot;Cloud Technology server&quot;">
              <a:extLst>
                <a:ext uri="{FF2B5EF4-FFF2-40B4-BE49-F238E27FC236}">
                  <a16:creationId xmlns:a16="http://schemas.microsoft.com/office/drawing/2014/main" id="{60E4341E-99D6-44F9-BB4C-6B8B88E081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9271" y="2150870"/>
              <a:ext cx="3510640" cy="2907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Стрілка: вліво-вправо 12">
              <a:extLst>
                <a:ext uri="{FF2B5EF4-FFF2-40B4-BE49-F238E27FC236}">
                  <a16:creationId xmlns:a16="http://schemas.microsoft.com/office/drawing/2014/main" id="{8A899ED8-EB32-4E51-BF7E-487B45F51C57}"/>
                </a:ext>
              </a:extLst>
            </p:cNvPr>
            <p:cNvSpPr/>
            <p:nvPr/>
          </p:nvSpPr>
          <p:spPr>
            <a:xfrm rot="1700877">
              <a:off x="8947355" y="3552287"/>
              <a:ext cx="1386349" cy="914400"/>
            </a:xfrm>
            <a:prstGeom prst="left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</p:spTree>
    <p:extLst>
      <p:ext uri="{BB962C8B-B14F-4D97-AF65-F5344CB8AC3E}">
        <p14:creationId xmlns:p14="http://schemas.microsoft.com/office/powerpoint/2010/main" val="261512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2017 року</a:t>
            </a:r>
          </a:p>
        </p:txBody>
      </p:sp>
      <p:sp>
        <p:nvSpPr>
          <p:cNvPr id="10" name="Округлена прямокутна виноска 5">
            <a:extLst>
              <a:ext uri="{FF2B5EF4-FFF2-40B4-BE49-F238E27FC236}">
                <a16:creationId xmlns:a16="http://schemas.microsoft.com/office/drawing/2014/main" id="{5526F683-182B-4E23-9AC4-B7B03D7911AF}"/>
              </a:ext>
            </a:extLst>
          </p:cNvPr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kumimoji="0" lang="en-US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4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7" name="Picture 6" descr="earth, internet, network icon">
            <a:extLst>
              <a:ext uri="{FF2B5EF4-FFF2-40B4-BE49-F238E27FC236}">
                <a16:creationId xmlns:a16="http://schemas.microsoft.com/office/drawing/2014/main" id="{93CBC676-1229-4478-A821-59B441100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957" y="3587772"/>
            <a:ext cx="2530624" cy="253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Пов’язане зображення">
            <a:extLst>
              <a:ext uri="{FF2B5EF4-FFF2-40B4-BE49-F238E27FC236}">
                <a16:creationId xmlns:a16="http://schemas.microsoft.com/office/drawing/2014/main" id="{C6115D5C-37BD-4151-8C41-C7C151726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8859" y="3023979"/>
            <a:ext cx="3313141" cy="331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Поняття хмарні сервіси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1.4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C51378-8F3F-478C-87AC-64FD5908B836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Хмарні технології </a:t>
            </a:r>
            <a:r>
              <a:rPr lang="uk-UA" sz="2800" b="1" i="1" kern="0" dirty="0">
                <a:solidFill>
                  <a:srgbClr val="FFFFFF"/>
                </a:solidFill>
              </a:rPr>
              <a:t>надають можливість споживачам:    </a:t>
            </a:r>
            <a:endParaRPr lang="en-US" sz="2800" b="1" i="1" kern="0" dirty="0">
              <a:solidFill>
                <a:srgbClr val="FFFF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A96F46-56E8-413E-9402-7BECACA686DF}"/>
              </a:ext>
            </a:extLst>
          </p:cNvPr>
          <p:cNvSpPr txBox="1"/>
          <p:nvPr/>
        </p:nvSpPr>
        <p:spPr>
          <a:xfrm>
            <a:off x="72008" y="1816945"/>
            <a:ext cx="12050142" cy="83099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Використовувати програми без установлення їх на свої локальні комп'ютери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49DD3A-A2A4-4076-A3FC-C52D605F044C}"/>
              </a:ext>
            </a:extLst>
          </p:cNvPr>
          <p:cNvSpPr txBox="1"/>
          <p:nvPr/>
        </p:nvSpPr>
        <p:spPr>
          <a:xfrm>
            <a:off x="72008" y="2729783"/>
            <a:ext cx="12050142" cy="83099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Забезпечують збереження та доступ до особистих файлів з будь-якого комп'ютера, який має підключення до інтернету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CBE6FC-55E2-4257-A152-ADC2424FD7B3}"/>
              </a:ext>
            </a:extLst>
          </p:cNvPr>
          <p:cNvSpPr txBox="1"/>
          <p:nvPr/>
        </p:nvSpPr>
        <p:spPr>
          <a:xfrm>
            <a:off x="69850" y="3642621"/>
            <a:ext cx="8128577" cy="1200329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Зберігати свої списки контактів і посилання на потрібні ресурси, не скачуючи їх на свої комп’ютери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4ADF13-FCF4-45EC-9850-B1FD8F04DBA2}"/>
              </a:ext>
            </a:extLst>
          </p:cNvPr>
          <p:cNvSpPr txBox="1"/>
          <p:nvPr/>
        </p:nvSpPr>
        <p:spPr>
          <a:xfrm>
            <a:off x="69850" y="4932083"/>
            <a:ext cx="8128577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Перекладати тексти іншою мовою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5272F8-78BA-4527-9D0F-567203EBF5C3}"/>
              </a:ext>
            </a:extLst>
          </p:cNvPr>
          <p:cNvSpPr txBox="1"/>
          <p:nvPr/>
        </p:nvSpPr>
        <p:spPr>
          <a:xfrm>
            <a:off x="69850" y="5497904"/>
            <a:ext cx="8128577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002060"/>
                </a:solidFill>
              </a:rPr>
              <a:t>Визначати своє місцезнаходження і будувати маршрут переміщення на основі онлайн-карт тощо</a:t>
            </a:r>
            <a:endParaRPr lang="en-US" sz="2400" b="1" i="1" kern="0" dirty="0">
              <a:solidFill>
                <a:srgbClr val="002060"/>
              </a:solidFill>
            </a:endParaRPr>
          </a:p>
        </p:txBody>
      </p:sp>
      <p:pic>
        <p:nvPicPr>
          <p:cNvPr id="1026" name="Picture 2" descr="Flat Technology Design of CLoud COmputing Vector Image">
            <a:extLst>
              <a:ext uri="{FF2B5EF4-FFF2-40B4-BE49-F238E27FC236}">
                <a16:creationId xmlns:a16="http://schemas.microsoft.com/office/drawing/2014/main" id="{7786BF9E-783F-4B06-9995-0F83C37827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5" b="16538"/>
          <a:stretch/>
        </p:blipFill>
        <p:spPr bwMode="auto">
          <a:xfrm>
            <a:off x="8323119" y="3642621"/>
            <a:ext cx="3799032" cy="305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34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Поняття хмарні сервіси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1.4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33ED94-28BE-478A-9010-FF0682E3BD12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У реальності все програмне забезпечення, яке використовується, та файли користувачів зберігаються на серверах </a:t>
            </a:r>
            <a:r>
              <a:rPr lang="uk-UA" sz="2800" b="1" i="1" dirty="0">
                <a:solidFill>
                  <a:srgbClr val="FFFF00"/>
                </a:solidFill>
              </a:rPr>
              <a:t>провайдерів</a:t>
            </a:r>
            <a:r>
              <a:rPr lang="uk-UA" sz="2800" b="1" i="1" dirty="0">
                <a:solidFill>
                  <a:schemeClr val="bg1"/>
                </a:solidFill>
              </a:rPr>
              <a:t> хмарних сервісів, які можуть бути розміщені по всьому світу. </a:t>
            </a:r>
          </a:p>
        </p:txBody>
      </p:sp>
      <p:pic>
        <p:nvPicPr>
          <p:cNvPr id="11" name="Picture 2" descr="Пов’язане зображення">
            <a:extLst>
              <a:ext uri="{FF2B5EF4-FFF2-40B4-BE49-F238E27FC236}">
                <a16:creationId xmlns:a16="http://schemas.microsoft.com/office/drawing/2014/main" id="{EA6B44C9-AFF1-4854-80EB-D63098F677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03" b="6696"/>
          <a:stretch/>
        </p:blipFill>
        <p:spPr bwMode="auto">
          <a:xfrm>
            <a:off x="72008" y="3101009"/>
            <a:ext cx="6010740" cy="3366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Пов’язане зображення">
            <a:extLst>
              <a:ext uri="{FF2B5EF4-FFF2-40B4-BE49-F238E27FC236}">
                <a16:creationId xmlns:a16="http://schemas.microsoft.com/office/drawing/2014/main" id="{D36806D7-B73B-4FF2-AA6A-3F73DD015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843" y="3012645"/>
            <a:ext cx="4892952" cy="388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11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Поняття хмарні сервіси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1.4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33ED94-28BE-478A-9010-FF0682E3BD12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rgbClr val="FFFF00"/>
                </a:solidFill>
              </a:rPr>
              <a:t>Провайдери</a:t>
            </a:r>
            <a:r>
              <a:rPr lang="uk-UA" sz="2800" b="1" i="1" dirty="0">
                <a:solidFill>
                  <a:schemeClr val="bg1"/>
                </a:solidFill>
              </a:rPr>
              <a:t> – це організації, які: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813759-876E-4BD6-81AC-4988C58D5A1A}"/>
              </a:ext>
            </a:extLst>
          </p:cNvPr>
          <p:cNvSpPr txBox="1"/>
          <p:nvPr/>
        </p:nvSpPr>
        <p:spPr>
          <a:xfrm>
            <a:off x="247201" y="1826422"/>
            <a:ext cx="7306990" cy="129266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2600" b="1" i="1" dirty="0">
                <a:solidFill>
                  <a:schemeClr val="bg1"/>
                </a:solidFill>
              </a:rPr>
              <a:t>обслуговують канали передавання даних і надають послуги Інтернету своїм клієнтам;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FEF706-F15C-470C-9DB6-A898FB5B2371}"/>
              </a:ext>
            </a:extLst>
          </p:cNvPr>
          <p:cNvSpPr txBox="1"/>
          <p:nvPr/>
        </p:nvSpPr>
        <p:spPr>
          <a:xfrm>
            <a:off x="247200" y="3226810"/>
            <a:ext cx="7306990" cy="175432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2700" b="1" i="1" dirty="0">
                <a:solidFill>
                  <a:schemeClr val="bg1"/>
                </a:solidFill>
              </a:rPr>
              <a:t>виділяють апаратні та програмні ресурси своїх серверів для розміщення файлів користувачів;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46CC45-5A49-4FB3-A46E-F082C7F85736}"/>
              </a:ext>
            </a:extLst>
          </p:cNvPr>
          <p:cNvSpPr txBox="1"/>
          <p:nvPr/>
        </p:nvSpPr>
        <p:spPr>
          <a:xfrm>
            <a:off x="247200" y="5088862"/>
            <a:ext cx="7306990" cy="1338828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2700" b="1" i="1" dirty="0">
                <a:solidFill>
                  <a:schemeClr val="bg1"/>
                </a:solidFill>
              </a:rPr>
              <a:t>забезпечують клієнтам доступ до ресурсів своїх серверів та опрацювання їх запитів.</a:t>
            </a:r>
          </a:p>
        </p:txBody>
      </p:sp>
      <p:pic>
        <p:nvPicPr>
          <p:cNvPr id="2050" name="Picture 2" descr="Wireless Technology Isometric Design Royalty Free Vector">
            <a:extLst>
              <a:ext uri="{FF2B5EF4-FFF2-40B4-BE49-F238E27FC236}">
                <a16:creationId xmlns:a16="http://schemas.microsoft.com/office/drawing/2014/main" id="{7444005F-0905-4B1C-953A-F40245A91B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6" r="3174" b="12727"/>
          <a:stretch/>
        </p:blipFill>
        <p:spPr bwMode="auto">
          <a:xfrm>
            <a:off x="7658099" y="1801824"/>
            <a:ext cx="4464051" cy="462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68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Поняття хмарні сервіси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1.4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205026-C7F4-4376-8711-5299A0F67524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Використовувати    </a:t>
            </a:r>
            <a:r>
              <a:rPr lang="uk-UA" sz="2800" b="1" i="1" kern="0" dirty="0">
                <a:solidFill>
                  <a:srgbClr val="FFFF00"/>
                </a:solidFill>
              </a:rPr>
              <a:t>хмарні    сервіси   </a:t>
            </a:r>
            <a:r>
              <a:rPr lang="uk-UA" sz="2800" b="1" i="1" kern="0" dirty="0">
                <a:solidFill>
                  <a:srgbClr val="FFFFFF"/>
                </a:solidFill>
              </a:rPr>
              <a:t>можна   на   різноманітних   пристроях: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FBE769EF-1FF5-4D5D-8E15-6C4616EC1313}"/>
              </a:ext>
            </a:extLst>
          </p:cNvPr>
          <p:cNvSpPr/>
          <p:nvPr/>
        </p:nvSpPr>
        <p:spPr>
          <a:xfrm>
            <a:off x="72008" y="2273307"/>
            <a:ext cx="2887061" cy="91042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kern="0" dirty="0">
                <a:solidFill>
                  <a:srgbClr val="FFFFFF"/>
                </a:solidFill>
              </a:rPr>
              <a:t>Ноутбук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1A0A374A-7FCC-4B1B-91E9-33B91BFE4BDE}"/>
              </a:ext>
            </a:extLst>
          </p:cNvPr>
          <p:cNvSpPr/>
          <p:nvPr/>
        </p:nvSpPr>
        <p:spPr>
          <a:xfrm>
            <a:off x="3125138" y="2273307"/>
            <a:ext cx="2887061" cy="91042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Планшет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7591752C-8AC5-483D-83E1-019E0EA86CE8}"/>
              </a:ext>
            </a:extLst>
          </p:cNvPr>
          <p:cNvSpPr/>
          <p:nvPr/>
        </p:nvSpPr>
        <p:spPr>
          <a:xfrm>
            <a:off x="6178267" y="2273307"/>
            <a:ext cx="2887061" cy="91042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Нетбук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EC90EDB8-4305-4344-83EB-6824A1DE31C4}"/>
              </a:ext>
            </a:extLst>
          </p:cNvPr>
          <p:cNvSpPr/>
          <p:nvPr/>
        </p:nvSpPr>
        <p:spPr>
          <a:xfrm>
            <a:off x="9229550" y="2275225"/>
            <a:ext cx="2887061" cy="91042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Смартфон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pic>
        <p:nvPicPr>
          <p:cNvPr id="12" name="Picture 2" descr="Результат пошуку зображень за запитом &quot;Laptop icon&quot;">
            <a:extLst>
              <a:ext uri="{FF2B5EF4-FFF2-40B4-BE49-F238E27FC236}">
                <a16:creationId xmlns:a16="http://schemas.microsoft.com/office/drawing/2014/main" id="{0BF33F1F-4817-499E-8419-DE8B4A9A4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6" y="3278796"/>
            <a:ext cx="3062962" cy="306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Результат пошуку зображень за запитом &quot;Tablet icon&quot;">
            <a:extLst>
              <a:ext uri="{FF2B5EF4-FFF2-40B4-BE49-F238E27FC236}">
                <a16:creationId xmlns:a16="http://schemas.microsoft.com/office/drawing/2014/main" id="{B0D3768F-BDD4-40A0-90FB-7CB53E21D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043" y="3570652"/>
            <a:ext cx="2479249" cy="2479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Результат пошуку зображень за запитом &quot;Netbook icon&quot;">
            <a:extLst>
              <a:ext uri="{FF2B5EF4-FFF2-40B4-BE49-F238E27FC236}">
                <a16:creationId xmlns:a16="http://schemas.microsoft.com/office/drawing/2014/main" id="{02629C1E-F665-432C-9528-09468049C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708" y="3291724"/>
            <a:ext cx="2758177" cy="275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4D78924-FEB4-46ED-86B7-AC0363C898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400" y="3347622"/>
            <a:ext cx="2945359" cy="294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94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294618</TotalTime>
  <Words>2010</Words>
  <Application>Microsoft Office PowerPoint</Application>
  <PresentationFormat>Широкий екран</PresentationFormat>
  <Paragraphs>332</Paragraphs>
  <Slides>50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50</vt:i4>
      </vt:variant>
    </vt:vector>
  </HeadingPairs>
  <TitlesOfParts>
    <vt:vector size="56" baseType="lpstr">
      <vt:lpstr>Arial</vt:lpstr>
      <vt:lpstr>Comic Sans MS</vt:lpstr>
      <vt:lpstr>Times New Roman</vt:lpstr>
      <vt:lpstr>Verdana</vt:lpstr>
      <vt:lpstr>Wingdings</vt:lpstr>
      <vt:lpstr>Тема Office</vt:lpstr>
      <vt:lpstr>Хмарні сервіси. Онлайнові перекладачі</vt:lpstr>
      <vt:lpstr>Хмарні сервіси та їх використання. Онлайн-перекладачі</vt:lpstr>
      <vt:lpstr>Поняття хмарні сервіси</vt:lpstr>
      <vt:lpstr>Поняття хмарні сервіси</vt:lpstr>
      <vt:lpstr>Поняття хмарні сервіси</vt:lpstr>
      <vt:lpstr>Поняття хмарні сервіси</vt:lpstr>
      <vt:lpstr>Поняття хмарні сервіси</vt:lpstr>
      <vt:lpstr>Поняття хмарні сервіси</vt:lpstr>
      <vt:lpstr>Поняття хмарні сервіси</vt:lpstr>
      <vt:lpstr>Поняття хмарні сервіси</vt:lpstr>
      <vt:lpstr>Поняття хмарні сервіси</vt:lpstr>
      <vt:lpstr>Поняття хмарні сервіси</vt:lpstr>
      <vt:lpstr>Поняття хмарні сервіси</vt:lpstr>
      <vt:lpstr>Поняття хмарні сервіси</vt:lpstr>
      <vt:lpstr>Поняття хмарні сервіси</vt:lpstr>
      <vt:lpstr>Поняття хмарні сервіси</vt:lpstr>
      <vt:lpstr>Поняття хмарні сервіси</vt:lpstr>
      <vt:lpstr>Поняття хмарні сервіси</vt:lpstr>
      <vt:lpstr>Поняття хмарні сервіси</vt:lpstr>
      <vt:lpstr>Поняття хмарні сервіси</vt:lpstr>
      <vt:lpstr>Використання хмарного сервісу Google Перекладач</vt:lpstr>
      <vt:lpstr>Використання хмарного сервісу Google Перекладач</vt:lpstr>
      <vt:lpstr>Використання хмарного сервісу Google Перекладач</vt:lpstr>
      <vt:lpstr>Використання хмарного сервісу Google Перекладач</vt:lpstr>
      <vt:lpstr>Використання хмарного сервісу Google Перекладач</vt:lpstr>
      <vt:lpstr>Використання хмарного сервісу Google Перекладач</vt:lpstr>
      <vt:lpstr>Використання хмарного сервісу Google Перекладач</vt:lpstr>
      <vt:lpstr>Використання хмарного сервісу Google Перекладач</vt:lpstr>
      <vt:lpstr>Використання хмарного сервісу Google Перекладач</vt:lpstr>
      <vt:lpstr>Використання хмарного сервісу Google Перекладач</vt:lpstr>
      <vt:lpstr>Використання хмарного сервісу Google Перекладач</vt:lpstr>
      <vt:lpstr>Використання хмарного сервісу Google Перекладач</vt:lpstr>
      <vt:lpstr>Використання хмарного сервісу Google Перекладач</vt:lpstr>
      <vt:lpstr>Використання хмарного сервісу Google Перекладач</vt:lpstr>
      <vt:lpstr>Використання хмарного сервісу Google Перекладач</vt:lpstr>
      <vt:lpstr>Використання хмарного сервісу Google Перекладач</vt:lpstr>
      <vt:lpstr>Використання хмарного сервісу Google Перекладач</vt:lpstr>
      <vt:lpstr>Використання хмарного сервісу Google Перекладач</vt:lpstr>
      <vt:lpstr>Використання хмарного сервісу Google Перекладач</vt:lpstr>
      <vt:lpstr>Використання хмарного сервісу Google Перекладач</vt:lpstr>
      <vt:lpstr>Використання хмарного сервісу Google Перекладач</vt:lpstr>
      <vt:lpstr>Використання хмарного сервісу Google Перекладач</vt:lpstr>
      <vt:lpstr>Використання хмарного сервісу Google Перекладач</vt:lpstr>
      <vt:lpstr>Використання хмарного сервісу Google Перекладач</vt:lpstr>
      <vt:lpstr>Розгадайте ребус</vt:lpstr>
      <vt:lpstr>Дайте відповіді на запитання</vt:lpstr>
      <vt:lpstr>Дайте відповіді на запитання</vt:lpstr>
      <vt:lpstr>Домашнє завдання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Сергій Мацаєнко</cp:lastModifiedBy>
  <cp:revision>587</cp:revision>
  <dcterms:created xsi:type="dcterms:W3CDTF">2016-06-06T19:48:43Z</dcterms:created>
  <dcterms:modified xsi:type="dcterms:W3CDTF">2020-04-12T20:50:09Z</dcterms:modified>
</cp:coreProperties>
</file>