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DF90"/>
    <a:srgbClr val="D2B57B"/>
    <a:srgbClr val="EAC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4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6B3FB-11BC-4C59-AE76-8DDBECAF8621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6589D-6F5E-4703-A91F-99CB674A8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0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6589D-6F5E-4703-A91F-99CB674A89E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316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9BCA-BFA8-40B9-B2F9-2E86470FED02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5876-C333-4F94-95EE-4271991C5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756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9BCA-BFA8-40B9-B2F9-2E86470FED02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5876-C333-4F94-95EE-4271991C5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681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9BCA-BFA8-40B9-B2F9-2E86470FED02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5876-C333-4F94-95EE-4271991C5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711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9BCA-BFA8-40B9-B2F9-2E86470FED02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5876-C333-4F94-95EE-4271991C5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116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9BCA-BFA8-40B9-B2F9-2E86470FED02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5876-C333-4F94-95EE-4271991C5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98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9BCA-BFA8-40B9-B2F9-2E86470FED02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5876-C333-4F94-95EE-4271991C5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74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9BCA-BFA8-40B9-B2F9-2E86470FED02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5876-C333-4F94-95EE-4271991C5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746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9BCA-BFA8-40B9-B2F9-2E86470FED02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5876-C333-4F94-95EE-4271991C5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985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9BCA-BFA8-40B9-B2F9-2E86470FED02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5876-C333-4F94-95EE-4271991C5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259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9BCA-BFA8-40B9-B2F9-2E86470FED02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5876-C333-4F94-95EE-4271991C5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743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9BCA-BFA8-40B9-B2F9-2E86470FED02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5876-C333-4F94-95EE-4271991C5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369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B9BCA-BFA8-40B9-B2F9-2E86470FED02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25876-C333-4F94-95EE-4271991C5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48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Lylgwb6iI8&amp;t=22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F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3718" cy="71094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08612" y="-466163"/>
            <a:ext cx="9144000" cy="2387600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ВУГЛЕВОДИ</a:t>
            </a:r>
            <a:endParaRPr lang="ru-RU" sz="8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08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6594" y="105148"/>
            <a:ext cx="9318812" cy="925793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Поширеність моносахаридів: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0806" y="1030941"/>
            <a:ext cx="10950388" cy="473654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Галактоза </a:t>
            </a:r>
            <a:r>
              <a:rPr lang="uk-UA" dirty="0" smtClean="0">
                <a:latin typeface="Comic Sans MS" panose="030F0702030302020204" pitchFamily="66" charset="0"/>
              </a:rPr>
              <a:t>витрачається організмом людини на біосинтез</a:t>
            </a:r>
          </a:p>
          <a:p>
            <a:pPr marL="0" indent="0">
              <a:buNone/>
            </a:pPr>
            <a:endParaRPr lang="uk-UA" dirty="0" smtClean="0">
              <a:latin typeface="Comic Sans MS" panose="030F0702030302020204" pitchFamily="66" charset="0"/>
            </a:endParaRPr>
          </a:p>
          <a:p>
            <a:r>
              <a:rPr lang="uk-UA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Маноза</a:t>
            </a:r>
            <a:r>
              <a:rPr lang="uk-UA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uk-UA" dirty="0" smtClean="0">
                <a:latin typeface="Comic Sans MS" panose="030F0702030302020204" pitchFamily="66" charset="0"/>
              </a:rPr>
              <a:t>виявлена у складі слини, слизу кишечника, </a:t>
            </a:r>
            <a:r>
              <a:rPr lang="uk-UA" dirty="0" err="1" smtClean="0">
                <a:latin typeface="Comic Sans MS" panose="030F0702030302020204" pitchFamily="66" charset="0"/>
              </a:rPr>
              <a:t>суглубової</a:t>
            </a:r>
            <a:r>
              <a:rPr lang="uk-UA" dirty="0" smtClean="0">
                <a:latin typeface="Comic Sans MS" panose="030F0702030302020204" pitchFamily="66" charset="0"/>
              </a:rPr>
              <a:t> рідини, крові, у рослин – у слизі </a:t>
            </a:r>
            <a:r>
              <a:rPr lang="uk-UA" dirty="0" err="1" smtClean="0">
                <a:latin typeface="Comic Sans MS" panose="030F0702030302020204" pitchFamily="66" charset="0"/>
              </a:rPr>
              <a:t>зерен</a:t>
            </a:r>
            <a:r>
              <a:rPr lang="uk-UA" dirty="0" smtClean="0">
                <a:latin typeface="Comic Sans MS" panose="030F0702030302020204" pitchFamily="66" charset="0"/>
              </a:rPr>
              <a:t> злаків, бульб орхідей, шкірці апельсинів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72" y="4061129"/>
            <a:ext cx="3501839" cy="230918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3535" b="19680"/>
          <a:stretch/>
        </p:blipFill>
        <p:spPr>
          <a:xfrm>
            <a:off x="4607860" y="3399211"/>
            <a:ext cx="2375646" cy="324291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1411" y="3505200"/>
            <a:ext cx="4175311" cy="278354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82882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0655"/>
            <a:ext cx="10515600" cy="1325563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C000">
                    <a:lumMod val="50000"/>
                  </a:srgbClr>
                </a:solidFill>
                <a:latin typeface="Comic Sans MS" panose="030F0702030302020204" pitchFamily="66" charset="0"/>
              </a:rPr>
              <a:t>Олігосахариди</a:t>
            </a:r>
            <a:r>
              <a:rPr lang="uk-UA" sz="4000" dirty="0" smtClean="0">
                <a:solidFill>
                  <a:srgbClr val="D2B57B"/>
                </a:solidFill>
                <a:latin typeface="Comic Sans MS" panose="030F0702030302020204" pitchFamily="66" charset="0"/>
              </a:rPr>
              <a:t> </a:t>
            </a:r>
            <a:r>
              <a:rPr lang="uk-UA" sz="3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– молекули, що </a:t>
            </a:r>
            <a:r>
              <a:rPr lang="uk-UA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містять </a:t>
            </a:r>
            <a:r>
              <a:rPr lang="uk-UA" sz="3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/>
            </a:r>
            <a:br>
              <a:rPr lang="uk-UA" sz="3600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uk-UA" sz="3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від 2 </a:t>
            </a:r>
            <a:r>
              <a:rPr lang="uk-UA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до </a:t>
            </a:r>
            <a:r>
              <a:rPr lang="uk-UA" sz="3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10 залишків моносахаридів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440" y="2264429"/>
            <a:ext cx="11219330" cy="4351338"/>
          </a:xfrm>
        </p:spPr>
        <p:txBody>
          <a:bodyPr/>
          <a:lstStyle/>
          <a:p>
            <a:r>
              <a:rPr lang="uk-UA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Сахароза</a:t>
            </a:r>
            <a:r>
              <a:rPr lang="uk-UA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– </a:t>
            </a:r>
            <a:r>
              <a:rPr lang="uk-UA" dirty="0" smtClean="0">
                <a:latin typeface="Comic Sans MS" panose="030F0702030302020204" pitchFamily="66" charset="0"/>
              </a:rPr>
              <a:t>буряковий або тростинний цукор - дисахарид, молекула якого складається із залишків глюкози та фруктози,  з</a:t>
            </a:r>
            <a:r>
              <a:rPr lang="en-US" dirty="0" smtClean="0">
                <a:latin typeface="Comic Sans MS" panose="030F0702030302020204" pitchFamily="66" charset="0"/>
              </a:rPr>
              <a:t>’</a:t>
            </a:r>
            <a:r>
              <a:rPr lang="uk-UA" dirty="0" err="1" smtClean="0">
                <a:latin typeface="Comic Sans MS" panose="030F0702030302020204" pitchFamily="66" charset="0"/>
              </a:rPr>
              <a:t>єднаних</a:t>
            </a:r>
            <a:r>
              <a:rPr lang="uk-UA" dirty="0" smtClean="0">
                <a:latin typeface="Comic Sans MS" panose="030F0702030302020204" pitchFamily="66" charset="0"/>
              </a:rPr>
              <a:t> глікозидним </a:t>
            </a:r>
            <a:r>
              <a:rPr lang="uk-UA" dirty="0" err="1" smtClean="0">
                <a:latin typeface="Comic Sans MS" panose="030F0702030302020204" pitchFamily="66" charset="0"/>
              </a:rPr>
              <a:t>звязком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49693"/>
          <a:stretch/>
        </p:blipFill>
        <p:spPr>
          <a:xfrm>
            <a:off x="1016650" y="3906830"/>
            <a:ext cx="4744693" cy="21441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50884"/>
          <a:stretch/>
        </p:blipFill>
        <p:spPr>
          <a:xfrm>
            <a:off x="6612912" y="3906830"/>
            <a:ext cx="4552144" cy="2008095"/>
          </a:xfrm>
          <a:prstGeom prst="rect">
            <a:avLst/>
          </a:prstGeom>
        </p:spPr>
      </p:pic>
      <p:cxnSp>
        <p:nvCxnSpPr>
          <p:cNvPr id="8" name="Прямая со стрелкой 7"/>
          <p:cNvCxnSpPr>
            <a:endCxn id="6" idx="1"/>
          </p:cNvCxnSpPr>
          <p:nvPr/>
        </p:nvCxnSpPr>
        <p:spPr>
          <a:xfrm flipV="1">
            <a:off x="6069105" y="4910878"/>
            <a:ext cx="543807" cy="15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45223" y="1699653"/>
            <a:ext cx="5137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Дисахариди – С</a:t>
            </a:r>
            <a:r>
              <a:rPr lang="uk-UA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12</a:t>
            </a:r>
            <a:r>
              <a:rPr lang="uk-UA" sz="3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Н</a:t>
            </a:r>
            <a:r>
              <a:rPr lang="uk-UA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22</a:t>
            </a:r>
            <a:r>
              <a:rPr lang="uk-UA" sz="3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О</a:t>
            </a:r>
            <a:r>
              <a:rPr lang="uk-UA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11</a:t>
            </a:r>
            <a:endParaRPr lang="ru-RU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12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047" y="198437"/>
            <a:ext cx="10515600" cy="1325563"/>
          </a:xfrm>
        </p:spPr>
        <p:txBody>
          <a:bodyPr>
            <a:normAutofit/>
          </a:bodyPr>
          <a:lstStyle/>
          <a:p>
            <a:r>
              <a:rPr lang="uk-UA" sz="4000" dirty="0" smtClean="0">
                <a:latin typeface="Comic Sans MS" panose="030F0702030302020204" pitchFamily="66" charset="0"/>
              </a:rPr>
              <a:t>Вміст сахарози у продуктах (на 100 г)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53" y="1524000"/>
            <a:ext cx="9753600" cy="4604731"/>
          </a:xfrm>
        </p:spPr>
      </p:pic>
    </p:spTree>
    <p:extLst>
      <p:ext uri="{BB962C8B-B14F-4D97-AF65-F5344CB8AC3E}">
        <p14:creationId xmlns:p14="http://schemas.microsoft.com/office/powerpoint/2010/main" val="265167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6482" y="1207061"/>
            <a:ext cx="10515600" cy="4351338"/>
          </a:xfrm>
        </p:spPr>
        <p:txBody>
          <a:bodyPr/>
          <a:lstStyle/>
          <a:p>
            <a:r>
              <a:rPr lang="uk-UA" sz="4400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Мальтоза</a:t>
            </a:r>
            <a:r>
              <a:rPr lang="uk-UA" sz="4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uk-UA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– солодовий цукор – складається із двох залишків глюкози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66646" y="231977"/>
            <a:ext cx="57406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dirty="0" smtClean="0">
                <a:solidFill>
                  <a:srgbClr val="FFC000">
                    <a:lumMod val="50000"/>
                  </a:srgbClr>
                </a:solidFill>
                <a:latin typeface="Comic Sans MS" panose="030F0702030302020204" pitchFamily="66" charset="0"/>
                <a:ea typeface="+mj-ea"/>
                <a:cs typeface="+mj-cs"/>
              </a:rPr>
              <a:t>Дисахариди С</a:t>
            </a:r>
            <a:r>
              <a:rPr lang="uk-UA" sz="2000" dirty="0" smtClean="0">
                <a:solidFill>
                  <a:srgbClr val="FFC000">
                    <a:lumMod val="50000"/>
                  </a:srgbClr>
                </a:solidFill>
                <a:latin typeface="Comic Sans MS" panose="030F0702030302020204" pitchFamily="66" charset="0"/>
                <a:ea typeface="+mj-ea"/>
                <a:cs typeface="+mj-cs"/>
              </a:rPr>
              <a:t>12</a:t>
            </a:r>
            <a:r>
              <a:rPr lang="uk-UA" sz="4400" dirty="0" smtClean="0">
                <a:solidFill>
                  <a:srgbClr val="FFC000">
                    <a:lumMod val="50000"/>
                  </a:srgbClr>
                </a:solidFill>
                <a:latin typeface="Comic Sans MS" panose="030F0702030302020204" pitchFamily="66" charset="0"/>
                <a:ea typeface="+mj-ea"/>
                <a:cs typeface="+mj-cs"/>
              </a:rPr>
              <a:t>Н</a:t>
            </a:r>
            <a:r>
              <a:rPr lang="uk-UA" sz="2000" dirty="0" smtClean="0">
                <a:solidFill>
                  <a:srgbClr val="FFC000">
                    <a:lumMod val="50000"/>
                  </a:srgbClr>
                </a:solidFill>
                <a:latin typeface="Comic Sans MS" panose="030F0702030302020204" pitchFamily="66" charset="0"/>
                <a:ea typeface="+mj-ea"/>
                <a:cs typeface="+mj-cs"/>
              </a:rPr>
              <a:t>22</a:t>
            </a:r>
            <a:r>
              <a:rPr lang="uk-UA" sz="4400" dirty="0" smtClean="0">
                <a:solidFill>
                  <a:srgbClr val="FFC000">
                    <a:lumMod val="50000"/>
                  </a:srgbClr>
                </a:solidFill>
                <a:latin typeface="Comic Sans MS" panose="030F0702030302020204" pitchFamily="66" charset="0"/>
                <a:ea typeface="+mj-ea"/>
                <a:cs typeface="+mj-cs"/>
              </a:rPr>
              <a:t>О</a:t>
            </a:r>
            <a:r>
              <a:rPr lang="uk-UA" sz="2000" dirty="0" smtClean="0">
                <a:solidFill>
                  <a:srgbClr val="FFC000">
                    <a:lumMod val="50000"/>
                  </a:srgbClr>
                </a:solidFill>
                <a:latin typeface="Comic Sans MS" panose="030F0702030302020204" pitchFamily="66" charset="0"/>
                <a:ea typeface="+mj-ea"/>
                <a:cs typeface="+mj-cs"/>
              </a:rPr>
              <a:t>11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b="28457"/>
          <a:stretch/>
        </p:blipFill>
        <p:spPr>
          <a:xfrm>
            <a:off x="1622342" y="2482943"/>
            <a:ext cx="8836668" cy="17304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74600" y="4939553"/>
            <a:ext cx="97321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dirty="0" smtClean="0">
                <a:latin typeface="Comic Sans MS" panose="030F0702030302020204" pitchFamily="66" charset="0"/>
              </a:rPr>
              <a:t>Мальтоза утворюється при проростанні </a:t>
            </a:r>
            <a:r>
              <a:rPr lang="uk-UA" sz="2800" dirty="0" err="1" smtClean="0">
                <a:latin typeface="Comic Sans MS" panose="030F0702030302020204" pitchFamily="66" charset="0"/>
              </a:rPr>
              <a:t>зерен</a:t>
            </a:r>
            <a:r>
              <a:rPr lang="uk-UA" sz="2800" dirty="0" smtClean="0">
                <a:latin typeface="Comic Sans MS" panose="030F0702030302020204" pitchFamily="66" charset="0"/>
              </a:rPr>
              <a:t>, </a:t>
            </a:r>
          </a:p>
          <a:p>
            <a:pPr algn="ctr"/>
            <a:r>
              <a:rPr lang="uk-UA" sz="2800" dirty="0" smtClean="0">
                <a:latin typeface="Comic Sans MS" panose="030F0702030302020204" pitchFamily="66" charset="0"/>
              </a:rPr>
              <a:t>розщепленні крохмалю при спиртовому бродінні тощо</a:t>
            </a:r>
            <a:endParaRPr lang="ru-RU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87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6482" y="1207061"/>
            <a:ext cx="10515600" cy="4351338"/>
          </a:xfrm>
        </p:spPr>
        <p:txBody>
          <a:bodyPr/>
          <a:lstStyle/>
          <a:p>
            <a:r>
              <a:rPr lang="uk-UA" sz="4400" dirty="0" smtClean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Лактоза</a:t>
            </a:r>
            <a:r>
              <a:rPr lang="uk-UA" sz="4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uk-UA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– </a:t>
            </a:r>
            <a:r>
              <a:rPr lang="uk-UA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молочний </a:t>
            </a:r>
            <a:r>
              <a:rPr lang="uk-UA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цукор – складається із </a:t>
            </a:r>
            <a:r>
              <a:rPr lang="uk-UA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залишків галактози і глюкози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53943" y="147990"/>
            <a:ext cx="574067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400" dirty="0" smtClean="0">
                <a:solidFill>
                  <a:srgbClr val="FFC000">
                    <a:lumMod val="50000"/>
                  </a:srgbClr>
                </a:solidFill>
                <a:latin typeface="Comic Sans MS" panose="030F0702030302020204" pitchFamily="66" charset="0"/>
                <a:ea typeface="+mj-ea"/>
                <a:cs typeface="+mj-cs"/>
              </a:rPr>
              <a:t>Дисахариди </a:t>
            </a:r>
            <a:r>
              <a:rPr lang="uk-UA" sz="4400" dirty="0">
                <a:solidFill>
                  <a:srgbClr val="FFC000">
                    <a:lumMod val="50000"/>
                  </a:srgbClr>
                </a:solidFill>
                <a:latin typeface="Comic Sans MS" panose="030F0702030302020204" pitchFamily="66" charset="0"/>
              </a:rPr>
              <a:t>С</a:t>
            </a:r>
            <a:r>
              <a:rPr lang="uk-UA" sz="2000" dirty="0">
                <a:solidFill>
                  <a:srgbClr val="FFC000">
                    <a:lumMod val="50000"/>
                  </a:srgbClr>
                </a:solidFill>
                <a:latin typeface="Comic Sans MS" panose="030F0702030302020204" pitchFamily="66" charset="0"/>
              </a:rPr>
              <a:t>12</a:t>
            </a:r>
            <a:r>
              <a:rPr lang="uk-UA" sz="4400" dirty="0">
                <a:solidFill>
                  <a:srgbClr val="FFC000">
                    <a:lumMod val="50000"/>
                  </a:srgbClr>
                </a:solidFill>
                <a:latin typeface="Comic Sans MS" panose="030F0702030302020204" pitchFamily="66" charset="0"/>
              </a:rPr>
              <a:t>Н</a:t>
            </a:r>
            <a:r>
              <a:rPr lang="uk-UA" sz="2000" dirty="0">
                <a:solidFill>
                  <a:srgbClr val="FFC000">
                    <a:lumMod val="50000"/>
                  </a:srgbClr>
                </a:solidFill>
                <a:latin typeface="Comic Sans MS" panose="030F0702030302020204" pitchFamily="66" charset="0"/>
              </a:rPr>
              <a:t>22</a:t>
            </a:r>
            <a:r>
              <a:rPr lang="uk-UA" sz="4400" dirty="0">
                <a:solidFill>
                  <a:srgbClr val="FFC000">
                    <a:lumMod val="50000"/>
                  </a:srgbClr>
                </a:solidFill>
                <a:latin typeface="Comic Sans MS" panose="030F0702030302020204" pitchFamily="66" charset="0"/>
              </a:rPr>
              <a:t>О</a:t>
            </a:r>
            <a:r>
              <a:rPr lang="uk-UA" sz="2000" dirty="0">
                <a:solidFill>
                  <a:srgbClr val="FFC000">
                    <a:lumMod val="50000"/>
                  </a:srgbClr>
                </a:solidFill>
                <a:latin typeface="Comic Sans MS" panose="030F0702030302020204" pitchFamily="66" charset="0"/>
              </a:rPr>
              <a:t>11</a:t>
            </a:r>
            <a:endParaRPr lang="ru-RU" sz="2000" dirty="0">
              <a:solidFill>
                <a:prstClr val="black"/>
              </a:solidFill>
            </a:endParaRPr>
          </a:p>
          <a:p>
            <a:r>
              <a:rPr lang="uk-UA" sz="4400" dirty="0" smtClean="0">
                <a:solidFill>
                  <a:srgbClr val="FFC000">
                    <a:lumMod val="50000"/>
                  </a:srgbClr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865129" y="5081345"/>
            <a:ext cx="83183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dirty="0" smtClean="0">
                <a:latin typeface="Comic Sans MS" panose="030F0702030302020204" pitchFamily="66" charset="0"/>
              </a:rPr>
              <a:t>Це основний цукор молока, входить до складу</a:t>
            </a:r>
          </a:p>
          <a:p>
            <a:pPr algn="ctr"/>
            <a:r>
              <a:rPr lang="uk-UA" sz="2800" dirty="0">
                <a:latin typeface="Comic Sans MS" panose="030F0702030302020204" pitchFamily="66" charset="0"/>
              </a:rPr>
              <a:t>л</a:t>
            </a:r>
            <a:r>
              <a:rPr lang="uk-UA" sz="2800" dirty="0" smtClean="0">
                <a:latin typeface="Comic Sans MS" panose="030F0702030302020204" pitchFamily="66" charset="0"/>
              </a:rPr>
              <a:t>іпідів головного мозку - </a:t>
            </a:r>
            <a:r>
              <a:rPr lang="uk-UA" sz="2800" dirty="0" err="1" smtClean="0">
                <a:latin typeface="Comic Sans MS" panose="030F0702030302020204" pitchFamily="66" charset="0"/>
              </a:rPr>
              <a:t>галактозидів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955" y="2601165"/>
            <a:ext cx="7644653" cy="191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0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0655"/>
            <a:ext cx="10515600" cy="1325563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C000">
                    <a:lumMod val="50000"/>
                  </a:srgbClr>
                </a:solidFill>
                <a:latin typeface="Comic Sans MS" panose="030F0702030302020204" pitchFamily="66" charset="0"/>
              </a:rPr>
              <a:t>Полісахариди</a:t>
            </a:r>
            <a:r>
              <a:rPr lang="uk-UA" sz="4000" dirty="0" smtClean="0">
                <a:solidFill>
                  <a:srgbClr val="D2B57B"/>
                </a:solidFill>
                <a:latin typeface="Comic Sans MS" panose="030F0702030302020204" pitchFamily="66" charset="0"/>
              </a:rPr>
              <a:t> </a:t>
            </a:r>
            <a:r>
              <a:rPr lang="uk-UA" sz="3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– молекули, що </a:t>
            </a:r>
            <a:r>
              <a:rPr lang="uk-UA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містять </a:t>
            </a:r>
            <a:r>
              <a:rPr lang="uk-UA" sz="3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/>
            </a:r>
            <a:br>
              <a:rPr lang="uk-UA" sz="3600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uk-UA" sz="3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велику кількість залишків моносахаридів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5998" y="2344740"/>
            <a:ext cx="8333837" cy="2173472"/>
          </a:xfrm>
        </p:spPr>
        <p:txBody>
          <a:bodyPr/>
          <a:lstStyle/>
          <a:p>
            <a:r>
              <a:rPr lang="uk-UA" dirty="0" smtClean="0">
                <a:latin typeface="Comic Sans MS" panose="030F0702030302020204" pitchFamily="66" charset="0"/>
              </a:rPr>
              <a:t>Утворюють лінійні або розгалужені ланцюги</a:t>
            </a:r>
          </a:p>
          <a:p>
            <a:r>
              <a:rPr lang="uk-UA" dirty="0" smtClean="0">
                <a:latin typeface="Comic Sans MS" panose="030F0702030302020204" pitchFamily="66" charset="0"/>
              </a:rPr>
              <a:t>Не кристалізуються</a:t>
            </a:r>
          </a:p>
          <a:p>
            <a:r>
              <a:rPr lang="uk-UA" dirty="0" smtClean="0">
                <a:latin typeface="Comic Sans MS" panose="030F0702030302020204" pitchFamily="66" charset="0"/>
              </a:rPr>
              <a:t>Несолодкі на смак</a:t>
            </a:r>
          </a:p>
          <a:p>
            <a:r>
              <a:rPr lang="uk-UA" dirty="0" smtClean="0">
                <a:latin typeface="Comic Sans MS" panose="030F0702030302020204" pitchFamily="66" charset="0"/>
              </a:rPr>
              <a:t>Нерозчинні у воді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1082" y="1556218"/>
            <a:ext cx="5900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Полісахариди – (С</a:t>
            </a:r>
            <a:r>
              <a:rPr lang="uk-UA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6</a:t>
            </a:r>
            <a:r>
              <a:rPr lang="uk-UA" sz="3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Н</a:t>
            </a:r>
            <a:r>
              <a:rPr lang="uk-UA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10</a:t>
            </a:r>
            <a:r>
              <a:rPr lang="uk-UA" sz="3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О</a:t>
            </a:r>
            <a:r>
              <a:rPr lang="uk-UA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5</a:t>
            </a:r>
            <a:r>
              <a:rPr lang="uk-UA" sz="3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)</a:t>
            </a:r>
            <a:r>
              <a:rPr lang="en-US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n</a:t>
            </a:r>
            <a:endParaRPr lang="ru-RU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" name="Прямая со стрелкой 6"/>
          <p:cNvCxnSpPr>
            <a:endCxn id="13" idx="0"/>
          </p:cNvCxnSpPr>
          <p:nvPr/>
        </p:nvCxnSpPr>
        <p:spPr>
          <a:xfrm flipH="1">
            <a:off x="2840206" y="4500654"/>
            <a:ext cx="1175983" cy="8060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231569" y="4518212"/>
            <a:ext cx="1316713" cy="8606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00173" y="5306734"/>
            <a:ext cx="32800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 err="1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Гомополісахариди</a:t>
            </a:r>
            <a:endParaRPr lang="uk-UA" sz="2400" dirty="0" smtClean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м</a:t>
            </a:r>
            <a:r>
              <a:rPr lang="uk-UA" dirty="0" smtClean="0">
                <a:latin typeface="Comic Sans MS" panose="030F0702030302020204" pitchFamily="66" charset="0"/>
              </a:rPr>
              <a:t>істять залишки молекул</a:t>
            </a: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м</a:t>
            </a:r>
            <a:r>
              <a:rPr lang="uk-UA" dirty="0" smtClean="0">
                <a:latin typeface="Comic Sans MS" panose="030F0702030302020204" pitchFamily="66" charset="0"/>
              </a:rPr>
              <a:t>оносахаридів одного виду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33626" y="5378823"/>
            <a:ext cx="41408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 err="1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Гетерополісахариди</a:t>
            </a:r>
            <a:endParaRPr lang="uk-UA" sz="2400" dirty="0" smtClean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п</a:t>
            </a:r>
            <a:r>
              <a:rPr lang="uk-UA" dirty="0" smtClean="0">
                <a:latin typeface="Comic Sans MS" panose="030F0702030302020204" pitchFamily="66" charset="0"/>
              </a:rPr>
              <a:t>обудовані із різних моносахаридів</a:t>
            </a: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т</a:t>
            </a:r>
            <a:r>
              <a:rPr lang="uk-UA" dirty="0" smtClean="0">
                <a:latin typeface="Comic Sans MS" panose="030F0702030302020204" pitchFamily="66" charset="0"/>
              </a:rPr>
              <a:t>а їх похідних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43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1" grpId="0"/>
      <p:bldP spid="1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7436" y="598417"/>
            <a:ext cx="7418294" cy="522381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Полісахариди </a:t>
            </a:r>
            <a:r>
              <a:rPr lang="uk-UA" sz="36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(С</a:t>
            </a:r>
            <a:r>
              <a:rPr lang="uk-UA" sz="18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6</a:t>
            </a:r>
            <a:r>
              <a:rPr lang="uk-UA" sz="36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Н</a:t>
            </a:r>
            <a:r>
              <a:rPr lang="uk-UA" sz="18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10</a:t>
            </a:r>
            <a:r>
              <a:rPr lang="uk-UA" sz="36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О</a:t>
            </a:r>
            <a:r>
              <a:rPr lang="uk-UA" sz="18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5</a:t>
            </a:r>
            <a:r>
              <a:rPr lang="uk-UA" sz="36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n</a:t>
            </a:r>
            <a:r>
              <a:rPr lang="ru-RU" sz="2400" dirty="0">
                <a:solidFill>
                  <a:srgbClr val="00B050"/>
                </a:solidFill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sz="2400" dirty="0">
                <a:solidFill>
                  <a:srgbClr val="00B050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endParaRPr lang="ru-RU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83" y="969774"/>
            <a:ext cx="10515600" cy="4351338"/>
          </a:xfrm>
        </p:spPr>
        <p:txBody>
          <a:bodyPr/>
          <a:lstStyle/>
          <a:p>
            <a:r>
              <a:rPr lang="uk-UA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Крохмаль</a:t>
            </a:r>
            <a:r>
              <a:rPr lang="uk-UA" dirty="0" smtClean="0">
                <a:latin typeface="Comic Sans MS" panose="030F0702030302020204" pitchFamily="66" charset="0"/>
              </a:rPr>
              <a:t> складається із залишків  </a:t>
            </a:r>
            <a:r>
              <a:rPr lang="el-GR" dirty="0" smtClean="0">
                <a:latin typeface="Comic Sans MS" panose="030F0702030302020204" pitchFamily="66" charset="0"/>
              </a:rPr>
              <a:t>α-</a:t>
            </a:r>
            <a:r>
              <a:rPr lang="uk-UA" dirty="0" smtClean="0">
                <a:latin typeface="Comic Sans MS" panose="030F0702030302020204" pitchFamily="66" charset="0"/>
              </a:rPr>
              <a:t>глюкози 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73862"/>
          <a:stretch/>
        </p:blipFill>
        <p:spPr>
          <a:xfrm>
            <a:off x="1876439" y="1992375"/>
            <a:ext cx="3937295" cy="10854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29454" b="10573"/>
          <a:stretch/>
        </p:blipFill>
        <p:spPr>
          <a:xfrm>
            <a:off x="6092852" y="1792242"/>
            <a:ext cx="4188419" cy="26479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2286" y="3145443"/>
            <a:ext cx="4349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а</a:t>
            </a:r>
            <a:r>
              <a:rPr lang="uk-UA" sz="2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мілоза</a:t>
            </a:r>
            <a:r>
              <a:rPr lang="uk-UA" sz="2000" dirty="0" smtClean="0">
                <a:latin typeface="Comic Sans MS" panose="030F0702030302020204" pitchFamily="66" charset="0"/>
              </a:rPr>
              <a:t> – лінійні молекули (20%)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42748" y="4645780"/>
            <a:ext cx="5618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а</a:t>
            </a:r>
            <a:r>
              <a:rPr lang="uk-UA" sz="2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мілопектин</a:t>
            </a:r>
            <a:r>
              <a:rPr lang="uk-UA" sz="2000" dirty="0" smtClean="0">
                <a:latin typeface="Comic Sans MS" panose="030F0702030302020204" pitchFamily="66" charset="0"/>
              </a:rPr>
              <a:t> – розгалужені молекули (80%)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38302" y="5343346"/>
            <a:ext cx="66271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dirty="0" smtClean="0">
                <a:latin typeface="Comic Sans MS" panose="030F0702030302020204" pitchFamily="66" charset="0"/>
              </a:rPr>
              <a:t>Гідроліз крохмалю: </a:t>
            </a:r>
          </a:p>
          <a:p>
            <a:pPr algn="ctr"/>
            <a:r>
              <a:rPr lang="uk-UA" sz="3200" dirty="0" smtClean="0">
                <a:latin typeface="Comic Sans MS" panose="030F0702030302020204" pitchFamily="66" charset="0"/>
              </a:rPr>
              <a:t>крохмаль – декстрини - глюкоза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r="18022"/>
          <a:stretch/>
        </p:blipFill>
        <p:spPr>
          <a:xfrm>
            <a:off x="9623994" y="111252"/>
            <a:ext cx="2353234" cy="215014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0" y="3712952"/>
            <a:ext cx="4467427" cy="295743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/>
          <a:srcRect r="57823" b="38146"/>
          <a:stretch/>
        </p:blipFill>
        <p:spPr>
          <a:xfrm>
            <a:off x="293698" y="2098238"/>
            <a:ext cx="1546692" cy="7718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271" y="3008663"/>
            <a:ext cx="1790113" cy="94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7223" y="50540"/>
            <a:ext cx="2456330" cy="17521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9107" y="600448"/>
            <a:ext cx="7418294" cy="522381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Полісахариди </a:t>
            </a:r>
            <a:r>
              <a:rPr lang="uk-UA" sz="36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(С</a:t>
            </a:r>
            <a:r>
              <a:rPr lang="uk-UA" sz="18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6</a:t>
            </a:r>
            <a:r>
              <a:rPr lang="uk-UA" sz="36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Н</a:t>
            </a:r>
            <a:r>
              <a:rPr lang="uk-UA" sz="18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10</a:t>
            </a:r>
            <a:r>
              <a:rPr lang="uk-UA" sz="36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О</a:t>
            </a:r>
            <a:r>
              <a:rPr lang="uk-UA" sz="18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5</a:t>
            </a:r>
            <a:r>
              <a:rPr lang="uk-UA" sz="36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n</a:t>
            </a:r>
            <a:r>
              <a:rPr lang="ru-RU" sz="2400" dirty="0">
                <a:solidFill>
                  <a:srgbClr val="00B050"/>
                </a:solidFill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sz="2400" dirty="0">
                <a:solidFill>
                  <a:srgbClr val="00B050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070" y="926631"/>
            <a:ext cx="10515600" cy="4351338"/>
          </a:xfrm>
        </p:spPr>
        <p:txBody>
          <a:bodyPr/>
          <a:lstStyle/>
          <a:p>
            <a:r>
              <a:rPr lang="uk-UA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Целюлоза</a:t>
            </a:r>
            <a:r>
              <a:rPr lang="uk-UA" dirty="0" smtClean="0">
                <a:latin typeface="Comic Sans MS" panose="030F0702030302020204" pitchFamily="66" charset="0"/>
              </a:rPr>
              <a:t>  складається із залишків </a:t>
            </a:r>
            <a:r>
              <a:rPr lang="el-GR" dirty="0" smtClean="0">
                <a:latin typeface="Comic Sans MS" panose="030F0702030302020204" pitchFamily="66" charset="0"/>
              </a:rPr>
              <a:t>β-</a:t>
            </a:r>
            <a:r>
              <a:rPr lang="uk-UA" dirty="0" smtClean="0">
                <a:latin typeface="Comic Sans MS" panose="030F0702030302020204" pitchFamily="66" charset="0"/>
              </a:rPr>
              <a:t>глюкози 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4907" t="7414" r="25093" b="20649"/>
          <a:stretch/>
        </p:blipFill>
        <p:spPr>
          <a:xfrm>
            <a:off x="365695" y="1571737"/>
            <a:ext cx="3919435" cy="422924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2" name="TextBox 11"/>
          <p:cNvSpPr txBox="1"/>
          <p:nvPr/>
        </p:nvSpPr>
        <p:spPr>
          <a:xfrm>
            <a:off x="171184" y="5898778"/>
            <a:ext cx="4631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 smtClean="0">
                <a:latin typeface="Comic Sans MS" panose="030F0702030302020204" pitchFamily="66" charset="0"/>
              </a:rPr>
              <a:t>Целюлоза – це структурний компонент </a:t>
            </a:r>
          </a:p>
          <a:p>
            <a:pPr algn="ctr"/>
            <a:r>
              <a:rPr lang="uk-UA" dirty="0" smtClean="0">
                <a:latin typeface="Comic Sans MS" panose="030F0702030302020204" pitchFamily="66" charset="0"/>
              </a:rPr>
              <a:t>рослин, що входить до їх стінок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l="2941" b="57673"/>
          <a:stretch/>
        </p:blipFill>
        <p:spPr>
          <a:xfrm>
            <a:off x="4958154" y="1672737"/>
            <a:ext cx="5609034" cy="165538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/>
          <a:srcRect l="12793" r="44103"/>
          <a:stretch/>
        </p:blipFill>
        <p:spPr>
          <a:xfrm>
            <a:off x="10433109" y="3936173"/>
            <a:ext cx="1500608" cy="231671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658" y="3407429"/>
            <a:ext cx="4531647" cy="29878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02580" y="6262729"/>
            <a:ext cx="5516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Comic Sans MS" panose="030F0702030302020204" pitchFamily="66" charset="0"/>
              </a:rPr>
              <a:t>Вміст целюлози (клітковини) на 100 г продукту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55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9107" y="600448"/>
            <a:ext cx="7418294" cy="522381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Полісахариди </a:t>
            </a:r>
            <a:r>
              <a:rPr lang="uk-UA" sz="36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(С</a:t>
            </a:r>
            <a:r>
              <a:rPr lang="uk-UA" sz="18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6</a:t>
            </a:r>
            <a:r>
              <a:rPr lang="uk-UA" sz="36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Н</a:t>
            </a:r>
            <a:r>
              <a:rPr lang="uk-UA" sz="18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10</a:t>
            </a:r>
            <a:r>
              <a:rPr lang="uk-UA" sz="36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О</a:t>
            </a:r>
            <a:r>
              <a:rPr lang="uk-UA" sz="18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5</a:t>
            </a:r>
            <a:r>
              <a:rPr lang="uk-UA" sz="36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n</a:t>
            </a:r>
            <a:r>
              <a:rPr lang="ru-RU" sz="2400" dirty="0">
                <a:solidFill>
                  <a:srgbClr val="00B050"/>
                </a:solidFill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sz="2400" dirty="0">
                <a:solidFill>
                  <a:srgbClr val="00B050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48" y="1006181"/>
            <a:ext cx="3083859" cy="313917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TextBox 9"/>
          <p:cNvSpPr txBox="1"/>
          <p:nvPr/>
        </p:nvSpPr>
        <p:spPr>
          <a:xfrm>
            <a:off x="190437" y="4119413"/>
            <a:ext cx="36086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Хітин</a:t>
            </a:r>
            <a:r>
              <a:rPr lang="uk-UA" dirty="0" smtClean="0">
                <a:latin typeface="Comic Sans MS" panose="030F0702030302020204" pitchFamily="66" charset="0"/>
              </a:rPr>
              <a:t> </a:t>
            </a:r>
            <a:r>
              <a:rPr lang="uk-UA" sz="2400" dirty="0" smtClean="0">
                <a:latin typeface="Comic Sans MS" panose="030F0702030302020204" pitchFamily="66" charset="0"/>
              </a:rPr>
              <a:t>утворює </a:t>
            </a:r>
          </a:p>
          <a:p>
            <a:pPr algn="ctr"/>
            <a:r>
              <a:rPr lang="uk-UA" sz="2400" dirty="0" smtClean="0">
                <a:latin typeface="Comic Sans MS" panose="030F0702030302020204" pitchFamily="66" charset="0"/>
              </a:rPr>
              <a:t>покриви комах</a:t>
            </a:r>
          </a:p>
          <a:p>
            <a:pPr algn="ctr"/>
            <a:r>
              <a:rPr lang="uk-UA" sz="2400" dirty="0">
                <a:latin typeface="Comic Sans MS" panose="030F0702030302020204" pitchFamily="66" charset="0"/>
              </a:rPr>
              <a:t>і</a:t>
            </a:r>
            <a:r>
              <a:rPr lang="uk-UA" sz="2400" dirty="0" smtClean="0">
                <a:latin typeface="Comic Sans MS" panose="030F0702030302020204" pitchFamily="66" charset="0"/>
              </a:rPr>
              <a:t> клітинну стінку грибів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042" y="4445653"/>
            <a:ext cx="2972641" cy="223808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3" name="TextBox 12"/>
          <p:cNvSpPr txBox="1"/>
          <p:nvPr/>
        </p:nvSpPr>
        <p:spPr>
          <a:xfrm>
            <a:off x="3966042" y="3122214"/>
            <a:ext cx="29610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Муреїн</a:t>
            </a:r>
            <a:r>
              <a:rPr lang="uk-UA" sz="2000" dirty="0" smtClean="0">
                <a:latin typeface="Comic Sans MS" panose="030F0702030302020204" pitchFamily="66" charset="0"/>
              </a:rPr>
              <a:t> </a:t>
            </a:r>
            <a:r>
              <a:rPr lang="uk-UA" sz="2400" dirty="0" smtClean="0">
                <a:latin typeface="Comic Sans MS" panose="030F0702030302020204" pitchFamily="66" charset="0"/>
              </a:rPr>
              <a:t>утворює </a:t>
            </a:r>
          </a:p>
          <a:p>
            <a:pPr algn="ctr"/>
            <a:r>
              <a:rPr lang="uk-UA" sz="2400" dirty="0" smtClean="0">
                <a:latin typeface="Comic Sans MS" panose="030F0702030302020204" pitchFamily="66" charset="0"/>
              </a:rPr>
              <a:t>клітинну</a:t>
            </a:r>
          </a:p>
          <a:p>
            <a:pPr algn="ctr"/>
            <a:r>
              <a:rPr lang="uk-UA" sz="2400" dirty="0" smtClean="0">
                <a:latin typeface="Comic Sans MS" panose="030F0702030302020204" pitchFamily="66" charset="0"/>
              </a:rPr>
              <a:t> стінку бактерій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1" t="32941" r="9902" b="20392"/>
          <a:stretch/>
        </p:blipFill>
        <p:spPr>
          <a:xfrm>
            <a:off x="4062833" y="1122829"/>
            <a:ext cx="4372364" cy="193424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TextBox 3"/>
          <p:cNvSpPr txBox="1"/>
          <p:nvPr/>
        </p:nvSpPr>
        <p:spPr>
          <a:xfrm>
            <a:off x="8611864" y="1247858"/>
            <a:ext cx="30123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 smtClean="0">
                <a:latin typeface="Comic Sans MS" panose="030F0702030302020204" pitchFamily="66" charset="0"/>
              </a:rPr>
              <a:t>На поверхні </a:t>
            </a:r>
          </a:p>
          <a:p>
            <a:pPr algn="ctr"/>
            <a:r>
              <a:rPr lang="uk-UA" sz="2400" dirty="0" smtClean="0">
                <a:latin typeface="Comic Sans MS" panose="030F0702030302020204" pitchFamily="66" charset="0"/>
              </a:rPr>
              <a:t>тваринних клітин є</a:t>
            </a:r>
          </a:p>
          <a:p>
            <a:pPr algn="ctr"/>
            <a:r>
              <a:rPr lang="uk-UA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глікокалікс</a:t>
            </a:r>
            <a:endParaRPr lang="ru-RU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t="56665"/>
          <a:stretch/>
        </p:blipFill>
        <p:spPr>
          <a:xfrm>
            <a:off x="7683456" y="3767776"/>
            <a:ext cx="3987887" cy="13557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47412" y="5027921"/>
            <a:ext cx="36599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Глікоген</a:t>
            </a:r>
            <a:r>
              <a:rPr lang="uk-UA" sz="2400" dirty="0" smtClean="0">
                <a:latin typeface="Comic Sans MS" panose="030F0702030302020204" pitchFamily="66" charset="0"/>
              </a:rPr>
              <a:t>  - </a:t>
            </a:r>
          </a:p>
          <a:p>
            <a:pPr algn="ctr"/>
            <a:r>
              <a:rPr lang="uk-UA" sz="2400" dirty="0" smtClean="0">
                <a:latin typeface="Comic Sans MS" panose="030F0702030302020204" pitchFamily="66" charset="0"/>
              </a:rPr>
              <a:t>резервний полісахарид</a:t>
            </a:r>
          </a:p>
          <a:p>
            <a:pPr algn="ctr"/>
            <a:r>
              <a:rPr lang="uk-UA" sz="2400" dirty="0">
                <a:latin typeface="Comic Sans MS" panose="030F0702030302020204" pitchFamily="66" charset="0"/>
              </a:rPr>
              <a:t>т</a:t>
            </a:r>
            <a:r>
              <a:rPr lang="uk-UA" sz="2400" dirty="0" smtClean="0">
                <a:latin typeface="Comic Sans MS" panose="030F0702030302020204" pitchFamily="66" charset="0"/>
              </a:rPr>
              <a:t>варин і людини</a:t>
            </a:r>
            <a:endParaRPr lang="ru-R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10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3882" y="0"/>
            <a:ext cx="7785847" cy="1123016"/>
          </a:xfrm>
        </p:spPr>
        <p:txBody>
          <a:bodyPr/>
          <a:lstStyle/>
          <a:p>
            <a:r>
              <a:rPr lang="uk-UA" dirty="0">
                <a:solidFill>
                  <a:srgbClr val="FFC000">
                    <a:lumMod val="50000"/>
                  </a:srgbClr>
                </a:solidFill>
                <a:latin typeface="Comic Sans MS" panose="030F0702030302020204" pitchFamily="66" charset="0"/>
              </a:rPr>
              <a:t>Полісахариди </a:t>
            </a:r>
            <a:r>
              <a:rPr lang="uk-UA" sz="3600" dirty="0">
                <a:solidFill>
                  <a:srgbClr val="FFC000">
                    <a:lumMod val="50000"/>
                  </a:srgbClr>
                </a:solidFill>
                <a:latin typeface="Comic Sans MS" panose="030F0702030302020204" pitchFamily="66" charset="0"/>
              </a:rPr>
              <a:t>(С</a:t>
            </a:r>
            <a:r>
              <a:rPr lang="uk-UA" sz="1800" dirty="0">
                <a:solidFill>
                  <a:srgbClr val="FFC000">
                    <a:lumMod val="50000"/>
                  </a:srgbClr>
                </a:solidFill>
                <a:latin typeface="Comic Sans MS" panose="030F0702030302020204" pitchFamily="66" charset="0"/>
              </a:rPr>
              <a:t>6</a:t>
            </a:r>
            <a:r>
              <a:rPr lang="uk-UA" sz="3600" dirty="0">
                <a:solidFill>
                  <a:srgbClr val="FFC000">
                    <a:lumMod val="50000"/>
                  </a:srgbClr>
                </a:solidFill>
                <a:latin typeface="Comic Sans MS" panose="030F0702030302020204" pitchFamily="66" charset="0"/>
              </a:rPr>
              <a:t>Н</a:t>
            </a:r>
            <a:r>
              <a:rPr lang="uk-UA" sz="1800" dirty="0">
                <a:solidFill>
                  <a:srgbClr val="FFC000">
                    <a:lumMod val="50000"/>
                  </a:srgbClr>
                </a:solidFill>
                <a:latin typeface="Comic Sans MS" panose="030F0702030302020204" pitchFamily="66" charset="0"/>
              </a:rPr>
              <a:t>10</a:t>
            </a:r>
            <a:r>
              <a:rPr lang="uk-UA" sz="3600" dirty="0">
                <a:solidFill>
                  <a:srgbClr val="FFC000">
                    <a:lumMod val="50000"/>
                  </a:srgbClr>
                </a:solidFill>
                <a:latin typeface="Comic Sans MS" panose="030F0702030302020204" pitchFamily="66" charset="0"/>
              </a:rPr>
              <a:t>О</a:t>
            </a:r>
            <a:r>
              <a:rPr lang="uk-UA" sz="1800" dirty="0">
                <a:solidFill>
                  <a:srgbClr val="FFC000">
                    <a:lumMod val="50000"/>
                  </a:srgbClr>
                </a:solidFill>
                <a:latin typeface="Comic Sans MS" panose="030F0702030302020204" pitchFamily="66" charset="0"/>
              </a:rPr>
              <a:t>5</a:t>
            </a:r>
            <a:r>
              <a:rPr lang="uk-UA" sz="3600" dirty="0">
                <a:solidFill>
                  <a:srgbClr val="FFC000">
                    <a:lumMod val="50000"/>
                  </a:srgbClr>
                </a:solidFill>
                <a:latin typeface="Comic Sans MS" panose="030F0702030302020204" pitchFamily="66" charset="0"/>
              </a:rPr>
              <a:t>)</a:t>
            </a:r>
            <a:r>
              <a:rPr lang="en-US" sz="2400" dirty="0">
                <a:solidFill>
                  <a:srgbClr val="FFC000">
                    <a:lumMod val="50000"/>
                  </a:srgbClr>
                </a:solidFill>
                <a:latin typeface="Comic Sans MS" panose="030F0702030302020204" pitchFamily="66" charset="0"/>
              </a:rPr>
              <a:t>n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58" y="993778"/>
            <a:ext cx="3426759" cy="279280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708620" y="3915825"/>
            <a:ext cx="2945037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Камеді і слиз </a:t>
            </a:r>
          </a:p>
          <a:p>
            <a:pPr algn="ctr"/>
            <a:r>
              <a:rPr lang="uk-UA" sz="2400" dirty="0" smtClean="0">
                <a:latin typeface="Comic Sans MS" panose="030F0702030302020204" pitchFamily="66" charset="0"/>
              </a:rPr>
              <a:t>забезпечують</a:t>
            </a:r>
          </a:p>
          <a:p>
            <a:pPr algn="ctr"/>
            <a:r>
              <a:rPr lang="uk-UA" sz="2400" dirty="0">
                <a:latin typeface="Comic Sans MS" panose="030F0702030302020204" pitchFamily="66" charset="0"/>
              </a:rPr>
              <a:t>р</a:t>
            </a:r>
            <a:r>
              <a:rPr lang="uk-UA" sz="2400" dirty="0" smtClean="0">
                <a:latin typeface="Comic Sans MS" panose="030F0702030302020204" pitchFamily="66" charset="0"/>
              </a:rPr>
              <a:t>ослинам захист</a:t>
            </a:r>
          </a:p>
          <a:p>
            <a:pPr algn="ctr"/>
            <a:r>
              <a:rPr lang="uk-UA" sz="2400" dirty="0" smtClean="0">
                <a:latin typeface="Comic Sans MS" panose="030F0702030302020204" pitchFamily="66" charset="0"/>
              </a:rPr>
              <a:t> і загоювання ран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b="8579"/>
          <a:stretch/>
        </p:blipFill>
        <p:spPr>
          <a:xfrm>
            <a:off x="4308081" y="1125572"/>
            <a:ext cx="3114293" cy="26515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99171" y="3896618"/>
            <a:ext cx="37321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 smtClean="0">
                <a:latin typeface="Comic Sans MS" panose="030F0702030302020204" pitchFamily="66" charset="0"/>
              </a:rPr>
              <a:t>Слина містить </a:t>
            </a:r>
            <a:r>
              <a:rPr lang="uk-UA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муцин</a:t>
            </a:r>
            <a:r>
              <a:rPr lang="uk-UA" sz="2400" dirty="0" smtClean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uk-UA" sz="2400" dirty="0" smtClean="0">
                <a:latin typeface="Comic Sans MS" panose="030F0702030302020204" pitchFamily="66" charset="0"/>
              </a:rPr>
              <a:t>для склеювання їжі </a:t>
            </a:r>
          </a:p>
          <a:p>
            <a:pPr algn="ctr"/>
            <a:r>
              <a:rPr lang="uk-UA" sz="2400" dirty="0" smtClean="0">
                <a:latin typeface="Comic Sans MS" panose="030F0702030302020204" pitchFamily="66" charset="0"/>
              </a:rPr>
              <a:t>у грудочки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t="27043" b="25989"/>
          <a:stretch/>
        </p:blipFill>
        <p:spPr>
          <a:xfrm>
            <a:off x="8064489" y="823480"/>
            <a:ext cx="3778846" cy="17782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93040" y="2451368"/>
            <a:ext cx="33217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Гепарин</a:t>
            </a:r>
            <a:r>
              <a:rPr lang="uk-UA" sz="2400" dirty="0" smtClean="0">
                <a:latin typeface="Comic Sans MS" panose="030F0702030302020204" pitchFamily="66" charset="0"/>
              </a:rPr>
              <a:t> запобігає</a:t>
            </a:r>
          </a:p>
          <a:p>
            <a:pPr algn="ctr"/>
            <a:r>
              <a:rPr lang="uk-UA" sz="2400" dirty="0">
                <a:latin typeface="Comic Sans MS" panose="030F0702030302020204" pitchFamily="66" charset="0"/>
              </a:rPr>
              <a:t>з</a:t>
            </a:r>
            <a:r>
              <a:rPr lang="uk-UA" sz="2400" dirty="0" smtClean="0">
                <a:latin typeface="Comic Sans MS" panose="030F0702030302020204" pitchFamily="66" charset="0"/>
              </a:rPr>
              <a:t>сіданню крові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9803" y="3435546"/>
            <a:ext cx="3550294" cy="249050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1" name="TextBox 10"/>
          <p:cNvSpPr txBox="1"/>
          <p:nvPr/>
        </p:nvSpPr>
        <p:spPr>
          <a:xfrm>
            <a:off x="543651" y="5805728"/>
            <a:ext cx="109776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Гіалуронова</a:t>
            </a:r>
            <a:r>
              <a:rPr lang="uk-UA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кислота і </a:t>
            </a:r>
            <a:r>
              <a:rPr lang="uk-UA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хондроїтинсульфат</a:t>
            </a:r>
            <a:r>
              <a:rPr lang="uk-UA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uk-UA" sz="2400" dirty="0" smtClean="0">
                <a:latin typeface="Comic Sans MS" panose="030F0702030302020204" pitchFamily="66" charset="0"/>
              </a:rPr>
              <a:t>діють </a:t>
            </a:r>
          </a:p>
          <a:p>
            <a:r>
              <a:rPr lang="uk-UA" sz="2400" dirty="0">
                <a:latin typeface="Comic Sans MS" panose="030F0702030302020204" pitchFamily="66" charset="0"/>
              </a:rPr>
              <a:t> </a:t>
            </a:r>
            <a:r>
              <a:rPr lang="uk-UA" sz="2400" dirty="0" smtClean="0">
                <a:latin typeface="Comic Sans MS" panose="030F0702030302020204" pitchFamily="66" charset="0"/>
              </a:rPr>
              <a:t>                                                                                  як біологічне мастило</a:t>
            </a:r>
            <a:endParaRPr lang="ru-R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07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0895" y="0"/>
            <a:ext cx="9168653" cy="1325563"/>
          </a:xfrm>
          <a:solidFill>
            <a:schemeClr val="bg1"/>
          </a:solidFill>
          <a:effectLst>
            <a:softEdge rad="63500"/>
          </a:effectLst>
        </p:spPr>
        <p:txBody>
          <a:bodyPr/>
          <a:lstStyle/>
          <a:p>
            <a:pPr algn="ctr"/>
            <a:r>
              <a:rPr lang="ru-RU" b="1" dirty="0" smtClean="0">
                <a:solidFill>
                  <a:srgbClr val="D2B57B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Функції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вуглеводів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в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організмі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: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4241" y="1404283"/>
            <a:ext cx="8460441" cy="2988422"/>
          </a:xfrm>
        </p:spPr>
        <p:txBody>
          <a:bodyPr>
            <a:noAutofit/>
          </a:bodyPr>
          <a:lstStyle/>
          <a:p>
            <a:r>
              <a:rPr lang="uk-UA" sz="3600" dirty="0">
                <a:latin typeface="Comic Sans MS" panose="030F0702030302020204" pitchFamily="66" charset="0"/>
              </a:rPr>
              <a:t>є</a:t>
            </a:r>
            <a:r>
              <a:rPr lang="uk-UA" sz="3600" dirty="0" smtClean="0">
                <a:latin typeface="Comic Sans MS" panose="030F0702030302020204" pitchFamily="66" charset="0"/>
              </a:rPr>
              <a:t> основним джерелом енергії</a:t>
            </a:r>
            <a:endParaRPr lang="uk-UA" sz="3600" dirty="0">
              <a:latin typeface="Comic Sans MS" panose="030F0702030302020204" pitchFamily="66" charset="0"/>
            </a:endParaRPr>
          </a:p>
          <a:p>
            <a:r>
              <a:rPr lang="uk-UA" sz="3600" dirty="0">
                <a:latin typeface="Comic Sans MS" panose="030F0702030302020204" pitchFamily="66" charset="0"/>
              </a:rPr>
              <a:t>с</a:t>
            </a:r>
            <a:r>
              <a:rPr lang="uk-UA" sz="3600" dirty="0" smtClean="0">
                <a:latin typeface="Comic Sans MS" panose="030F0702030302020204" pitchFamily="66" charset="0"/>
              </a:rPr>
              <a:t>труктурна</a:t>
            </a:r>
          </a:p>
          <a:p>
            <a:r>
              <a:rPr lang="uk-UA" sz="3600" dirty="0" smtClean="0">
                <a:latin typeface="Comic Sans MS" panose="030F0702030302020204" pitchFamily="66" charset="0"/>
              </a:rPr>
              <a:t>захисна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188" y="3008217"/>
            <a:ext cx="7377649" cy="292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5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5957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Відео до уроку ви можете переглянути </a:t>
            </a:r>
            <a:b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за посиланням: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8118" y="3128681"/>
            <a:ext cx="9605682" cy="304828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https://www.youtube.com/watch?v=yLylgwb6iI8&amp;t=22s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129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030" y="786467"/>
            <a:ext cx="9776012" cy="872004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Загальна формула вуглеводів: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754" y="2542800"/>
            <a:ext cx="7337612" cy="28360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88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С</a:t>
            </a:r>
            <a:r>
              <a:rPr lang="en-US" sz="72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n</a:t>
            </a:r>
            <a:r>
              <a:rPr lang="en-US" sz="88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(H</a:t>
            </a:r>
            <a:r>
              <a:rPr lang="en-US" sz="54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2</a:t>
            </a:r>
            <a:r>
              <a:rPr lang="en-US" sz="88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O)</a:t>
            </a:r>
            <a:r>
              <a:rPr lang="en-US" sz="72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m</a:t>
            </a:r>
            <a:endParaRPr lang="ru-RU" sz="72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13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923" y="3091389"/>
            <a:ext cx="3437770" cy="34377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217" y="230655"/>
            <a:ext cx="10143565" cy="104233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Вуглеводи поділяють на три групи: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12" y="1817944"/>
            <a:ext cx="37785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latin typeface="Comic Sans MS" panose="030F0702030302020204" pitchFamily="66" charset="0"/>
              </a:rPr>
              <a:t>моносахариди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2384612" y="1129553"/>
            <a:ext cx="1479177" cy="8134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85725" y="2383503"/>
            <a:ext cx="3831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latin typeface="Comic Sans MS" panose="030F0702030302020204" pitchFamily="66" charset="0"/>
              </a:rPr>
              <a:t>олігосахариди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cxnSp>
        <p:nvCxnSpPr>
          <p:cNvPr id="10" name="Прямая соединительная линия 9"/>
          <p:cNvCxnSpPr>
            <a:endCxn id="8" idx="0"/>
          </p:cNvCxnSpPr>
          <p:nvPr/>
        </p:nvCxnSpPr>
        <p:spPr>
          <a:xfrm>
            <a:off x="5871882" y="1080246"/>
            <a:ext cx="29592" cy="13032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17223" y="1858973"/>
            <a:ext cx="36199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latin typeface="Comic Sans MS" panose="030F0702030302020204" pitchFamily="66" charset="0"/>
              </a:rPr>
              <a:t>полісахариди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7610349" y="1084729"/>
            <a:ext cx="1631818" cy="8949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045" y="2656074"/>
            <a:ext cx="2381250" cy="235267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7223" y="2949062"/>
            <a:ext cx="4136476" cy="235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1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518" y="12307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9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Моносахариди</a:t>
            </a:r>
            <a:r>
              <a:rPr lang="uk-UA" dirty="0" smtClean="0">
                <a:solidFill>
                  <a:srgbClr val="D2B57B"/>
                </a:solidFill>
                <a:latin typeface="Comic Sans MS" panose="030F0702030302020204" pitchFamily="66" charset="0"/>
              </a:rPr>
              <a:t> </a:t>
            </a:r>
            <a:r>
              <a:rPr lang="uk-UA" sz="4000" dirty="0" smtClean="0">
                <a:latin typeface="Comic Sans MS" panose="030F0702030302020204" pitchFamily="66" charset="0"/>
              </a:rPr>
              <a:t>– прості цукри, молекули яких містять від 3 до 10 атомів Карбону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92433" y="1628005"/>
            <a:ext cx="4507965" cy="13111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uk-UA" sz="8800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С</a:t>
            </a:r>
            <a:r>
              <a:rPr lang="en-US" sz="7200" dirty="0" smtClean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</a:t>
            </a:r>
            <a:r>
              <a:rPr lang="en-US" sz="8800" dirty="0" smtClean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</a:t>
            </a:r>
            <a:r>
              <a:rPr lang="en-US" sz="5400" dirty="0" smtClean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2</a:t>
            </a:r>
            <a:r>
              <a:rPr lang="en-US" sz="7200" dirty="0" smtClean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</a:t>
            </a:r>
            <a:r>
              <a:rPr lang="en-US" sz="8800" dirty="0" smtClean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</a:t>
            </a:r>
            <a:r>
              <a:rPr lang="en-US" sz="7200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</a:t>
            </a:r>
            <a:endParaRPr lang="ru-RU" sz="7200" dirty="0">
              <a:solidFill>
                <a:srgbClr val="00B05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12759" y="3101788"/>
            <a:ext cx="5657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Comic Sans MS" panose="030F0702030302020204" pitchFamily="66" charset="0"/>
              </a:rPr>
              <a:t>Найважливіше значення мають: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146612" y="3729318"/>
            <a:ext cx="1541930" cy="7139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956612" y="3729318"/>
            <a:ext cx="1479176" cy="68359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57152" y="4389439"/>
            <a:ext cx="2765501" cy="23072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пентози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uk-UA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dirty="0" smtClean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С</a:t>
            </a:r>
            <a:r>
              <a:rPr lang="uk-UA" sz="2800" dirty="0" smtClean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5</a:t>
            </a:r>
            <a:r>
              <a:rPr lang="en-US" sz="4400" dirty="0" smtClean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</a:t>
            </a:r>
            <a:r>
              <a:rPr lang="uk-UA" sz="2800" dirty="0" smtClean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10</a:t>
            </a:r>
            <a:r>
              <a:rPr lang="en-US" sz="4400" dirty="0" smtClean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</a:t>
            </a:r>
            <a:r>
              <a:rPr lang="uk-UA" sz="2800" dirty="0" smtClean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5</a:t>
            </a:r>
            <a:endParaRPr lang="ru-RU" sz="2800" dirty="0">
              <a:solidFill>
                <a:srgbClr val="00B05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ru-RU" sz="4800" dirty="0">
              <a:solidFill>
                <a:srgbClr val="D2B57B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46259" y="4443227"/>
            <a:ext cx="2976282" cy="1568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гексози</a:t>
            </a:r>
            <a:endParaRPr lang="uk-UA" sz="4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uk-UA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4400" dirty="0" smtClean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С</a:t>
            </a:r>
            <a:r>
              <a:rPr lang="uk-UA" sz="2800" dirty="0" smtClean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6</a:t>
            </a:r>
            <a:r>
              <a:rPr lang="en-US" sz="4400" dirty="0" smtClean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</a:t>
            </a:r>
            <a:r>
              <a:rPr lang="uk-UA" sz="2800" dirty="0" smtClean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12</a:t>
            </a:r>
            <a:r>
              <a:rPr lang="en-US" sz="4400" dirty="0" smtClean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</a:t>
            </a:r>
            <a:r>
              <a:rPr lang="uk-UA" sz="2800" dirty="0" smtClean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6</a:t>
            </a:r>
            <a:endParaRPr lang="ru-RU" sz="2800" dirty="0">
              <a:solidFill>
                <a:srgbClr val="00B05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45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975" y="1334695"/>
            <a:ext cx="4010025" cy="44675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6616" y="-176969"/>
            <a:ext cx="7310718" cy="1325563"/>
          </a:xfrm>
        </p:spPr>
        <p:txBody>
          <a:bodyPr>
            <a:normAutofit/>
          </a:bodyPr>
          <a:lstStyle/>
          <a:p>
            <a:r>
              <a:rPr lang="ru-RU" sz="5400" dirty="0" err="1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Пентози</a:t>
            </a:r>
            <a:endParaRPr lang="ru-RU" sz="54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106" y="787680"/>
            <a:ext cx="11425517" cy="4351338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Р</a:t>
            </a:r>
            <a:r>
              <a:rPr lang="ru-RU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ибоза</a:t>
            </a:r>
            <a:r>
              <a:rPr lang="ru-RU" sz="4400" dirty="0" smtClean="0">
                <a:latin typeface="Comic Sans MS" panose="030F0702030302020204" pitchFamily="66" charset="0"/>
              </a:rPr>
              <a:t> – </a:t>
            </a:r>
            <a:r>
              <a:rPr lang="ru-RU" sz="3600" dirty="0" smtClean="0">
                <a:latin typeface="Comic Sans MS" panose="030F0702030302020204" pitchFamily="66" charset="0"/>
              </a:rPr>
              <a:t>входить до складу РНК</a:t>
            </a:r>
          </a:p>
          <a:p>
            <a:endParaRPr lang="ru-RU" sz="4400" dirty="0">
              <a:latin typeface="Comic Sans MS" panose="030F0702030302020204" pitchFamily="66" charset="0"/>
            </a:endParaRPr>
          </a:p>
          <a:p>
            <a:endParaRPr lang="ru-RU" sz="4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4400" dirty="0" smtClean="0">
              <a:latin typeface="Comic Sans MS" panose="030F0702030302020204" pitchFamily="66" charset="0"/>
            </a:endParaRPr>
          </a:p>
          <a:p>
            <a:r>
              <a:rPr lang="ru-RU" sz="4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Дезоксирибоза</a:t>
            </a:r>
            <a:r>
              <a:rPr lang="ru-RU" sz="4400" dirty="0" smtClean="0">
                <a:latin typeface="Comic Sans MS" panose="030F0702030302020204" pitchFamily="66" charset="0"/>
              </a:rPr>
              <a:t> – </a:t>
            </a:r>
            <a:r>
              <a:rPr lang="ru-RU" sz="3600" dirty="0" smtClean="0">
                <a:latin typeface="Comic Sans MS" panose="030F0702030302020204" pitchFamily="66" charset="0"/>
              </a:rPr>
              <a:t>входить до ДНК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r="52151" b="19703"/>
          <a:stretch/>
        </p:blipFill>
        <p:spPr>
          <a:xfrm>
            <a:off x="2583516" y="1427629"/>
            <a:ext cx="3073213" cy="22200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48566" b="18454"/>
          <a:stretch/>
        </p:blipFill>
        <p:spPr>
          <a:xfrm>
            <a:off x="3864155" y="4287661"/>
            <a:ext cx="3395015" cy="23170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84574" y="5930291"/>
            <a:ext cx="24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р</a:t>
            </a:r>
            <a:r>
              <a:rPr lang="ru-RU" dirty="0" smtClean="0">
                <a:latin typeface="Comic Sans MS" panose="030F0702030302020204" pitchFamily="66" charset="0"/>
              </a:rPr>
              <a:t>ибоза у </a:t>
            </a:r>
            <a:r>
              <a:rPr lang="ru-RU" dirty="0" err="1" smtClean="0">
                <a:latin typeface="Comic Sans MS" panose="030F0702030302020204" pitchFamily="66" charset="0"/>
              </a:rPr>
              <a:t>складі</a:t>
            </a:r>
            <a:r>
              <a:rPr lang="ru-RU" dirty="0" smtClean="0">
                <a:latin typeface="Comic Sans MS" panose="030F0702030302020204" pitchFamily="66" charset="0"/>
              </a:rPr>
              <a:t> РНК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96400" y="3218329"/>
            <a:ext cx="555812" cy="5916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85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0994" y="149972"/>
            <a:ext cx="7490012" cy="719604"/>
          </a:xfrm>
        </p:spPr>
        <p:txBody>
          <a:bodyPr>
            <a:noAutofit/>
          </a:bodyPr>
          <a:lstStyle/>
          <a:p>
            <a:pPr algn="ctr"/>
            <a:r>
              <a:rPr lang="uk-UA" sz="54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Гексози</a:t>
            </a:r>
            <a:endParaRPr lang="ru-RU" sz="54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612" y="947083"/>
            <a:ext cx="10515600" cy="4351338"/>
          </a:xfrm>
        </p:spPr>
        <p:txBody>
          <a:bodyPr/>
          <a:lstStyle/>
          <a:p>
            <a:r>
              <a:rPr lang="uk-UA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Г</a:t>
            </a:r>
            <a:r>
              <a:rPr lang="uk-UA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люкоза</a:t>
            </a:r>
            <a:r>
              <a:rPr lang="uk-UA" dirty="0" smtClean="0">
                <a:latin typeface="Comic Sans MS" panose="030F0702030302020204" pitchFamily="66" charset="0"/>
              </a:rPr>
              <a:t> – виноградний цукор - </a:t>
            </a:r>
            <a:r>
              <a:rPr lang="uk-UA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альдегідоспирт</a:t>
            </a:r>
            <a:endParaRPr lang="uk-UA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r>
              <a:rPr lang="uk-UA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Фруктоза</a:t>
            </a:r>
            <a:r>
              <a:rPr lang="uk-UA" dirty="0" smtClean="0">
                <a:latin typeface="Comic Sans MS" panose="030F0702030302020204" pitchFamily="66" charset="0"/>
              </a:rPr>
              <a:t> – плодовий цукор - </a:t>
            </a:r>
            <a:r>
              <a:rPr lang="uk-UA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кетоноспирт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46" y="1641380"/>
            <a:ext cx="2771775" cy="208135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46" y="4379049"/>
            <a:ext cx="2836077" cy="188728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434" t="17930" r="51317" b="13122"/>
          <a:stretch/>
        </p:blipFill>
        <p:spPr>
          <a:xfrm>
            <a:off x="3908612" y="1760878"/>
            <a:ext cx="1577787" cy="19618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58631" t="20681" r="2871" b="10333"/>
          <a:stretch/>
        </p:blipFill>
        <p:spPr>
          <a:xfrm>
            <a:off x="3908612" y="4386640"/>
            <a:ext cx="1323838" cy="19785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08612" y="1760878"/>
            <a:ext cx="1156447" cy="5878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195482" y="4814047"/>
            <a:ext cx="1036968" cy="3944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665694" y="2682055"/>
            <a:ext cx="43030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5694" y="5322689"/>
            <a:ext cx="530398" cy="1889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/>
          <a:srcRect l="1" t="-1" r="52555" b="9846"/>
          <a:stretch/>
        </p:blipFill>
        <p:spPr>
          <a:xfrm>
            <a:off x="6715404" y="1892040"/>
            <a:ext cx="2120551" cy="1830691"/>
          </a:xfrm>
          <a:prstGeom prst="rect">
            <a:avLst/>
          </a:prstGeom>
        </p:spPr>
      </p:pic>
      <p:cxnSp>
        <p:nvCxnSpPr>
          <p:cNvPr id="15" name="Прямая со стрелкой 14"/>
          <p:cNvCxnSpPr/>
          <p:nvPr/>
        </p:nvCxnSpPr>
        <p:spPr>
          <a:xfrm flipH="1">
            <a:off x="5665694" y="2904565"/>
            <a:ext cx="43030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5602" y="5548330"/>
            <a:ext cx="530398" cy="1889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/>
          <a:srcRect r="70771" b="12423"/>
          <a:stretch/>
        </p:blipFill>
        <p:spPr>
          <a:xfrm>
            <a:off x="6499063" y="4739527"/>
            <a:ext cx="2348488" cy="162568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944864" y="2054815"/>
            <a:ext cx="29546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1 г глюкози –</a:t>
            </a:r>
          </a:p>
          <a:p>
            <a:pPr algn="ctr"/>
            <a:r>
              <a:rPr lang="uk-UA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17,6 </a:t>
            </a:r>
            <a:r>
              <a:rPr lang="uk-UA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кДж</a:t>
            </a:r>
            <a:r>
              <a:rPr lang="uk-UA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uk-UA" sz="28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енергії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33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6594" y="105148"/>
            <a:ext cx="9318812" cy="925793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Поширеність моносахаридів: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788" y="1278778"/>
            <a:ext cx="10950388" cy="473654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Глюкоза</a:t>
            </a:r>
            <a:r>
              <a:rPr lang="uk-UA" dirty="0" smtClean="0">
                <a:latin typeface="Comic Sans MS" panose="030F0702030302020204" pitchFamily="66" charset="0"/>
              </a:rPr>
              <a:t> </a:t>
            </a:r>
            <a:r>
              <a:rPr lang="uk-UA" dirty="0" err="1" smtClean="0">
                <a:latin typeface="Comic Sans MS" panose="030F0702030302020204" pitchFamily="66" charset="0"/>
              </a:rPr>
              <a:t>містититься</a:t>
            </a:r>
            <a:r>
              <a:rPr lang="uk-UA" dirty="0" smtClean="0">
                <a:latin typeface="Comic Sans MS" panose="030F0702030302020204" pitchFamily="66" charset="0"/>
              </a:rPr>
              <a:t> у фруктах, ягодах, особливо у винограді, у меді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241" y="2043580"/>
            <a:ext cx="5715000" cy="4219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85529" y="5934635"/>
            <a:ext cx="3785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Comic Sans MS" panose="030F0702030302020204" pitchFamily="66" charset="0"/>
              </a:rPr>
              <a:t>Вміст глюкози на 100г продукту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57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73" y="2373592"/>
            <a:ext cx="7968474" cy="38895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6594" y="105148"/>
            <a:ext cx="9318812" cy="925793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Поширеність моносахаридів: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788" y="1278778"/>
            <a:ext cx="10950388" cy="473654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Фруктоза</a:t>
            </a:r>
            <a:r>
              <a:rPr lang="uk-UA" dirty="0" smtClean="0">
                <a:latin typeface="Comic Sans MS" panose="030F0702030302020204" pitchFamily="66" charset="0"/>
              </a:rPr>
              <a:t> – найсолодший із природніх цукрів, в 1,8 рази солодше цукру, його найбільше в меді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85529" y="5934635"/>
            <a:ext cx="385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Comic Sans MS" panose="030F0702030302020204" pitchFamily="66" charset="0"/>
              </a:rPr>
              <a:t>Вміст фруктози на 100г продукту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76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452</Words>
  <Application>Microsoft Office PowerPoint</Application>
  <PresentationFormat>Широкоэкранный</PresentationFormat>
  <Paragraphs>108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Times New Roman</vt:lpstr>
      <vt:lpstr>Тема Office</vt:lpstr>
      <vt:lpstr>ВУГЛЕВОДИ</vt:lpstr>
      <vt:lpstr> Функції вуглеводів в організмі:</vt:lpstr>
      <vt:lpstr>Загальна формула вуглеводів:</vt:lpstr>
      <vt:lpstr>Вуглеводи поділяють на три групи:</vt:lpstr>
      <vt:lpstr>Моносахариди – прості цукри, молекули яких містять від 3 до 10 атомів Карбону</vt:lpstr>
      <vt:lpstr>Пентози</vt:lpstr>
      <vt:lpstr>Гексози</vt:lpstr>
      <vt:lpstr>Поширеність моносахаридів:</vt:lpstr>
      <vt:lpstr>Поширеність моносахаридів:</vt:lpstr>
      <vt:lpstr>Поширеність моносахаридів:</vt:lpstr>
      <vt:lpstr>Олігосахариди – молекули, що містять  від 2 до 10 залишків моносахаридів</vt:lpstr>
      <vt:lpstr>Вміст сахарози у продуктах (на 100 г)</vt:lpstr>
      <vt:lpstr>Презентация PowerPoint</vt:lpstr>
      <vt:lpstr>Презентация PowerPoint</vt:lpstr>
      <vt:lpstr>Полісахариди – молекули, що містять  велику кількість залишків моносахаридів</vt:lpstr>
      <vt:lpstr>Полісахариди (С6Н10О5)n </vt:lpstr>
      <vt:lpstr>Полісахариди (С6Н10О5)n  </vt:lpstr>
      <vt:lpstr>Полісахариди (С6Н10О5)n  </vt:lpstr>
      <vt:lpstr>Полісахариди (С6Н10О5)n</vt:lpstr>
      <vt:lpstr>Відео до уроку ви можете переглянути  за посиланням: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123</cp:revision>
  <dcterms:created xsi:type="dcterms:W3CDTF">2019-09-08T18:56:46Z</dcterms:created>
  <dcterms:modified xsi:type="dcterms:W3CDTF">2019-09-10T21:17:33Z</dcterms:modified>
</cp:coreProperties>
</file>