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3" r:id="rId9"/>
    <p:sldId id="262" r:id="rId10"/>
    <p:sldId id="261" r:id="rId11"/>
    <p:sldId id="268" r:id="rId12"/>
    <p:sldId id="267" r:id="rId13"/>
    <p:sldId id="269" r:id="rId14"/>
    <p:sldId id="270" r:id="rId15"/>
    <p:sldId id="26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70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786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07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23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035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627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85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2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631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345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595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0E159-C0CD-4DF9-B80B-CCB5E72F4C65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C8F31-9389-4BED-A780-CAB7FF90F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79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94857" y="924152"/>
            <a:ext cx="3585029" cy="657905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7030A0"/>
                </a:solidFill>
              </a:rPr>
              <a:t>Дидактична гра 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94857" y="2049010"/>
            <a:ext cx="3585029" cy="4032476"/>
          </a:xfrm>
        </p:spPr>
        <p:txBody>
          <a:bodyPr>
            <a:normAutofit fontScale="92500" lnSpcReduction="20000"/>
          </a:bodyPr>
          <a:lstStyle/>
          <a:p>
            <a:r>
              <a:rPr lang="uk-UA" sz="4400" b="1" i="1" dirty="0" smtClean="0">
                <a:solidFill>
                  <a:srgbClr val="FF0000"/>
                </a:solidFill>
              </a:rPr>
              <a:t/>
            </a:r>
            <a:br>
              <a:rPr lang="uk-UA" sz="4400" b="1" i="1" dirty="0" smtClean="0">
                <a:solidFill>
                  <a:srgbClr val="FF0000"/>
                </a:solidFill>
              </a:rPr>
            </a:br>
            <a:r>
              <a:rPr lang="uk-UA" sz="4400" b="1" i="1" dirty="0" smtClean="0">
                <a:solidFill>
                  <a:srgbClr val="FF0000"/>
                </a:solidFill>
              </a:rPr>
              <a:t/>
            </a:r>
            <a:br>
              <a:rPr lang="uk-UA" sz="4400" b="1" i="1" dirty="0" smtClean="0">
                <a:solidFill>
                  <a:srgbClr val="FF0000"/>
                </a:solidFill>
              </a:rPr>
            </a:br>
            <a:r>
              <a:rPr lang="uk-UA" sz="4400" b="1" i="1" dirty="0" smtClean="0">
                <a:solidFill>
                  <a:srgbClr val="FF0000"/>
                </a:solidFill>
              </a:rPr>
              <a:t>«Бажання та потреби»</a:t>
            </a:r>
            <a:r>
              <a:rPr lang="uk-UA" sz="4400" b="1" i="1" dirty="0" smtClean="0">
                <a:solidFill>
                  <a:srgbClr val="00B050"/>
                </a:solidFill>
              </a:rPr>
              <a:t/>
            </a:r>
            <a:br>
              <a:rPr lang="uk-UA" sz="4400" b="1" i="1" dirty="0" smtClean="0">
                <a:solidFill>
                  <a:srgbClr val="00B050"/>
                </a:solidFill>
              </a:rPr>
            </a:br>
            <a:r>
              <a:rPr lang="uk-UA" sz="4400" b="1" i="1" dirty="0" smtClean="0">
                <a:solidFill>
                  <a:srgbClr val="00B050"/>
                </a:solidFill>
              </a:rPr>
              <a:t/>
            </a:r>
            <a:br>
              <a:rPr lang="uk-UA" sz="4400" b="1" i="1" dirty="0" smtClean="0">
                <a:solidFill>
                  <a:srgbClr val="00B050"/>
                </a:solidFill>
              </a:rPr>
            </a:br>
            <a:r>
              <a:rPr lang="uk-UA" sz="4400" b="1" i="1" dirty="0" smtClean="0">
                <a:solidFill>
                  <a:srgbClr val="00B050"/>
                </a:solidFill>
              </a:rPr>
              <a:t/>
            </a:r>
            <a:br>
              <a:rPr lang="uk-UA" sz="4400" b="1" i="1" dirty="0" smtClean="0">
                <a:solidFill>
                  <a:srgbClr val="00B050"/>
                </a:solidFill>
              </a:rPr>
            </a:br>
            <a:r>
              <a:rPr lang="uk-UA" sz="4400" b="1" i="1" dirty="0" smtClean="0">
                <a:solidFill>
                  <a:srgbClr val="00B050"/>
                </a:solidFill>
              </a:rPr>
              <a:t/>
            </a:r>
            <a:br>
              <a:rPr lang="uk-UA" sz="4400" b="1" i="1" dirty="0" smtClean="0">
                <a:solidFill>
                  <a:srgbClr val="00B050"/>
                </a:solidFill>
              </a:rPr>
            </a:br>
            <a:r>
              <a:rPr lang="uk-UA" sz="1800" b="1" i="1" dirty="0" smtClean="0">
                <a:solidFill>
                  <a:srgbClr val="00B050"/>
                </a:solidFill>
              </a:rPr>
              <a:t>підготувала вихователь:</a:t>
            </a:r>
          </a:p>
          <a:p>
            <a:r>
              <a:rPr lang="uk-UA" sz="1800" b="1" i="1" dirty="0" err="1" smtClean="0">
                <a:solidFill>
                  <a:srgbClr val="00B050"/>
                </a:solidFill>
              </a:rPr>
              <a:t>Шадських</a:t>
            </a:r>
            <a:r>
              <a:rPr lang="uk-UA" sz="1800" b="1" i="1" dirty="0" smtClean="0">
                <a:solidFill>
                  <a:srgbClr val="00B050"/>
                </a:solidFill>
              </a:rPr>
              <a:t> Вікторія </a:t>
            </a:r>
            <a:r>
              <a:rPr lang="uk-UA" sz="1800" b="1" i="1" dirty="0" err="1" smtClean="0">
                <a:solidFill>
                  <a:srgbClr val="00B050"/>
                </a:solidFill>
              </a:rPr>
              <a:t>Анаталіївна</a:t>
            </a:r>
            <a:r>
              <a:rPr lang="uk-UA" sz="1800" b="1" i="1" dirty="0" smtClean="0">
                <a:solidFill>
                  <a:srgbClr val="00B050"/>
                </a:solidFill>
              </a:rPr>
              <a:t> 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44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609" y="1173503"/>
            <a:ext cx="5454877" cy="5227297"/>
          </a:xfrm>
        </p:spPr>
      </p:pic>
      <p:sp>
        <p:nvSpPr>
          <p:cNvPr id="5" name="Овал 4"/>
          <p:cNvSpPr/>
          <p:nvPr/>
        </p:nvSpPr>
        <p:spPr>
          <a:xfrm>
            <a:off x="10043886" y="5355771"/>
            <a:ext cx="1727200" cy="150222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49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427" y="766762"/>
            <a:ext cx="6023202" cy="5546951"/>
          </a:xfrm>
        </p:spPr>
      </p:pic>
      <p:sp>
        <p:nvSpPr>
          <p:cNvPr id="5" name="Овал 4"/>
          <p:cNvSpPr/>
          <p:nvPr/>
        </p:nvSpPr>
        <p:spPr>
          <a:xfrm>
            <a:off x="10130971" y="5544457"/>
            <a:ext cx="1698172" cy="131354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8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575" y="860425"/>
            <a:ext cx="4764767" cy="4959804"/>
          </a:xfrm>
        </p:spPr>
      </p:pic>
      <p:sp>
        <p:nvSpPr>
          <p:cNvPr id="5" name="Овал 4"/>
          <p:cNvSpPr/>
          <p:nvPr/>
        </p:nvSpPr>
        <p:spPr>
          <a:xfrm>
            <a:off x="9782629" y="5225143"/>
            <a:ext cx="1915885" cy="163285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44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463" y="910885"/>
            <a:ext cx="4021365" cy="4923858"/>
          </a:xfrm>
        </p:spPr>
      </p:pic>
      <p:sp>
        <p:nvSpPr>
          <p:cNvPr id="5" name="Овальная выноска 4"/>
          <p:cNvSpPr/>
          <p:nvPr/>
        </p:nvSpPr>
        <p:spPr>
          <a:xfrm>
            <a:off x="8311242" y="696686"/>
            <a:ext cx="2685143" cy="1756228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solidFill>
                  <a:srgbClr val="FF0000"/>
                </a:solidFill>
              </a:rPr>
              <a:t>Потреби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1030514" y="1027906"/>
            <a:ext cx="2685143" cy="1425008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solidFill>
                  <a:srgbClr val="FF0000"/>
                </a:solidFill>
              </a:rPr>
              <a:t>Бажання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01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вальная выноска 4"/>
          <p:cNvSpPr/>
          <p:nvPr/>
        </p:nvSpPr>
        <p:spPr>
          <a:xfrm>
            <a:off x="7112000" y="841828"/>
            <a:ext cx="3556000" cy="1828801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9600" dirty="0" smtClean="0">
                <a:solidFill>
                  <a:srgbClr val="FF0000"/>
                </a:solidFill>
              </a:rPr>
              <a:t>+</a:t>
            </a:r>
            <a:endParaRPr lang="ru-RU" sz="9600" dirty="0">
              <a:solidFill>
                <a:srgbClr val="FF0000"/>
              </a:solidFill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1306285" y="3570514"/>
            <a:ext cx="3207657" cy="1973943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9600" dirty="0">
                <a:solidFill>
                  <a:srgbClr val="FF0000"/>
                </a:solidFill>
              </a:rPr>
              <a:t>+</a:t>
            </a:r>
            <a:endParaRPr lang="ru-RU" sz="9600" dirty="0">
              <a:solidFill>
                <a:srgbClr val="FF0000"/>
              </a:solidFill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7112001" y="3570514"/>
            <a:ext cx="3556000" cy="1973943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9600" dirty="0">
                <a:solidFill>
                  <a:srgbClr val="FF0000"/>
                </a:solidFill>
              </a:rPr>
              <a:t>Х</a:t>
            </a:r>
            <a:endParaRPr lang="ru-RU" sz="9600" dirty="0">
              <a:solidFill>
                <a:srgbClr val="FF0000"/>
              </a:solidFill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1030514" y="860424"/>
            <a:ext cx="3483428" cy="1930401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9600" dirty="0" smtClean="0">
                <a:solidFill>
                  <a:srgbClr val="FF0000"/>
                </a:solidFill>
              </a:rPr>
              <a:t>Х</a:t>
            </a:r>
            <a:endParaRPr lang="ru-RU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25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rot="20545168"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9600" dirty="0" smtClean="0">
                <a:solidFill>
                  <a:schemeClr val="accent6">
                    <a:lumMod val="50000"/>
                  </a:schemeClr>
                </a:solidFill>
              </a:rPr>
              <a:t>           Дякую </a:t>
            </a:r>
          </a:p>
          <a:p>
            <a:pPr marL="0" indent="0">
              <a:buNone/>
            </a:pPr>
            <a:r>
              <a:rPr lang="uk-UA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k-UA" sz="9600" dirty="0" smtClean="0">
                <a:solidFill>
                  <a:schemeClr val="accent6">
                    <a:lumMod val="50000"/>
                  </a:schemeClr>
                </a:solidFill>
              </a:rPr>
              <a:t>              за </a:t>
            </a:r>
          </a:p>
          <a:p>
            <a:pPr marL="0" indent="0">
              <a:buNone/>
            </a:pPr>
            <a:r>
              <a:rPr lang="uk-UA" sz="9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k-UA" sz="9600" dirty="0" smtClean="0">
                <a:solidFill>
                  <a:schemeClr val="accent6">
                    <a:lumMod val="50000"/>
                  </a:schemeClr>
                </a:solidFill>
              </a:rPr>
              <a:t>          Увагу</a:t>
            </a:r>
            <a:endParaRPr lang="ru-RU" sz="9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61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0" y="0"/>
            <a:ext cx="6400801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b="1" i="1" dirty="0" smtClean="0">
                <a:solidFill>
                  <a:schemeClr val="accent2">
                    <a:lumMod val="50000"/>
                  </a:schemeClr>
                </a:solidFill>
              </a:rPr>
              <a:t>Формувати вміння дітей розподіляти  бажання та першочергові потреби людини; закріпити елементарні економічні уявлення, уміння зіставляти свої бажання з можливостями батьків;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600" b="1" i="1" dirty="0" err="1" smtClean="0">
                <a:solidFill>
                  <a:schemeClr val="accent2">
                    <a:lumMod val="50000"/>
                  </a:schemeClr>
                </a:solidFill>
              </a:rPr>
              <a:t>розвивати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3600" b="1" i="1" dirty="0" err="1" smtClean="0">
                <a:solidFill>
                  <a:schemeClr val="accent2">
                    <a:lumMod val="50000"/>
                  </a:schemeClr>
                </a:solidFill>
              </a:rPr>
              <a:t>мислення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,  </a:t>
            </a:r>
            <a:r>
              <a:rPr lang="ru-RU" sz="3600" b="1" i="1" dirty="0" err="1" smtClean="0">
                <a:solidFill>
                  <a:schemeClr val="accent2">
                    <a:lumMod val="50000"/>
                  </a:schemeClr>
                </a:solidFill>
              </a:rPr>
              <a:t>увагу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3600" b="1" i="1" dirty="0" err="1" smtClean="0">
                <a:solidFill>
                  <a:schemeClr val="accent2">
                    <a:lumMod val="50000"/>
                  </a:schemeClr>
                </a:solidFill>
              </a:rPr>
              <a:t>мовлення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3600" b="1" i="1" dirty="0" err="1" smtClean="0">
                <a:solidFill>
                  <a:schemeClr val="accent2">
                    <a:lumMod val="50000"/>
                  </a:schemeClr>
                </a:solidFill>
              </a:rPr>
              <a:t>виховувати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600" b="1" i="1" dirty="0" err="1" smtClean="0">
                <a:solidFill>
                  <a:schemeClr val="accent2">
                    <a:lumMod val="50000"/>
                  </a:schemeClr>
                </a:solidFill>
              </a:rPr>
              <a:t>ощадливість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600" b="1" i="1" dirty="0" err="1" smtClean="0">
                <a:solidFill>
                  <a:schemeClr val="accent2">
                    <a:lumMod val="50000"/>
                  </a:schemeClr>
                </a:solidFill>
              </a:rPr>
              <a:t>розумне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600" b="1" i="1" dirty="0" err="1" smtClean="0">
                <a:solidFill>
                  <a:schemeClr val="accent2">
                    <a:lumMod val="50000"/>
                  </a:schemeClr>
                </a:solidFill>
              </a:rPr>
              <a:t>ставлення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 до </a:t>
            </a:r>
            <a:r>
              <a:rPr lang="ru-RU" sz="3600" b="1" i="1" dirty="0" err="1" smtClean="0">
                <a:solidFill>
                  <a:schemeClr val="accent2">
                    <a:lumMod val="50000"/>
                  </a:schemeClr>
                </a:solidFill>
              </a:rPr>
              <a:t>своїх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600" b="1" i="1" dirty="0" err="1" smtClean="0">
                <a:solidFill>
                  <a:schemeClr val="accent2">
                    <a:lumMod val="50000"/>
                  </a:schemeClr>
                </a:solidFill>
              </a:rPr>
              <a:t>бажаннь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 і потреб. </a:t>
            </a:r>
            <a:endParaRPr lang="uk-UA" sz="3600" b="1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05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029" y="365125"/>
            <a:ext cx="3839028" cy="6050189"/>
          </a:xfrm>
        </p:spPr>
      </p:pic>
      <p:sp>
        <p:nvSpPr>
          <p:cNvPr id="5" name="Овал 4"/>
          <p:cNvSpPr/>
          <p:nvPr/>
        </p:nvSpPr>
        <p:spPr>
          <a:xfrm>
            <a:off x="9768114" y="5021943"/>
            <a:ext cx="2177143" cy="183605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41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455" y="679562"/>
            <a:ext cx="4807631" cy="4487523"/>
          </a:xfrm>
        </p:spPr>
      </p:pic>
      <p:sp>
        <p:nvSpPr>
          <p:cNvPr id="5" name="Овал 4"/>
          <p:cNvSpPr/>
          <p:nvPr/>
        </p:nvSpPr>
        <p:spPr>
          <a:xfrm>
            <a:off x="9884230" y="4978400"/>
            <a:ext cx="1814286" cy="173445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74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780" y="897277"/>
            <a:ext cx="4961391" cy="4589123"/>
          </a:xfrm>
        </p:spPr>
      </p:pic>
      <p:sp>
        <p:nvSpPr>
          <p:cNvPr id="5" name="Овал 4"/>
          <p:cNvSpPr/>
          <p:nvPr/>
        </p:nvSpPr>
        <p:spPr>
          <a:xfrm>
            <a:off x="9898743" y="4804229"/>
            <a:ext cx="1828800" cy="191588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32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221" y="1198223"/>
            <a:ext cx="5971721" cy="4462348"/>
          </a:xfrm>
        </p:spPr>
      </p:pic>
      <p:sp>
        <p:nvSpPr>
          <p:cNvPr id="5" name="Овал 4"/>
          <p:cNvSpPr/>
          <p:nvPr/>
        </p:nvSpPr>
        <p:spPr>
          <a:xfrm>
            <a:off x="9960427" y="4905829"/>
            <a:ext cx="1767115" cy="174897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53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969" y="700088"/>
            <a:ext cx="5279345" cy="5599112"/>
          </a:xfrm>
        </p:spPr>
      </p:pic>
      <p:sp>
        <p:nvSpPr>
          <p:cNvPr id="5" name="Овал 4"/>
          <p:cNvSpPr/>
          <p:nvPr/>
        </p:nvSpPr>
        <p:spPr>
          <a:xfrm>
            <a:off x="9710057" y="5210629"/>
            <a:ext cx="2061029" cy="164737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6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361" y="560047"/>
            <a:ext cx="6315982" cy="5187610"/>
          </a:xfrm>
        </p:spPr>
      </p:pic>
      <p:sp>
        <p:nvSpPr>
          <p:cNvPr id="5" name="Овал 4"/>
          <p:cNvSpPr/>
          <p:nvPr/>
        </p:nvSpPr>
        <p:spPr>
          <a:xfrm>
            <a:off x="9942286" y="4963886"/>
            <a:ext cx="1727200" cy="17562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87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18" y="783431"/>
            <a:ext cx="5592082" cy="5762512"/>
          </a:xfrm>
        </p:spPr>
      </p:pic>
      <p:sp>
        <p:nvSpPr>
          <p:cNvPr id="5" name="Овал 4"/>
          <p:cNvSpPr/>
          <p:nvPr/>
        </p:nvSpPr>
        <p:spPr>
          <a:xfrm>
            <a:off x="10058400" y="5123543"/>
            <a:ext cx="1785257" cy="161108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54</Words>
  <Application>Microsoft Office PowerPoint</Application>
  <PresentationFormat>Широкоэкранный</PresentationFormat>
  <Paragraphs>13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Дидактична гра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Дидактична гра</dc:title>
  <dc:creator>Windows User</dc:creator>
  <cp:lastModifiedBy>Windows User</cp:lastModifiedBy>
  <cp:revision>4</cp:revision>
  <dcterms:created xsi:type="dcterms:W3CDTF">2023-02-25T08:22:16Z</dcterms:created>
  <dcterms:modified xsi:type="dcterms:W3CDTF">2023-02-25T08:54:56Z</dcterms:modified>
</cp:coreProperties>
</file>