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1" r:id="rId3"/>
    <p:sldId id="272" r:id="rId4"/>
    <p:sldId id="268" r:id="rId5"/>
    <p:sldId id="264" r:id="rId6"/>
    <p:sldId id="265" r:id="rId7"/>
    <p:sldId id="266" r:id="rId8"/>
    <p:sldId id="267" r:id="rId9"/>
    <p:sldId id="269" r:id="rId10"/>
    <p:sldId id="270" r:id="rId11"/>
    <p:sldId id="260" r:id="rId12"/>
    <p:sldId id="273" r:id="rId13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CF025DFB-39F7-42C2-BD93-08D29834EA33}">
          <p14:sldIdLst>
            <p14:sldId id="259"/>
            <p14:sldId id="271"/>
            <p14:sldId id="272"/>
            <p14:sldId id="268"/>
            <p14:sldId id="264"/>
            <p14:sldId id="265"/>
            <p14:sldId id="266"/>
            <p14:sldId id="267"/>
            <p14:sldId id="269"/>
            <p14:sldId id="270"/>
            <p14:sldId id="260"/>
            <p14:sldId id="273"/>
          </p14:sldIdLst>
        </p14:section>
        <p14:section name="Розділ без заголовка" id="{D2B67842-13F5-48CA-B220-BF17BEAC0ED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3" d="100"/>
          <a:sy n="83" d="100"/>
        </p:scale>
        <p:origin x="643" y="62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01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Заповнювач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B2AFA2-0C9C-4480-A59C-8FE866D865B2}" type="datetime1">
              <a:rPr lang="uk-UA" smtClean="0"/>
              <a:t>25.09.2023</a:t>
            </a:fld>
            <a:endParaRPr lang="uk-UA"/>
          </a:p>
        </p:txBody>
      </p:sp>
      <p:sp>
        <p:nvSpPr>
          <p:cNvPr id="4" name="Заповнювач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uk-UA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Заповнювач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CD8B57-BF2F-4E39-8A05-44A390369ADF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4" name="Заповнювач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uk-UA" noProof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559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61F154-1FA1-476C-9C66-BF9ED31FAD13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1075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8986EC-B26C-41B7-A6EC-FA94B6CD80FE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1733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24376-A64B-499C-AB49-C863F330A92D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875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2pPr>
              <a:buClr>
                <a:schemeClr val="accent2"/>
              </a:buClr>
              <a:defRPr/>
            </a:lvl2pPr>
            <a:lvl5pPr>
              <a:defRPr/>
            </a:lvl5pPr>
            <a:lvl6pPr>
              <a:buClr>
                <a:schemeClr val="accent2"/>
              </a:buClr>
              <a:defRPr baseline="0"/>
            </a:lvl6pPr>
            <a:lvl7pPr>
              <a:buClr>
                <a:schemeClr val="accent2"/>
              </a:buClr>
              <a:defRPr baseline="0"/>
            </a:lvl7pPr>
            <a:lvl8pPr>
              <a:buClr>
                <a:schemeClr val="accent2"/>
              </a:buClr>
              <a:defRPr baseline="0"/>
            </a:lvl8pPr>
            <a:lvl9pPr>
              <a:buClr>
                <a:schemeClr val="accent2"/>
              </a:buClr>
              <a:defRPr baseline="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8AF2CB-7745-496A-B0BB-4260AEA00642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3633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081A16-5636-4C92-9080-2F3557FF9B6F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5916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5" name="Заповнювач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FEF846-6929-437A-A16A-7B54DB858E5E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7" name="Заповнювач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83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8" name="Заповнювач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7" name="Заповнювач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033C66-EB73-4634-9187-B6BB19950478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9" name="Заповнювач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81292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3" name="Заповнювач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7AE6AD-71B1-4FFF-BE04-1698239807FC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5" name="Заповнювач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236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2" name="Заповнювач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7C13CF5-530F-4A2C-8D9D-1C1378F3B12B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4" name="Заповнювач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4652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  <p:sp>
        <p:nvSpPr>
          <p:cNvPr id="9" name="Заповнювач для нижнього колонтитула 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8" name="Заповнювач для дати 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E428C0-FC50-4B48-8643-84CD6AD83B42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10" name="Заповнювач для номера слайда 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39136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5" name="Прямокутник 4"/>
          <p:cNvSpPr/>
          <p:nvPr/>
        </p:nvSpPr>
        <p:spPr>
          <a:xfrm>
            <a:off x="5027612" y="457200"/>
            <a:ext cx="66294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3" name="Заповнювач для зображення 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54086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Зразки заголовків</a:t>
            </a:r>
          </a:p>
        </p:txBody>
      </p:sp>
    </p:spTree>
    <p:extLst>
      <p:ext uri="{BB962C8B-B14F-4D97-AF65-F5344CB8AC3E}">
        <p14:creationId xmlns:p14="http://schemas.microsoft.com/office/powerpoint/2010/main" val="377385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а 31"/>
          <p:cNvGrpSpPr/>
          <p:nvPr/>
        </p:nvGrpSpPr>
        <p:grpSpPr>
          <a:xfrm>
            <a:off x="-1" y="0"/>
            <a:ext cx="12188825" cy="6858000"/>
            <a:chOff x="-1" y="0"/>
            <a:chExt cx="12188825" cy="6858000"/>
          </a:xfrm>
        </p:grpSpPr>
        <p:sp>
          <p:nvSpPr>
            <p:cNvPr id="8" name="Прямокутник 8"/>
            <p:cNvSpPr>
              <a:spLocks noChangeArrowheads="1"/>
            </p:cNvSpPr>
            <p:nvPr/>
          </p:nvSpPr>
          <p:spPr bwMode="auto">
            <a:xfrm>
              <a:off x="4164514" y="6705600"/>
              <a:ext cx="8024310" cy="152400"/>
            </a:xfrm>
            <a:prstGeom prst="rect">
              <a:avLst/>
            </a:prstGeom>
            <a:gradFill rotWithShape="0"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9" name="Прямокутник 9"/>
            <p:cNvSpPr>
              <a:spLocks noChangeArrowheads="1"/>
            </p:cNvSpPr>
            <p:nvPr/>
          </p:nvSpPr>
          <p:spPr bwMode="auto">
            <a:xfrm>
              <a:off x="11680956" y="1981200"/>
              <a:ext cx="507868" cy="4267200"/>
            </a:xfrm>
            <a:prstGeom prst="rect">
              <a:avLst/>
            </a:prstGeom>
            <a:gradFill rotWithShape="0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0" name="Прямокутник 10"/>
            <p:cNvSpPr>
              <a:spLocks noChangeArrowheads="1"/>
            </p:cNvSpPr>
            <p:nvPr/>
          </p:nvSpPr>
          <p:spPr bwMode="auto">
            <a:xfrm>
              <a:off x="-1" y="5257800"/>
              <a:ext cx="609441" cy="152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1" name="Прямокутник 11"/>
            <p:cNvSpPr>
              <a:spLocks noChangeArrowheads="1"/>
            </p:cNvSpPr>
            <p:nvPr/>
          </p:nvSpPr>
          <p:spPr bwMode="auto">
            <a:xfrm>
              <a:off x="-1" y="5410200"/>
              <a:ext cx="609441" cy="144780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2" name="Прямокутник 12"/>
            <p:cNvSpPr>
              <a:spLocks noChangeArrowheads="1"/>
            </p:cNvSpPr>
            <p:nvPr/>
          </p:nvSpPr>
          <p:spPr bwMode="auto">
            <a:xfrm>
              <a:off x="11680956" y="0"/>
              <a:ext cx="507868" cy="19812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3" name="Прямокутник 13"/>
            <p:cNvSpPr>
              <a:spLocks noChangeArrowheads="1"/>
            </p:cNvSpPr>
            <p:nvPr/>
          </p:nvSpPr>
          <p:spPr bwMode="auto">
            <a:xfrm>
              <a:off x="7618015" y="0"/>
              <a:ext cx="4062942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4" name="Прямокутник 14"/>
            <p:cNvSpPr>
              <a:spLocks noChangeArrowheads="1"/>
            </p:cNvSpPr>
            <p:nvPr/>
          </p:nvSpPr>
          <p:spPr bwMode="auto">
            <a:xfrm>
              <a:off x="609440" y="304800"/>
              <a:ext cx="711015" cy="762000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5" name="Прямокутник 15"/>
            <p:cNvSpPr>
              <a:spLocks noChangeArrowheads="1"/>
            </p:cNvSpPr>
            <p:nvPr/>
          </p:nvSpPr>
          <p:spPr bwMode="auto">
            <a:xfrm>
              <a:off x="-1" y="1066800"/>
              <a:ext cx="609441" cy="4191000"/>
            </a:xfrm>
            <a:prstGeom prst="rect">
              <a:avLst/>
            </a:prstGeom>
            <a:gradFill rotWithShape="0">
              <a:gsLst>
                <a:gs pos="0">
                  <a:schemeClr val="bg2">
                    <a:lumMod val="50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6" name="Прямокутник 16"/>
            <p:cNvSpPr>
              <a:spLocks noChangeArrowheads="1"/>
            </p:cNvSpPr>
            <p:nvPr/>
          </p:nvSpPr>
          <p:spPr bwMode="auto">
            <a:xfrm>
              <a:off x="-1" y="304800"/>
              <a:ext cx="609441" cy="762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7" name="Прямокутник 17"/>
            <p:cNvSpPr>
              <a:spLocks noChangeArrowheads="1"/>
            </p:cNvSpPr>
            <p:nvPr/>
          </p:nvSpPr>
          <p:spPr bwMode="auto">
            <a:xfrm>
              <a:off x="-1" y="0"/>
              <a:ext cx="1320456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8" name="Прямокутник 18"/>
            <p:cNvSpPr>
              <a:spLocks noChangeArrowheads="1"/>
            </p:cNvSpPr>
            <p:nvPr/>
          </p:nvSpPr>
          <p:spPr bwMode="auto">
            <a:xfrm>
              <a:off x="1320455" y="0"/>
              <a:ext cx="6297560" cy="304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 rtl="0"/>
              <a:endParaRPr kumimoji="1" lang="uk-UA" sz="2400" noProof="0">
                <a:latin typeface="굴림" pitchFamily="50" charset="-127"/>
              </a:endParaRPr>
            </a:p>
          </p:txBody>
        </p:sp>
        <p:sp>
          <p:nvSpPr>
            <p:cNvPr id="19" name="Лінія 19"/>
            <p:cNvSpPr>
              <a:spLocks noChangeShapeType="1"/>
            </p:cNvSpPr>
            <p:nvPr/>
          </p:nvSpPr>
          <p:spPr bwMode="auto">
            <a:xfrm flipV="1">
              <a:off x="609440" y="304800"/>
              <a:ext cx="0" cy="6553200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0" name="Лінія 20"/>
            <p:cNvSpPr>
              <a:spLocks noChangeShapeType="1"/>
            </p:cNvSpPr>
            <p:nvPr/>
          </p:nvSpPr>
          <p:spPr bwMode="auto">
            <a:xfrm>
              <a:off x="609440" y="6705600"/>
              <a:ext cx="115793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1" name="Лінія 21"/>
            <p:cNvSpPr>
              <a:spLocks noChangeShapeType="1"/>
            </p:cNvSpPr>
            <p:nvPr/>
          </p:nvSpPr>
          <p:spPr bwMode="auto">
            <a:xfrm flipV="1">
              <a:off x="11680956" y="0"/>
              <a:ext cx="0" cy="670560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2" name="Лінія 22"/>
            <p:cNvSpPr>
              <a:spLocks noChangeShapeType="1"/>
            </p:cNvSpPr>
            <p:nvPr/>
          </p:nvSpPr>
          <p:spPr bwMode="auto">
            <a:xfrm>
              <a:off x="-1" y="304800"/>
              <a:ext cx="12188825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3" name="Лінія 23"/>
            <p:cNvSpPr>
              <a:spLocks noChangeShapeType="1"/>
            </p:cNvSpPr>
            <p:nvPr/>
          </p:nvSpPr>
          <p:spPr bwMode="auto">
            <a:xfrm flipH="1">
              <a:off x="7618015" y="457200"/>
              <a:ext cx="4570809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4" name="Лінія 24"/>
            <p:cNvSpPr>
              <a:spLocks noChangeShapeType="1"/>
            </p:cNvSpPr>
            <p:nvPr/>
          </p:nvSpPr>
          <p:spPr bwMode="auto">
            <a:xfrm flipV="1">
              <a:off x="7618015" y="0"/>
              <a:ext cx="0" cy="4572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5" name="Лінія 25"/>
            <p:cNvSpPr>
              <a:spLocks noChangeShapeType="1"/>
            </p:cNvSpPr>
            <p:nvPr/>
          </p:nvSpPr>
          <p:spPr bwMode="auto">
            <a:xfrm>
              <a:off x="11680956" y="1981200"/>
              <a:ext cx="5078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6" name="Лінія 26"/>
            <p:cNvSpPr>
              <a:spLocks noChangeShapeType="1"/>
            </p:cNvSpPr>
            <p:nvPr/>
          </p:nvSpPr>
          <p:spPr bwMode="auto">
            <a:xfrm>
              <a:off x="1320455" y="0"/>
              <a:ext cx="0" cy="106680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27" name="Лінія 27"/>
            <p:cNvSpPr>
              <a:spLocks noChangeShapeType="1"/>
            </p:cNvSpPr>
            <p:nvPr/>
          </p:nvSpPr>
          <p:spPr bwMode="auto">
            <a:xfrm flipH="1">
              <a:off x="-1" y="1066800"/>
              <a:ext cx="1320456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30" name="Лінія 30"/>
            <p:cNvSpPr>
              <a:spLocks noChangeShapeType="1"/>
            </p:cNvSpPr>
            <p:nvPr/>
          </p:nvSpPr>
          <p:spPr bwMode="auto">
            <a:xfrm flipH="1">
              <a:off x="-1" y="5257800"/>
              <a:ext cx="609441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  <p:sp>
          <p:nvSpPr>
            <p:cNvPr id="31" name="Лінія 31"/>
            <p:cNvSpPr>
              <a:spLocks noChangeShapeType="1"/>
            </p:cNvSpPr>
            <p:nvPr/>
          </p:nvSpPr>
          <p:spPr bwMode="auto">
            <a:xfrm flipH="1">
              <a:off x="-1" y="5410200"/>
              <a:ext cx="60944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rtl="0"/>
              <a:endParaRPr lang="uk-UA" noProof="0"/>
            </a:p>
          </p:txBody>
        </p:sp>
      </p:grp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/>
              <a:t>Зразки заголовків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uk-UA" noProof="0"/>
              <a:t>Додайте нижній колонтитул</a:t>
            </a:r>
          </a:p>
        </p:txBody>
      </p:sp>
      <p:sp>
        <p:nvSpPr>
          <p:cNvPr id="4" name="Заповнювач для дати 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8350B8B6-EBAF-4C82-8417-843600E6B84B}" type="datetime1">
              <a:rPr lang="uk-UA" noProof="0" smtClean="0"/>
              <a:t>25.09.2023</a:t>
            </a:fld>
            <a:endParaRPr lang="uk-UA" noProof="0"/>
          </a:p>
        </p:txBody>
      </p:sp>
      <p:sp>
        <p:nvSpPr>
          <p:cNvPr id="6" name="Заповнювач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uk-UA" noProof="0" smtClean="0"/>
              <a:pPr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77452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804" y="1371600"/>
            <a:ext cx="11233248" cy="3505200"/>
          </a:xfrm>
        </p:spPr>
        <p:txBody>
          <a:bodyPr rtlCol="0"/>
          <a:lstStyle/>
          <a:p>
            <a:r>
              <a:rPr lang="uk-UA" sz="5400" b="1" dirty="0"/>
              <a:t>Українсько-польські відносини</a:t>
            </a:r>
            <a:r>
              <a:rPr lang="uk-UA" dirty="0"/>
              <a:t>. 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uk-UA" dirty="0"/>
              <a:t> </a:t>
            </a:r>
            <a:r>
              <a:rPr lang="uk-UA" b="1" dirty="0"/>
              <a:t>Історія: Україна і світ. 11клас</a:t>
            </a:r>
          </a:p>
          <a:p>
            <a:pPr rtl="0"/>
            <a:r>
              <a:rPr lang="uk-UA" b="1" dirty="0"/>
              <a:t>ЗЗСО «СВЯТОВАСИЛІВСЬКИЙ ЛІЦЕЙ»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8707AA-5622-486B-A2AB-E7F172ECD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92" y="838199"/>
            <a:ext cx="5040559" cy="336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6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AF47B-3237-45FF-BC05-1D4B0D31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Чи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була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це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етнічна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чистка?</a:t>
            </a: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C07A3DCF-39F2-4832-81F9-C83FEB111BA5}"/>
              </a:ext>
            </a:extLst>
          </p:cNvPr>
          <p:cNvSpPr/>
          <p:nvPr/>
        </p:nvSpPr>
        <p:spPr>
          <a:xfrm>
            <a:off x="1197868" y="1859340"/>
            <a:ext cx="96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Резолюція №780 Ради Безпеки ООН та складений на її виконання звіт Комісії експертів визначають етнічні чистки як </a:t>
            </a:r>
            <a:r>
              <a:rPr lang="uk-UA" dirty="0"/>
              <a:t>"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використання сили або погроз для вигнання осіб, які відносяться до тих чи інших груп, з будь-якого району з метою перетворення його на етнічно однорідний", а також як "цілеспрямовану політику, розроблену однією етнічною або релігійною групою, для усунення примусовими та такими, що призводять до терору, методами цивільного населення іншої етнічної або релігійної групи з певних географічних районів".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A2787357-09B5-4410-B0DD-D9497AFB1B68}"/>
              </a:ext>
            </a:extLst>
          </p:cNvPr>
          <p:cNvSpPr/>
          <p:nvPr/>
        </p:nvSpPr>
        <p:spPr>
          <a:xfrm>
            <a:off x="1917948" y="3890665"/>
            <a:ext cx="9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Метою проведення операції "Вісла" було примусове переселення українців із чітко визначених територій на південно-східному прикордонні Польщі із забороною самовільного повернення на рідні землі. Замість депортованих українців на цю територію було переселено близько 14 тисяч поляків, що фактично перетворило її на етнічно однорідну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b="1" dirty="0">
                <a:solidFill>
                  <a:srgbClr val="C00000"/>
                </a:solidFill>
              </a:rPr>
              <a:t>Отже, операція "Вісла" може бути кваліфікована як етнічна чистка. </a:t>
            </a:r>
          </a:p>
        </p:txBody>
      </p:sp>
    </p:spTree>
    <p:extLst>
      <p:ext uri="{BB962C8B-B14F-4D97-AF65-F5344CB8AC3E}">
        <p14:creationId xmlns:p14="http://schemas.microsoft.com/office/powerpoint/2010/main" val="22624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uk-UA" b="1" dirty="0"/>
              <a:t>Російсько-українська війна 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pPr lvl="0" algn="just"/>
            <a:r>
              <a:rPr lang="uk-UA" sz="4800" b="1" dirty="0"/>
              <a:t> </a:t>
            </a:r>
            <a:r>
              <a:rPr lang="uk-UA" sz="5600" b="1" dirty="0"/>
              <a:t>так склалося історично, що нерідко саме загрози з боку третіх країн (а переважно це була Росія) ставали тригерами для об’єднання зусиль українців і поляків, які з давніх часів воліли сформувати вільні в серці Європи суспільства. І повномасштабна агресія РФ у 2022 році не стала винятком.</a:t>
            </a:r>
          </a:p>
          <a:p>
            <a:pPr lvl="0" algn="just"/>
            <a:r>
              <a:rPr lang="uk-UA" sz="5600" b="1" dirty="0"/>
              <a:t>З перших днів відкритої російської агресії Варшава всіляко демонструє свою підтримку народу України, активно застосовуючи на міжнародній арені політичні та дипломатичні інструменти. І це не дивно, враховуючи той факт, що Польща ще у 2021 році відчула на собі гібридні методи Кремля, зокрема в контексті міграційної кризи.</a:t>
            </a:r>
          </a:p>
          <a:p>
            <a:pPr lvl="0" algn="just"/>
            <a:r>
              <a:rPr lang="uk-UA" sz="5600" b="1" dirty="0"/>
              <a:t>У Варшаві це добре усвідомлюють. Тож щоб полегшити громадянам України легалізацію перебування, а також працевлаштування та навчання, було прийнято спеціальний закон, положення якого поширюються на осіб, які прибули до Польщі з 24 лютого з півторарічним терміном дії. </a:t>
            </a:r>
          </a:p>
          <a:p>
            <a:pPr lvl="0" algn="just"/>
            <a:r>
              <a:rPr lang="uk-UA" sz="5600" b="1" dirty="0"/>
              <a:t>Польща посідає третє місце у світі за обсягом військової допомоги Україні після США та Великобританії.</a:t>
            </a:r>
          </a:p>
          <a:p>
            <a:pPr lvl="0" algn="just"/>
            <a:r>
              <a:rPr lang="uk-UA" sz="5600" b="1" dirty="0"/>
              <a:t>Війна в Україні змусила усвідомити, що сила армії – це цілий спектр військової техніки. І пропозиція польської оборонної промисловості виявилася досить цікавою та ефективною. ПЗРК "</a:t>
            </a:r>
            <a:r>
              <a:rPr lang="en-US" sz="5600" b="1" dirty="0" err="1"/>
              <a:t>Piorun</a:t>
            </a:r>
            <a:r>
              <a:rPr lang="uk-UA" sz="5600" b="1" dirty="0"/>
              <a:t>, гаубиця "</a:t>
            </a:r>
            <a:r>
              <a:rPr lang="en-US" sz="5600" b="1" dirty="0"/>
              <a:t>Krab"</a:t>
            </a:r>
            <a:endParaRPr lang="uk-UA" sz="5600" b="1" dirty="0"/>
          </a:p>
          <a:p>
            <a:pPr lvl="0" algn="just"/>
            <a:r>
              <a:rPr lang="uk-UA" sz="5600" b="1" dirty="0"/>
              <a:t>Зближення Польщі та України не залишилося непоміченим у кремлі. Аби погіршити відносини між країнам, </a:t>
            </a:r>
            <a:r>
              <a:rPr lang="uk-UA" sz="5600" b="1" dirty="0" err="1"/>
              <a:t>росія</a:t>
            </a:r>
            <a:r>
              <a:rPr lang="uk-UA" sz="5600" b="1" dirty="0"/>
              <a:t> проводить інтенсивну пропагандистську та </a:t>
            </a:r>
            <a:r>
              <a:rPr lang="uk-UA" sz="5600" b="1" dirty="0" err="1"/>
              <a:t>дезінформаційну</a:t>
            </a:r>
            <a:r>
              <a:rPr lang="uk-UA" sz="5600" b="1" dirty="0"/>
              <a:t> кампанію. У російськомовному інформаційному просторі </a:t>
            </a:r>
            <a:r>
              <a:rPr lang="uk-UA" sz="5600" b="1" dirty="0" err="1"/>
              <a:t>інтенсивно</a:t>
            </a:r>
            <a:r>
              <a:rPr lang="uk-UA" sz="5600" b="1" dirty="0"/>
              <a:t> поширюється </a:t>
            </a:r>
            <a:r>
              <a:rPr lang="uk-UA" sz="5600" b="1" dirty="0" err="1"/>
              <a:t>наратив</a:t>
            </a:r>
            <a:r>
              <a:rPr lang="uk-UA" sz="5600" b="1" dirty="0"/>
              <a:t> про те, що польська армія має намір увійти в Україну, щоб захопити її західну частину в ім’я ідеї «великої Речі Посполитої</a:t>
            </a:r>
            <a:r>
              <a:rPr lang="uk-UA" sz="5600" dirty="0"/>
              <a:t>».</a:t>
            </a:r>
            <a:r>
              <a:rPr lang="ru-RU" sz="5600" dirty="0"/>
              <a:t> </a:t>
            </a:r>
            <a:r>
              <a:rPr lang="ru-RU" sz="5600" b="1" dirty="0"/>
              <a:t>Для </a:t>
            </a:r>
            <a:r>
              <a:rPr lang="ru-RU" sz="5600" b="1" dirty="0" err="1"/>
              <a:t>поляків</a:t>
            </a:r>
            <a:r>
              <a:rPr lang="ru-RU" sz="5600" b="1" dirty="0"/>
              <a:t> </a:t>
            </a:r>
            <a:r>
              <a:rPr lang="ru-RU" sz="5600" b="1" dirty="0" err="1"/>
              <a:t>роспропаганда</a:t>
            </a:r>
            <a:r>
              <a:rPr lang="ru-RU" sz="5600" b="1" dirty="0"/>
              <a:t> </a:t>
            </a:r>
            <a:r>
              <a:rPr lang="ru-RU" sz="5600" b="1" dirty="0" err="1"/>
              <a:t>поширює</a:t>
            </a:r>
            <a:r>
              <a:rPr lang="ru-RU" sz="5600" b="1" dirty="0"/>
              <a:t> </a:t>
            </a:r>
            <a:r>
              <a:rPr lang="ru-RU" sz="5600" b="1" dirty="0" err="1"/>
              <a:t>міфи</a:t>
            </a:r>
            <a:r>
              <a:rPr lang="ru-RU" sz="5600" b="1" dirty="0"/>
              <a:t> про те, </a:t>
            </a:r>
            <a:r>
              <a:rPr lang="ru-RU" sz="5600" b="1" dirty="0" err="1"/>
              <a:t>що</a:t>
            </a:r>
            <a:r>
              <a:rPr lang="ru-RU" sz="5600" b="1" dirty="0"/>
              <a:t> </a:t>
            </a:r>
            <a:r>
              <a:rPr lang="ru-RU" sz="5600" b="1" dirty="0" err="1"/>
              <a:t>підтримка</a:t>
            </a:r>
            <a:r>
              <a:rPr lang="ru-RU" sz="5600" b="1" dirty="0"/>
              <a:t> </a:t>
            </a:r>
            <a:r>
              <a:rPr lang="ru-RU" sz="5600" b="1" dirty="0" err="1"/>
              <a:t>України</a:t>
            </a:r>
            <a:r>
              <a:rPr lang="ru-RU" sz="5600" b="1" dirty="0"/>
              <a:t> та </a:t>
            </a:r>
            <a:r>
              <a:rPr lang="ru-RU" sz="5600" b="1" dirty="0" err="1"/>
              <a:t>допомога</a:t>
            </a:r>
            <a:r>
              <a:rPr lang="ru-RU" sz="5600" b="1" dirty="0"/>
              <a:t> </a:t>
            </a:r>
            <a:r>
              <a:rPr lang="ru-RU" sz="5600" b="1" dirty="0" err="1"/>
              <a:t>українським</a:t>
            </a:r>
            <a:r>
              <a:rPr lang="ru-RU" sz="5600" b="1" dirty="0"/>
              <a:t> </a:t>
            </a:r>
            <a:r>
              <a:rPr lang="ru-RU" sz="5600" b="1" dirty="0" err="1"/>
              <a:t>біженцям</a:t>
            </a:r>
            <a:r>
              <a:rPr lang="ru-RU" sz="5600" b="1" dirty="0"/>
              <a:t> не в </a:t>
            </a:r>
            <a:r>
              <a:rPr lang="ru-RU" sz="5600" b="1" dirty="0" err="1"/>
              <a:t>інтересах</a:t>
            </a:r>
            <a:r>
              <a:rPr lang="ru-RU" sz="5600" b="1" dirty="0"/>
              <a:t> </a:t>
            </a:r>
            <a:r>
              <a:rPr lang="ru-RU" sz="5600" b="1" dirty="0" err="1"/>
              <a:t>Польщі</a:t>
            </a:r>
            <a:r>
              <a:rPr lang="ru-RU" sz="5600" b="1" dirty="0"/>
              <a:t> – </a:t>
            </a:r>
            <a:r>
              <a:rPr lang="ru-RU" sz="5600" b="1" dirty="0" err="1"/>
              <a:t>що</a:t>
            </a:r>
            <a:r>
              <a:rPr lang="ru-RU" sz="5600" b="1" dirty="0"/>
              <a:t> </a:t>
            </a:r>
            <a:r>
              <a:rPr lang="ru-RU" sz="5600" b="1" dirty="0" err="1"/>
              <a:t>це</a:t>
            </a:r>
            <a:r>
              <a:rPr lang="ru-RU" sz="5600" b="1" dirty="0"/>
              <a:t> </a:t>
            </a:r>
            <a:r>
              <a:rPr lang="ru-RU" sz="5600" b="1" dirty="0" err="1"/>
              <a:t>може</a:t>
            </a:r>
            <a:r>
              <a:rPr lang="ru-RU" sz="5600" b="1" dirty="0"/>
              <a:t> </a:t>
            </a:r>
            <a:r>
              <a:rPr lang="ru-RU" sz="5600" b="1" dirty="0" err="1"/>
              <a:t>призвести</a:t>
            </a:r>
            <a:r>
              <a:rPr lang="ru-RU" sz="5600" b="1" dirty="0"/>
              <a:t> до </a:t>
            </a:r>
            <a:r>
              <a:rPr lang="ru-RU" sz="5600" b="1" dirty="0" err="1"/>
              <a:t>втягнення</a:t>
            </a:r>
            <a:r>
              <a:rPr lang="ru-RU" sz="5600" b="1" dirty="0"/>
              <a:t> </a:t>
            </a:r>
            <a:r>
              <a:rPr lang="ru-RU" sz="5600" b="1" dirty="0" err="1"/>
              <a:t>її</a:t>
            </a:r>
            <a:r>
              <a:rPr lang="ru-RU" sz="5600" b="1" dirty="0"/>
              <a:t> у </a:t>
            </a:r>
            <a:r>
              <a:rPr lang="ru-RU" sz="5600" b="1" dirty="0" err="1"/>
              <a:t>війну</a:t>
            </a:r>
            <a:r>
              <a:rPr lang="ru-RU" sz="5600" b="1" dirty="0"/>
              <a:t> з </a:t>
            </a:r>
            <a:r>
              <a:rPr lang="ru-RU" sz="5600" b="1" dirty="0" err="1"/>
              <a:t>усіма</a:t>
            </a:r>
            <a:r>
              <a:rPr lang="ru-RU" sz="5600" b="1" dirty="0"/>
              <a:t> </a:t>
            </a:r>
            <a:r>
              <a:rPr lang="ru-RU" sz="5600" b="1" dirty="0" err="1"/>
              <a:t>відповідними</a:t>
            </a:r>
            <a:r>
              <a:rPr lang="ru-RU" sz="5600" b="1" dirty="0"/>
              <a:t> </a:t>
            </a:r>
            <a:r>
              <a:rPr lang="ru-RU" sz="5600" b="1" dirty="0" err="1"/>
              <a:t>наслідками</a:t>
            </a:r>
            <a:r>
              <a:rPr lang="ru-RU" sz="5600" b="1" dirty="0"/>
              <a:t>, </a:t>
            </a:r>
            <a:r>
              <a:rPr lang="ru-RU" sz="5600" b="1" dirty="0" err="1"/>
              <a:t>включаючи</a:t>
            </a:r>
            <a:r>
              <a:rPr lang="ru-RU" sz="5600" b="1" dirty="0"/>
              <a:t> </a:t>
            </a:r>
            <a:r>
              <a:rPr lang="ru-RU" sz="5600" b="1" dirty="0" err="1"/>
              <a:t>отримання</a:t>
            </a:r>
            <a:r>
              <a:rPr lang="ru-RU" sz="5600" b="1" dirty="0"/>
              <a:t> ядерного удару.</a:t>
            </a:r>
            <a:endParaRPr lang="uk-UA" sz="5600" b="1" dirty="0"/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0A2434-D4EA-476F-B2D4-EEE074DAA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124" y="1484784"/>
            <a:ext cx="49685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3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78FA5-0A54-4FD5-9980-7304F4BD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Концепція польська</a:t>
            </a:r>
            <a:br>
              <a:rPr lang="uk-UA" dirty="0"/>
            </a:br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B5B0557-31BE-49DD-9A58-3567AD163E10}"/>
              </a:ext>
            </a:extLst>
          </p:cNvPr>
          <p:cNvSpPr/>
          <p:nvPr/>
        </p:nvSpPr>
        <p:spPr>
          <a:xfrm>
            <a:off x="621803" y="980728"/>
            <a:ext cx="11567021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</a:p>
          <a:p>
            <a:r>
              <a:rPr lang="uk-UA" b="1" dirty="0"/>
              <a:t>Г</a:t>
            </a:r>
            <a:r>
              <a:rPr lang="uk-UA" b="1"/>
              <a:t>оловні </a:t>
            </a:r>
            <a:r>
              <a:rPr lang="uk-UA" b="1" dirty="0"/>
              <a:t>положення польської історіографії такі:</a:t>
            </a:r>
          </a:p>
          <a:p>
            <a:endParaRPr lang="uk-UA" dirty="0"/>
          </a:p>
          <a:p>
            <a:pPr algn="just"/>
            <a:r>
              <a:rPr lang="uk-UA" b="1" dirty="0"/>
              <a:t>1</a:t>
            </a:r>
            <a:r>
              <a:rPr lang="uk-UA" sz="1600" b="1" dirty="0"/>
              <a:t>.Польсько-український конфлікт мав </a:t>
            </a:r>
            <a:r>
              <a:rPr lang="uk-UA" sz="1600" b="1" dirty="0" err="1"/>
              <a:t>етнополітичний</a:t>
            </a:r>
            <a:r>
              <a:rPr lang="uk-UA" sz="1600" b="1" dirty="0"/>
              <a:t> характер.</a:t>
            </a:r>
          </a:p>
          <a:p>
            <a:pPr algn="just"/>
            <a:endParaRPr lang="uk-UA" sz="1600" b="1" dirty="0"/>
          </a:p>
          <a:p>
            <a:pPr algn="just"/>
            <a:r>
              <a:rPr lang="uk-UA" sz="1600" b="1" dirty="0"/>
              <a:t>2.Його ключовою причиною була </a:t>
            </a:r>
            <a:r>
              <a:rPr lang="uk-UA" sz="1600" b="1" dirty="0" err="1"/>
              <a:t>полонофобська</a:t>
            </a:r>
            <a:r>
              <a:rPr lang="uk-UA" sz="1600" b="1" dirty="0"/>
              <a:t> ідеологія українських націоналістів, яка передбачала масове винищення поляків.</a:t>
            </a:r>
          </a:p>
          <a:p>
            <a:pPr algn="just"/>
            <a:endParaRPr lang="uk-UA" sz="1600" b="1" dirty="0"/>
          </a:p>
          <a:p>
            <a:pPr algn="just"/>
            <a:r>
              <a:rPr lang="uk-UA" sz="1600" b="1" dirty="0"/>
              <a:t>3.Збройний конфлікт розпочався навесні 1943 року на Волині зі знищення польського населення, яке проводили вояки новосформованої Української повстанської армії.</a:t>
            </a:r>
          </a:p>
          <a:p>
            <a:pPr algn="just"/>
            <a:endParaRPr lang="uk-UA" sz="1600" b="1" dirty="0"/>
          </a:p>
          <a:p>
            <a:pPr algn="just"/>
            <a:r>
              <a:rPr lang="uk-UA" sz="1600" b="1" dirty="0"/>
              <a:t>4.Антипольський фронт був першим і головним для УПА протягом усього періоду Другої світової війни.</a:t>
            </a:r>
          </a:p>
          <a:p>
            <a:pPr algn="just"/>
            <a:endParaRPr lang="uk-UA" sz="1600" b="1" dirty="0"/>
          </a:p>
          <a:p>
            <a:pPr algn="just"/>
            <a:r>
              <a:rPr lang="uk-UA" sz="1600" b="1" dirty="0"/>
              <a:t>5.Існувало своєрідне "остаточне вирішення польського питання", підготовлене Проводом ОУН. Тому винищення польського населення було систематичним і запланованим, відбувалося згідно з чіткими вказівками керівництва українського підпілля і координувалося ним.</a:t>
            </a:r>
          </a:p>
          <a:p>
            <a:pPr algn="just"/>
            <a:endParaRPr lang="uk-UA" sz="1600" b="1" dirty="0"/>
          </a:p>
          <a:p>
            <a:pPr algn="just"/>
            <a:r>
              <a:rPr lang="uk-UA" sz="1600" b="1" dirty="0"/>
              <a:t>6.Доказом існування такого рішення є масштабна операція проти поляків, проведена УПА в ніч із 11 на 12 липня 1943 року.</a:t>
            </a:r>
          </a:p>
          <a:p>
            <a:pPr algn="just"/>
            <a:endParaRPr lang="uk-UA" sz="1600" b="1" dirty="0"/>
          </a:p>
          <a:p>
            <a:pPr algn="just"/>
            <a:r>
              <a:rPr lang="uk-UA" sz="1600" b="1" dirty="0"/>
              <a:t>7.Акції польського підпілля проти українського населення мали майже виключно оборонний чи відплатний характер, доказом чого є велика диспропорція в кількості жертв, абсолютну більшість серед яких становлять представники польського населення.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65B21D-8BF9-40E2-926A-65D0CC179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76" y="260648"/>
            <a:ext cx="2952328" cy="212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2EE6A48-9DEB-4DF7-9060-AC405F8B339C}"/>
              </a:ext>
            </a:extLst>
          </p:cNvPr>
          <p:cNvSpPr/>
          <p:nvPr/>
        </p:nvSpPr>
        <p:spPr>
          <a:xfrm>
            <a:off x="1197868" y="2996953"/>
            <a:ext cx="105131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«Для характеристики цих кривавих років варто врахувати висновки, до яких дійшов польський історик З. М. Ковалевський: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"Якщо визвольний рух поневоленого народу чинить злочини по відношенню до панівного народу, то причиною є національне гноблення, а не воля звільнитися від нього".</a:t>
            </a:r>
          </a:p>
          <a:p>
            <a:pPr algn="just"/>
            <a:endParaRPr lang="uk-UA" b="1" dirty="0"/>
          </a:p>
          <a:p>
            <a:r>
              <a:rPr lang="uk-UA" b="1" dirty="0"/>
              <a:t>У Х</a:t>
            </a:r>
            <a:r>
              <a:rPr lang="en-US" b="1" dirty="0"/>
              <a:t>VII </a:t>
            </a:r>
            <a:r>
              <a:rPr lang="uk-UA" b="1" dirty="0"/>
              <a:t>столітті  великий канцлер </a:t>
            </a:r>
            <a:r>
              <a:rPr lang="uk-UA" b="1" dirty="0" err="1"/>
              <a:t>Альбрехт</a:t>
            </a:r>
            <a:r>
              <a:rPr lang="uk-UA" b="1" dirty="0"/>
              <a:t>-Станіслав Радзивіл 1649 року: писав: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"Козаки і чернь здійснили нечувані злочини, бо нечувані були наші гріхи"".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359737-6D4E-4230-8EB1-2D52FD1E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315" y="4941168"/>
            <a:ext cx="2664297" cy="1728192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360C682-57FC-4D62-BE8E-412556A9EF6F}"/>
              </a:ext>
            </a:extLst>
          </p:cNvPr>
          <p:cNvSpPr/>
          <p:nvPr/>
        </p:nvSpPr>
        <p:spPr>
          <a:xfrm>
            <a:off x="1413892" y="1124744"/>
            <a:ext cx="77269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22 липня 2016р. Сейм </a:t>
            </a:r>
            <a:r>
              <a:rPr lang="ru-RU" b="1" dirty="0" err="1"/>
              <a:t>Польщі</a:t>
            </a:r>
            <a:r>
              <a:rPr lang="ru-RU" b="1" dirty="0"/>
              <a:t> </a:t>
            </a:r>
            <a:r>
              <a:rPr lang="ru-RU" b="1" dirty="0" err="1"/>
              <a:t>проголосував</a:t>
            </a:r>
            <a:r>
              <a:rPr lang="ru-RU" b="1" dirty="0"/>
              <a:t> за </a:t>
            </a:r>
            <a:r>
              <a:rPr lang="ru-RU" b="1" dirty="0" err="1"/>
              <a:t>резолюцію</a:t>
            </a:r>
            <a:r>
              <a:rPr lang="ru-RU" b="1" dirty="0"/>
              <a:t> «Про </a:t>
            </a:r>
            <a:r>
              <a:rPr lang="ru-RU" b="1" dirty="0" err="1"/>
              <a:t>встановлення</a:t>
            </a:r>
            <a:r>
              <a:rPr lang="ru-RU" b="1" dirty="0"/>
              <a:t> 11 липня Днем </a:t>
            </a:r>
            <a:r>
              <a:rPr lang="ru-RU" b="1" dirty="0" err="1"/>
              <a:t>пам’яті</a:t>
            </a:r>
            <a:r>
              <a:rPr lang="ru-RU" b="1" dirty="0"/>
              <a:t> </a:t>
            </a:r>
            <a:r>
              <a:rPr lang="ru-RU" b="1" dirty="0" err="1"/>
              <a:t>поляків</a:t>
            </a:r>
            <a:r>
              <a:rPr lang="ru-RU" b="1" dirty="0"/>
              <a:t>, жертв геноциду, </a:t>
            </a:r>
            <a:r>
              <a:rPr lang="ru-RU" b="1" dirty="0" err="1"/>
              <a:t>вчиненого</a:t>
            </a:r>
            <a:r>
              <a:rPr lang="ru-RU" b="1" dirty="0"/>
              <a:t> ОУН-УПА». В </a:t>
            </a:r>
            <a:r>
              <a:rPr lang="ru-RU" b="1" dirty="0" err="1"/>
              <a:t>Україні</a:t>
            </a:r>
            <a:r>
              <a:rPr lang="ru-RU" b="1" dirty="0"/>
              <a:t> </a:t>
            </a:r>
            <a:r>
              <a:rPr lang="ru-RU" b="1" dirty="0" err="1"/>
              <a:t>цю</a:t>
            </a:r>
            <a:r>
              <a:rPr lang="ru-RU" b="1" dirty="0"/>
              <a:t> </a:t>
            </a:r>
            <a:r>
              <a:rPr lang="ru-RU" b="1" dirty="0" err="1"/>
              <a:t>подію</a:t>
            </a:r>
            <a:r>
              <a:rPr lang="ru-RU" b="1" dirty="0"/>
              <a:t> </a:t>
            </a:r>
            <a:r>
              <a:rPr lang="ru-RU" b="1" dirty="0" err="1"/>
              <a:t>сприйняли</a:t>
            </a:r>
            <a:r>
              <a:rPr lang="ru-RU" b="1" dirty="0"/>
              <a:t>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болісно</a:t>
            </a:r>
            <a:r>
              <a:rPr lang="ru-RU" b="1" dirty="0"/>
              <a:t>.</a:t>
            </a:r>
            <a:endParaRPr lang="uk-UA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60139FC-AF9C-4E39-A5B9-3231944891F2}"/>
              </a:ext>
            </a:extLst>
          </p:cNvPr>
          <p:cNvSpPr/>
          <p:nvPr/>
        </p:nvSpPr>
        <p:spPr>
          <a:xfrm>
            <a:off x="1053852" y="764704"/>
            <a:ext cx="105131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Не було жодної реальної 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</a:rPr>
              <a:t>можливости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</a:rPr>
              <a:t> дійти погодженості між поляками й українцями, адже обидві сторони добивалися цілей, які взаємно виключали одна одну. Поляки прагнули відтворити незалежну Польську Республіку в межах кордонів, які існували до Другої світової війни. Метою українського націоналістичного руху було створення незалежної української держави в межах етнографічної української території. Як результат, поляки й українці воювали за ту саму територію, і ні поляки, ні українці не були готові досягати компромісу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4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C2058-2433-49AE-B4D8-C15DA413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Акція «Вісла»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57EAD3-0858-41B3-8D2F-2901D3CE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2636912"/>
            <a:ext cx="7118017" cy="40008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4AD43B-C78C-429B-8199-76D1FACD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80" y="1676400"/>
            <a:ext cx="4885768" cy="36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6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0162F03-5DE6-472F-B8BA-39F3E1D52A36}"/>
              </a:ext>
            </a:extLst>
          </p:cNvPr>
          <p:cNvSpPr/>
          <p:nvPr/>
        </p:nvSpPr>
        <p:spPr>
          <a:xfrm>
            <a:off x="2710036" y="382794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78478D2-D583-4ABE-8DA2-461144F5DF5A}"/>
              </a:ext>
            </a:extLst>
          </p:cNvPr>
          <p:cNvSpPr/>
          <p:nvPr/>
        </p:nvSpPr>
        <p:spPr>
          <a:xfrm>
            <a:off x="1989956" y="836712"/>
            <a:ext cx="9145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Акція “Вісла” (28 квітня – 29 липня 1947 року) </a:t>
            </a:r>
            <a:r>
              <a:rPr lang="uk-UA" dirty="0"/>
              <a:t>– </a:t>
            </a:r>
            <a:r>
              <a:rPr lang="uk-UA" b="1" dirty="0"/>
              <a:t>військово-політична операція польської комуністичної влади, що стала інструментом етнічної чистки та полягала у депортації всього українського населення з південно-східних регіонів Польщі (Лемківщина, Холмщина, Надсяння й Підляшшя) до її північно-західних земель.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090B5FB-DCD4-48F4-947E-18CA17120D4C}"/>
              </a:ext>
            </a:extLst>
          </p:cNvPr>
          <p:cNvSpPr/>
          <p:nvPr/>
        </p:nvSpPr>
        <p:spPr>
          <a:xfrm>
            <a:off x="2061964" y="241333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Підготовка  виселення почалася вже у другій половині 1946 року. В серпні Відомство інформації та пропаганди в Любліні повідомило, що </a:t>
            </a:r>
            <a:r>
              <a:rPr lang="uk-UA" dirty="0"/>
              <a:t>“…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загальна думка поляків із теренів [охоплених діями УПА] домагається виселення українського елементу повністю – чи в Радянський Союз, чи на Західні землі…”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B3E18C6-DD5A-4922-B0B2-1AD72C8CC84B}"/>
              </a:ext>
            </a:extLst>
          </p:cNvPr>
          <p:cNvSpPr/>
          <p:nvPr/>
        </p:nvSpPr>
        <p:spPr>
          <a:xfrm>
            <a:off x="1125860" y="4077072"/>
            <a:ext cx="97210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[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У 1944–1946 роках]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багато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одиниць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навіть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родин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сховалося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лісах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або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прикордонних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місцевостях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території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Чехословаччини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і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потім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прямісінько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(через кордон) повернулись до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своїх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осель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стаючи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базою для банд УПА та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небезпекою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для нас на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майбутнє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. У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зв'язку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з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тим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Радянський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Союз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вже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не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приймає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назад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цих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родин,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необхідно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навесні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дійсно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провести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енергійну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акцію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переселення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цих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людей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окремим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родинами в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розпорошенні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по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цілих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землях, де вони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швидко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асимілюються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”, </a:t>
            </a:r>
            <a:r>
              <a:rPr lang="ru-RU" dirty="0"/>
              <a:t>– </a:t>
            </a:r>
            <a:r>
              <a:rPr lang="ru-RU" b="1" dirty="0" err="1"/>
              <a:t>йшлося</a:t>
            </a:r>
            <a:r>
              <a:rPr lang="ru-RU" b="1" dirty="0"/>
              <a:t> у </a:t>
            </a:r>
            <a:r>
              <a:rPr lang="ru-RU" b="1" dirty="0" err="1"/>
              <a:t>звіті</a:t>
            </a:r>
            <a:r>
              <a:rPr lang="ru-RU" b="1" dirty="0"/>
              <a:t> заступника начальника Генерального Штабу Стефана </a:t>
            </a:r>
            <a:r>
              <a:rPr lang="ru-RU" b="1" dirty="0" err="1"/>
              <a:t>Моссора</a:t>
            </a:r>
            <a:r>
              <a:rPr lang="ru-RU" b="1" dirty="0"/>
              <a:t> </a:t>
            </a:r>
            <a:r>
              <a:rPr lang="ru-RU" b="1" dirty="0" err="1"/>
              <a:t>голові</a:t>
            </a:r>
            <a:r>
              <a:rPr lang="ru-RU" b="1" dirty="0"/>
              <a:t> </a:t>
            </a:r>
            <a:r>
              <a:rPr lang="ru-RU" b="1" dirty="0" err="1"/>
              <a:t>державної</a:t>
            </a:r>
            <a:r>
              <a:rPr lang="ru-RU" b="1" dirty="0"/>
              <a:t> </a:t>
            </a:r>
            <a:r>
              <a:rPr lang="ru-RU" b="1" dirty="0" err="1"/>
              <a:t>комісії</a:t>
            </a:r>
            <a:r>
              <a:rPr lang="ru-RU" b="1" dirty="0"/>
              <a:t> </a:t>
            </a:r>
            <a:r>
              <a:rPr lang="ru-RU" b="1" dirty="0" err="1"/>
              <a:t>безпеки</a:t>
            </a:r>
            <a:r>
              <a:rPr lang="ru-RU" b="1" dirty="0"/>
              <a:t>, </a:t>
            </a:r>
            <a:r>
              <a:rPr lang="ru-RU" b="1" dirty="0" err="1"/>
              <a:t>міністрові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оборони </a:t>
            </a:r>
            <a:r>
              <a:rPr lang="ru-RU" b="1" dirty="0" err="1"/>
              <a:t>Міхала</a:t>
            </a:r>
            <a:r>
              <a:rPr lang="ru-RU" b="1" dirty="0"/>
              <a:t> </a:t>
            </a:r>
            <a:r>
              <a:rPr lang="ru-RU" b="1" dirty="0" err="1"/>
              <a:t>Ролі-Жимерського</a:t>
            </a:r>
            <a:r>
              <a:rPr lang="ru-RU" b="1" dirty="0"/>
              <a:t>.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0035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4191392-032D-4999-B2DB-96FDDCC4A2FE}"/>
              </a:ext>
            </a:extLst>
          </p:cNvPr>
          <p:cNvSpPr/>
          <p:nvPr/>
        </p:nvSpPr>
        <p:spPr>
          <a:xfrm>
            <a:off x="1773932" y="612845"/>
            <a:ext cx="95770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/>
              <a:t>28 березня 1947 року українські повстанці із лісової засідки вбили віце-міністра оборони Польщі Кароля </a:t>
            </a:r>
            <a:r>
              <a:rPr lang="uk-UA" b="1" dirty="0" err="1"/>
              <a:t>Свєрчевського</a:t>
            </a:r>
            <a:r>
              <a:rPr lang="uk-UA" b="1" dirty="0"/>
              <a:t>. Ця подія була використана як привід для початку депортації. Наступного дня зібралося Політбюро Центрального комітету Польської робітничої партії. 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“Переселення українців є наслідком вбивства популярного генерала сотнею “</a:t>
            </a:r>
            <a:r>
              <a:rPr lang="uk-UA" b="1" i="1" dirty="0" err="1">
                <a:solidFill>
                  <a:schemeClr val="accent1">
                    <a:lumMod val="75000"/>
                  </a:schemeClr>
                </a:solidFill>
              </a:rPr>
              <a:t>Хріна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” і здійснюється в ім'я боротьби з українськими збройними силами…”</a:t>
            </a:r>
            <a:r>
              <a:rPr lang="uk-UA" b="1" dirty="0"/>
              <a:t> – зазначалося в рішенні про негайне переселення “української </a:t>
            </a:r>
            <a:r>
              <a:rPr lang="uk-UA" b="1" dirty="0" err="1"/>
              <a:t>людности</a:t>
            </a:r>
            <a:r>
              <a:rPr lang="uk-UA" b="1" dirty="0"/>
              <a:t>” на західні та північні землі Польщі.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/>
              <a:t>Спочатку план називався “спеціальною операцією “Схід”  і включав одночасне проведення депортації та бойових дій проти УПА. Згодом його перейменовано на “Вісла”. Для практичної реалізації створили спеціальну оперативну групу “Вісла” у склад, якої входило близько 21 тисячі військових.</a:t>
            </a:r>
          </a:p>
          <a:p>
            <a:pPr algn="just"/>
            <a:r>
              <a:rPr lang="uk-UA" b="1" dirty="0"/>
              <a:t>    Головною метою було цілковите виселення українського населення, а не лише ліквідація відділів УПА. Оскільки, по-перше, на той момент чисельність українського підпілля складала близько 2 тисяч осіб, що в 10 разів менше за кількість військових ОГ “Вісла”, по-друге, війська оперативної групи прив’язувалися саме до населених пунктів, а не до повстанських відділів, головною мішенню операції було саме цивільне населення. У планах із підготовки операції вказувалося, що її метою є “остаточне вирішення української проблеми в Польщі”.</a:t>
            </a:r>
          </a:p>
        </p:txBody>
      </p:sp>
    </p:spTree>
    <p:extLst>
      <p:ext uri="{BB962C8B-B14F-4D97-AF65-F5344CB8AC3E}">
        <p14:creationId xmlns:p14="http://schemas.microsoft.com/office/powerpoint/2010/main" val="23370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DC7B6B7-0AF9-4698-950D-312098608F01}"/>
              </a:ext>
            </a:extLst>
          </p:cNvPr>
          <p:cNvSpPr/>
          <p:nvPr/>
        </p:nvSpPr>
        <p:spPr>
          <a:xfrm>
            <a:off x="621804" y="404663"/>
            <a:ext cx="11089232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>
                <a:solidFill>
                  <a:srgbClr val="C00000"/>
                </a:solidFill>
              </a:rPr>
              <a:t>Понад</a:t>
            </a:r>
            <a:r>
              <a:rPr lang="ru-RU" sz="2000" b="1" dirty="0">
                <a:solidFill>
                  <a:srgbClr val="C00000"/>
                </a:solidFill>
              </a:rPr>
              <a:t> 700 </a:t>
            </a:r>
            <a:r>
              <a:rPr lang="ru-RU" sz="2000" b="1" dirty="0" err="1">
                <a:solidFill>
                  <a:srgbClr val="C00000"/>
                </a:solidFill>
              </a:rPr>
              <a:t>тисяч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українців</a:t>
            </a:r>
            <a:r>
              <a:rPr lang="ru-RU" sz="2000" b="1" dirty="0">
                <a:solidFill>
                  <a:srgbClr val="C00000"/>
                </a:solidFill>
              </a:rPr>
              <a:t> стали жертвами </a:t>
            </a:r>
            <a:r>
              <a:rPr lang="ru-RU" sz="2000" b="1" dirty="0" err="1">
                <a:solidFill>
                  <a:srgbClr val="C00000"/>
                </a:solidFill>
              </a:rPr>
              <a:t>цих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переселенсько-депортаційних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err="1">
                <a:solidFill>
                  <a:srgbClr val="C00000"/>
                </a:solidFill>
              </a:rPr>
              <a:t>акцій</a:t>
            </a:r>
            <a:r>
              <a:rPr lang="ru-RU" sz="2000" b="1" dirty="0">
                <a:solidFill>
                  <a:srgbClr val="C00000"/>
                </a:solidFill>
              </a:rPr>
              <a:t>. </a:t>
            </a:r>
            <a:endParaRPr lang="uk-UA" sz="2000" b="1" dirty="0">
              <a:solidFill>
                <a:srgbClr val="C00000"/>
              </a:solidFill>
            </a:endParaRPr>
          </a:p>
          <a:p>
            <a:pPr algn="just"/>
            <a:endParaRPr lang="uk-UA" b="1" dirty="0"/>
          </a:p>
          <a:p>
            <a:pPr algn="just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Не ближче 50 кілометрів від сухопутного, 30 кілометрів – від морського кордонів, 30 кілометрів від воєводських міст – такими були межі територій, де дозволили селитися українцям</a:t>
            </a:r>
            <a:r>
              <a:rPr lang="uk-UA" b="1" dirty="0"/>
              <a:t>.</a:t>
            </a:r>
          </a:p>
          <a:p>
            <a:pPr algn="just"/>
            <a:r>
              <a:rPr lang="uk-UA" b="1" dirty="0"/>
              <a:t>Чотири хвилі масових переселень пережили українці Західної України та південно-східних регіонів Польщі у повоєнні роки: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/>
              <a:t>І.  1944–1946 роки – вивезення за угодою між УРСР і Польським комітетом національного визволення про “обмін населенням” 482 тисяч українців із території сучасної Польщі до західних і південно-східних областей України на місця, звільнені після депортацій німецьких, татарських, грецьких, болгарських і єврейських родин.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/>
              <a:t>ІІ. Операція “Вісла”.</a:t>
            </a:r>
          </a:p>
          <a:p>
            <a:pPr algn="just"/>
            <a:endParaRPr lang="uk-UA" b="1" dirty="0"/>
          </a:p>
          <a:p>
            <a:pPr algn="just"/>
            <a:r>
              <a:rPr lang="uk-UA" b="1" dirty="0"/>
              <a:t>ІІІ. Операція “Захід” (жовтень 1947 року) – масова депортація населення Західної України до Сибіру. Постраждало 26 332 родини (77 291 особа). </a:t>
            </a:r>
          </a:p>
          <a:p>
            <a:pPr algn="just"/>
            <a:endParaRPr lang="uk-UA" b="1" dirty="0"/>
          </a:p>
          <a:p>
            <a:pPr algn="just"/>
            <a:r>
              <a:rPr lang="en-US" b="1" dirty="0"/>
              <a:t>IV. </a:t>
            </a:r>
            <a:r>
              <a:rPr lang="uk-UA" b="1" dirty="0"/>
              <a:t>Примусове переміщення 9125 українців із Польщі вглиб УРСР унаслідок “вирівнювання” в 1951 році державного кордону між СРСР і РП.  Усього з батьківщиною (Дрогобицька область) попрощалися всі мешканці 42 сіл і містечка Нижні </a:t>
            </a:r>
            <a:r>
              <a:rPr lang="uk-UA" b="1" dirty="0" err="1"/>
              <a:t>Устрики</a:t>
            </a:r>
            <a:r>
              <a:rPr lang="uk-UA" b="1" dirty="0"/>
              <a:t>.</a:t>
            </a:r>
          </a:p>
          <a:p>
            <a:pPr algn="just"/>
            <a:endParaRPr lang="uk-UA" b="1" dirty="0"/>
          </a:p>
          <a:p>
            <a:pPr algn="just"/>
            <a:endParaRPr lang="uk-UA" b="1" dirty="0"/>
          </a:p>
          <a:p>
            <a:pPr algn="just"/>
            <a:endParaRPr lang="uk-UA" b="1" dirty="0"/>
          </a:p>
          <a:p>
            <a:pPr algn="just"/>
            <a:endParaRPr lang="uk-UA" b="1" dirty="0"/>
          </a:p>
          <a:p>
            <a:pPr algn="just"/>
            <a:endParaRPr lang="uk-UA" b="1" dirty="0"/>
          </a:p>
          <a:p>
            <a:pPr algn="just"/>
            <a:endParaRPr lang="uk-UA" b="1" dirty="0"/>
          </a:p>
          <a:p>
            <a:pPr algn="just"/>
            <a:endParaRPr lang="uk-UA" b="1" dirty="0"/>
          </a:p>
          <a:p>
            <a:pPr algn="just"/>
            <a:r>
              <a:rPr lang="uk-UA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E156106-0E63-4488-B487-34E8E9B3A2EA}"/>
              </a:ext>
            </a:extLst>
          </p:cNvPr>
          <p:cNvSpPr/>
          <p:nvPr/>
        </p:nvSpPr>
        <p:spPr>
          <a:xfrm>
            <a:off x="909836" y="404664"/>
            <a:ext cx="10153128" cy="6486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Переміщення українців під час проведення операції "Вісла":</a:t>
            </a:r>
          </a:p>
          <a:p>
            <a:endParaRPr lang="uk-UA" b="1" dirty="0"/>
          </a:p>
          <a:p>
            <a:r>
              <a:rPr lang="uk-UA" b="1" i="1" dirty="0"/>
              <a:t>а) мало примусовий характер (відбувалося загалом всупереч волі самих людей та із застосуванням військових);</a:t>
            </a:r>
          </a:p>
          <a:p>
            <a:endParaRPr lang="uk-UA" b="1" i="1" dirty="0"/>
          </a:p>
          <a:p>
            <a:r>
              <a:rPr lang="uk-UA" b="1" i="1" dirty="0"/>
              <a:t>б) стосувалося переміщення людей саме за їх національною ознакою (етнічних українців або членів мішаних українсько-польських сімей);</a:t>
            </a:r>
          </a:p>
          <a:p>
            <a:endParaRPr lang="uk-UA" b="1" i="1" dirty="0"/>
          </a:p>
          <a:p>
            <a:r>
              <a:rPr lang="uk-UA" b="1" i="1" dirty="0"/>
              <a:t>в) стосувалося переміщення етнічних українців із районів, де вони мешкали законно;</a:t>
            </a:r>
          </a:p>
          <a:p>
            <a:endParaRPr lang="uk-UA" b="1" i="1" dirty="0"/>
          </a:p>
          <a:p>
            <a:r>
              <a:rPr lang="uk-UA" b="1" i="1" dirty="0"/>
              <a:t>г) проводилося за відсутності підстав, які допускаються міжнародним правом</a:t>
            </a:r>
            <a:r>
              <a:rPr lang="uk-UA" dirty="0"/>
              <a:t>.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Тому операція "Вісла" може бути визначена як "депортація або примусове переміщення населення".</a:t>
            </a:r>
          </a:p>
          <a:p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Стаття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13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Загальної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декларації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прав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людини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гарантує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кожній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людині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право "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вільно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пересуватися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обирати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собі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місце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проживання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у межах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кожної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держави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".</a:t>
            </a:r>
          </a:p>
          <a:p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uk-UA" sz="1600" b="1" i="1" dirty="0"/>
              <a:t>Відбувалася так звана "селекція" мешканців Закерзоння на предмет співпраці з українським підпіллям. Запідозрених у такій співпраці, а також осіб, які самовільно поверталися додому, висилали до "транзитного табору" в </a:t>
            </a:r>
            <a:r>
              <a:rPr lang="uk-UA" sz="1600" b="1" i="1" dirty="0" err="1"/>
              <a:t>Явожно</a:t>
            </a:r>
            <a:r>
              <a:rPr lang="uk-UA" sz="1600" b="1" i="1" dirty="0"/>
              <a:t>. Там співробітники органів держбезпеки проводили їхні допити і "під час допитів катували в'язнів. Тортури полягали в побитті, к</a:t>
            </a:r>
            <a:r>
              <a:rPr lang="en-US" sz="1600" b="1" i="1" dirty="0"/>
              <a:t>ó</a:t>
            </a:r>
            <a:r>
              <a:rPr lang="uk-UA" sz="1600" b="1" i="1" dirty="0"/>
              <a:t>панні, ураженні електричним струмом, обливанні холодною водою, вливанні її до рота й носа, встромлянні шпильок у тіло, </a:t>
            </a:r>
            <a:r>
              <a:rPr lang="uk-UA" sz="1600" b="1" i="1" dirty="0" err="1"/>
              <a:t>саджданні</a:t>
            </a:r>
            <a:r>
              <a:rPr lang="uk-UA" sz="1600" b="1" i="1" dirty="0"/>
              <a:t> на ніжку перевернутого стільця".</a:t>
            </a:r>
          </a:p>
        </p:txBody>
      </p:sp>
    </p:spTree>
    <p:extLst>
      <p:ext uri="{BB962C8B-B14F-4D97-AF65-F5344CB8AC3E}">
        <p14:creationId xmlns:p14="http://schemas.microsoft.com/office/powerpoint/2010/main" val="144116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9E36D-1F2A-4527-A76F-C86CC345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Чи це воєнний злочин?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554D468-8AAA-4DFB-8A40-4BEC986C50AC}"/>
              </a:ext>
            </a:extLst>
          </p:cNvPr>
          <p:cNvSpPr/>
          <p:nvPr/>
        </p:nvSpPr>
        <p:spPr>
          <a:xfrm>
            <a:off x="549796" y="1484784"/>
            <a:ext cx="111612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говорити</a:t>
            </a:r>
            <a:r>
              <a:rPr lang="ru-RU" b="1" dirty="0"/>
              <a:t> про </a:t>
            </a:r>
            <a:r>
              <a:rPr lang="ru-RU" b="1" dirty="0" err="1"/>
              <a:t>існування</a:t>
            </a:r>
            <a:r>
              <a:rPr lang="ru-RU" b="1" dirty="0"/>
              <a:t> на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Польщі</a:t>
            </a:r>
            <a:r>
              <a:rPr lang="ru-RU" b="1" dirty="0"/>
              <a:t> </a:t>
            </a:r>
            <a:r>
              <a:rPr lang="ru-RU" b="1" dirty="0" err="1"/>
              <a:t>внутрішнього</a:t>
            </a:r>
            <a:r>
              <a:rPr lang="ru-RU" b="1" dirty="0"/>
              <a:t> </a:t>
            </a:r>
            <a:r>
              <a:rPr lang="ru-RU" b="1" dirty="0" err="1"/>
              <a:t>збройного</a:t>
            </a:r>
            <a:r>
              <a:rPr lang="ru-RU" b="1" dirty="0"/>
              <a:t> </a:t>
            </a:r>
            <a:r>
              <a:rPr lang="ru-RU" b="1" dirty="0" err="1"/>
              <a:t>конфлікту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урядом та </a:t>
            </a:r>
            <a:r>
              <a:rPr lang="ru-RU" b="1" dirty="0" err="1"/>
              <a:t>організованими</a:t>
            </a:r>
            <a:r>
              <a:rPr lang="ru-RU" b="1" dirty="0"/>
              <a:t> структурами </a:t>
            </a:r>
            <a:r>
              <a:rPr lang="ru-RU" b="1" dirty="0" err="1"/>
              <a:t>українського</a:t>
            </a:r>
            <a:r>
              <a:rPr lang="ru-RU" b="1" dirty="0"/>
              <a:t> </a:t>
            </a:r>
            <a:r>
              <a:rPr lang="ru-RU" b="1" dirty="0" err="1"/>
              <a:t>підпілля</a:t>
            </a:r>
            <a:r>
              <a:rPr lang="ru-RU" b="1" dirty="0"/>
              <a:t>. </a:t>
            </a:r>
          </a:p>
          <a:p>
            <a:endParaRPr lang="ru-RU" b="1" dirty="0"/>
          </a:p>
          <a:p>
            <a:endParaRPr lang="ru-RU" b="1" dirty="0"/>
          </a:p>
          <a:p>
            <a:r>
              <a:rPr lang="uk-UA" b="1" dirty="0"/>
              <a:t>Підпункт </a:t>
            </a:r>
            <a:r>
              <a:rPr lang="en-US" b="1" dirty="0"/>
              <a:t>VIII </a:t>
            </a:r>
            <a:r>
              <a:rPr lang="uk-UA" b="1" dirty="0"/>
              <a:t>пункту "е" статті 8 Римського статуту визначає воєнним злочином у межах так званого внутрішнього збройного конфлікту, серед іншого, "віддання розпоряджень про переміщення цивільного населення з причин, пов'язаних з конфліктом, якщо тільки цього не вимагають міркування безпеки відповідного цивільного населення або нагальна потреба воєнного характеру". </a:t>
            </a:r>
          </a:p>
          <a:p>
            <a:endParaRPr lang="uk-UA" b="1" dirty="0"/>
          </a:p>
          <a:p>
            <a:r>
              <a:rPr lang="uk-UA" b="1" dirty="0"/>
              <a:t>Немає документів, які б підтверджували необхідність примусового переміщення українців задля їхньої безпеки. Так само, з огляду на згортання взимку та навесні 1947 року активних дій Організації українських націоналістів та Української повстанської армії на Закерзонні, переміщення не могло бути викликане нагальною потребою воєнного характеру. А тому рішення про переміщення українців у межах операції "Вісла" було пов'язане з конфліктом між польським урядом і структурами українського підпілля, та саме з метою вирішення "національних" протиріч й утворення моноетнічної польської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350651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із вертикальним і горизонтальним оформленням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9443201_TF03460606" id="{6813AF81-C6B1-4D7C-8D49-5E47C108F747}" vid="{58572E87-E724-49D0-B8D2-9DE6449B06C6}"/>
    </a:ext>
  </a:extLst>
</a:theme>
</file>

<file path=ppt/theme/theme2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Слайди з вертикальним і горизонтальним оформленням</Template>
  <TotalTime>236</TotalTime>
  <Words>1777</Words>
  <Application>Microsoft Office PowerPoint</Application>
  <PresentationFormat>Довільний</PresentationFormat>
  <Paragraphs>91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굴림</vt:lpstr>
      <vt:lpstr>Arial</vt:lpstr>
      <vt:lpstr>Century Gothic</vt:lpstr>
      <vt:lpstr>Шаблон із вертикальним і горизонтальним оформленням</vt:lpstr>
      <vt:lpstr>Українсько-польські відносини. </vt:lpstr>
      <vt:lpstr>Концепція польська </vt:lpstr>
      <vt:lpstr>Презентація PowerPoint</vt:lpstr>
      <vt:lpstr>Акція «Вісла»</vt:lpstr>
      <vt:lpstr>Презентація PowerPoint</vt:lpstr>
      <vt:lpstr>Презентація PowerPoint</vt:lpstr>
      <vt:lpstr>Презентація PowerPoint</vt:lpstr>
      <vt:lpstr>Презентація PowerPoint</vt:lpstr>
      <vt:lpstr>Чи це воєнний злочин?</vt:lpstr>
      <vt:lpstr>Чи була це етнічна чистка?</vt:lpstr>
      <vt:lpstr>Російсько-українська війна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Українсько-польські відносини.</dc:title>
  <dc:creator>user</dc:creator>
  <cp:lastModifiedBy> </cp:lastModifiedBy>
  <cp:revision>13</cp:revision>
  <dcterms:created xsi:type="dcterms:W3CDTF">2023-09-24T14:38:57Z</dcterms:created>
  <dcterms:modified xsi:type="dcterms:W3CDTF">2023-09-25T10:08:27Z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