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6858000" cy="9144000"/>
  <p:embeddedFontLst>
    <p:embeddedFont>
      <p:font typeface="Montserrat" panose="020B0604020202020204" charset="-52"/>
      <p:regular r:id="rId11"/>
      <p:bold r:id="rId12"/>
      <p:italic r:id="rId13"/>
      <p:boldItalic r:id="rId14"/>
    </p:embeddedFont>
    <p:embeddedFont>
      <p:font typeface="Oswald" panose="020B0604020202020204" charset="-52"/>
      <p:regular r:id="rId15"/>
      <p:bold r:id="rId16"/>
    </p:embeddedFont>
    <p:embeddedFont>
      <p:font typeface="Playfair Display" panose="020B0604020202020204" charset="-52"/>
      <p:regular r:id="rId17"/>
      <p:bold r:id="rId18"/>
      <p:italic r:id="rId19"/>
      <p:boldItalic r:id="rId20"/>
    </p:embeddedFont>
    <p:embeddedFont>
      <p:font typeface="Century Schoolbook" panose="02040604050505020304" pitchFamily="18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4" d="100"/>
          <a:sy n="104" d="100"/>
        </p:scale>
        <p:origin x="-84" y="-3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1631821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f12ba95f2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f12ba95f2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f12ba95f23_3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f12ba95f23_3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f12ba95f23_3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f12ba95f23_3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f12ba95f23_3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f12ba95f23_3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f12ba95f23_3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f12ba95f23_3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f12ba95f23_3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f12ba95f23_3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f12ba95f23_3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f12ba95f23_3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4286250" y="0"/>
            <a:ext cx="723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4358475" y="0"/>
            <a:ext cx="38532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44250" y="3550650"/>
            <a:ext cx="4910100" cy="577800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999925"/>
            <a:ext cx="8520600" cy="214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highlight>
                  <a:schemeClr val="dk1"/>
                </a:highlight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dk1"/>
                </a:highlight>
              </a:defRPr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dk1"/>
                </a:highlight>
              </a:defRPr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4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 rot="5400000">
            <a:off x="4550700" y="-498600"/>
            <a:ext cx="42600" cy="8455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311700" y="1234050"/>
            <a:ext cx="3999900" cy="3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2"/>
          </p:nvPr>
        </p:nvSpPr>
        <p:spPr>
          <a:xfrm>
            <a:off x="4832400" y="1234050"/>
            <a:ext cx="3999900" cy="3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081675"/>
            <a:ext cx="4045200" cy="178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9214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highlight>
                  <a:schemeClr val="lt1"/>
                </a:highlight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lt1"/>
                </a:highlight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lt1"/>
                </a:highlight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highlight>
                  <a:schemeClr val="dk1"/>
                </a:highlight>
              </a:defRPr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pop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layfair Display"/>
              <a:buChar char="●"/>
              <a:defRPr sz="18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●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●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gif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jpg"/><Relationship Id="rId4" Type="http://schemas.openxmlformats.org/officeDocument/2006/relationships/image" Target="../media/image1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>
            <a:spLocks noGrp="1"/>
          </p:cNvSpPr>
          <p:nvPr>
            <p:ph type="ctrTitle"/>
          </p:nvPr>
        </p:nvSpPr>
        <p:spPr>
          <a:xfrm>
            <a:off x="2987900" y="877425"/>
            <a:ext cx="5907300" cy="2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Українська середньовічна література </a:t>
            </a:r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subTitle" idx="1"/>
          </p:nvPr>
        </p:nvSpPr>
        <p:spPr>
          <a:xfrm>
            <a:off x="5446050" y="4186000"/>
            <a:ext cx="17247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 XI-XV ст.</a:t>
            </a:r>
            <a:endParaRPr/>
          </a:p>
        </p:txBody>
      </p:sp>
      <p:pic>
        <p:nvPicPr>
          <p:cNvPr id="60" name="Google Shape;60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700" y="203600"/>
            <a:ext cx="2718400" cy="2368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8350" y="2779700"/>
            <a:ext cx="2683100" cy="2166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CC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 txBox="1"/>
          <p:nvPr/>
        </p:nvSpPr>
        <p:spPr>
          <a:xfrm>
            <a:off x="605125" y="695875"/>
            <a:ext cx="4235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1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67" name="Google Shape;67;p14"/>
          <p:cNvSpPr txBox="1"/>
          <p:nvPr/>
        </p:nvSpPr>
        <p:spPr>
          <a:xfrm>
            <a:off x="726150" y="907675"/>
            <a:ext cx="4931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68" name="Google Shape;68;p14"/>
          <p:cNvSpPr txBox="1"/>
          <p:nvPr/>
        </p:nvSpPr>
        <p:spPr>
          <a:xfrm>
            <a:off x="484100" y="412750"/>
            <a:ext cx="82473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200" i="1">
                <a:latin typeface="Century Schoolbook"/>
                <a:ea typeface="Century Schoolbook"/>
                <a:cs typeface="Century Schoolbook"/>
                <a:sym typeface="Century Schoolbook"/>
              </a:rPr>
              <a:t> </a:t>
            </a:r>
            <a:endParaRPr sz="3200" i="1"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69" name="Google Shape;69;p14"/>
          <p:cNvSpPr txBox="1"/>
          <p:nvPr/>
        </p:nvSpPr>
        <p:spPr>
          <a:xfrm>
            <a:off x="4114800" y="276625"/>
            <a:ext cx="4403700" cy="16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 i="1">
                <a:latin typeface="Century Schoolbook"/>
                <a:ea typeface="Century Schoolbook"/>
                <a:cs typeface="Century Schoolbook"/>
                <a:sym typeface="Century Schoolbook"/>
              </a:rPr>
              <a:t>Дім, у якому  немає книг, нагадує тіло без душі</a:t>
            </a:r>
            <a:r>
              <a:rPr lang="ru" sz="2400" b="1">
                <a:latin typeface="Century Schoolbook"/>
                <a:ea typeface="Century Schoolbook"/>
                <a:cs typeface="Century Schoolbook"/>
                <a:sym typeface="Century Schoolbook"/>
              </a:rPr>
              <a:t>.</a:t>
            </a:r>
            <a:endParaRPr sz="2400" b="1"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latin typeface="Century Schoolbook"/>
                <a:ea typeface="Century Schoolbook"/>
                <a:cs typeface="Century Schoolbook"/>
                <a:sym typeface="Century Schoolbook"/>
              </a:rPr>
              <a:t>                            Цицерон</a:t>
            </a:r>
            <a:endParaRPr sz="2400"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pic>
        <p:nvPicPr>
          <p:cNvPr id="70" name="Google Shape;7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6225" y="181600"/>
            <a:ext cx="1764600" cy="142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6150" y="1608550"/>
            <a:ext cx="2529550" cy="3450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86400" y="1749550"/>
            <a:ext cx="4732100" cy="3309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CC"/>
        </a:solid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 txBox="1"/>
          <p:nvPr/>
        </p:nvSpPr>
        <p:spPr>
          <a:xfrm>
            <a:off x="605125" y="695875"/>
            <a:ext cx="4235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1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78" name="Google Shape;78;p15"/>
          <p:cNvSpPr txBox="1"/>
          <p:nvPr/>
        </p:nvSpPr>
        <p:spPr>
          <a:xfrm>
            <a:off x="726150" y="907675"/>
            <a:ext cx="4931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79" name="Google Shape;79;p15"/>
          <p:cNvSpPr txBox="1"/>
          <p:nvPr/>
        </p:nvSpPr>
        <p:spPr>
          <a:xfrm>
            <a:off x="484100" y="412750"/>
            <a:ext cx="8420924" cy="21544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200" b="1" dirty="0">
                <a:solidFill>
                  <a:srgbClr val="98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988 р. </a:t>
            </a:r>
            <a:r>
              <a:rPr lang="ru" sz="3200" b="1" dirty="0">
                <a:latin typeface="Century Schoolbook"/>
                <a:ea typeface="Century Schoolbook"/>
                <a:cs typeface="Century Schoolbook"/>
                <a:sym typeface="Century Schoolbook"/>
              </a:rPr>
              <a:t>- </a:t>
            </a:r>
            <a:r>
              <a:rPr lang="ru" sz="3200" b="1" i="1" dirty="0">
                <a:latin typeface="Century Schoolbook"/>
                <a:ea typeface="Century Schoolbook"/>
                <a:cs typeface="Century Schoolbook"/>
                <a:sym typeface="Century Schoolbook"/>
              </a:rPr>
              <a:t>Прийняття християнської   </a:t>
            </a:r>
            <a:br>
              <a:rPr lang="ru" sz="3200" b="1" i="1" dirty="0">
                <a:latin typeface="Century Schoolbook"/>
                <a:ea typeface="Century Schoolbook"/>
                <a:cs typeface="Century Schoolbook"/>
                <a:sym typeface="Century Schoolbook"/>
              </a:rPr>
            </a:br>
            <a:r>
              <a:rPr lang="ru" sz="3200" b="1" i="1" dirty="0">
                <a:latin typeface="Century Schoolbook"/>
                <a:ea typeface="Century Schoolbook"/>
                <a:cs typeface="Century Schoolbook"/>
                <a:sym typeface="Century Schoolbook"/>
              </a:rPr>
              <a:t>             віри за правління великого </a:t>
            </a:r>
            <a:endParaRPr sz="3200" b="1" i="1" dirty="0"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200" b="1" i="1" dirty="0">
                <a:latin typeface="Century Schoolbook"/>
                <a:ea typeface="Century Schoolbook"/>
                <a:cs typeface="Century Schoolbook"/>
                <a:sym typeface="Century Schoolbook"/>
              </a:rPr>
              <a:t>             київського </a:t>
            </a:r>
            <a:r>
              <a:rPr lang="ru" sz="3200" b="1" i="1" dirty="0" smtClean="0">
                <a:latin typeface="Century Schoolbook"/>
                <a:ea typeface="Century Schoolbook"/>
                <a:cs typeface="Century Schoolbook"/>
                <a:sym typeface="Century Schoolbook"/>
              </a:rPr>
              <a:t>князя</a:t>
            </a:r>
            <a:r>
              <a:rPr lang="en-US" sz="3200" b="1" i="1" dirty="0" smtClean="0">
                <a:latin typeface="Century Schoolbook"/>
                <a:ea typeface="Century Schoolbook"/>
                <a:cs typeface="Century Schoolbook"/>
                <a:sym typeface="Century Schoolbook"/>
              </a:rPr>
              <a:t> </a:t>
            </a:r>
            <a:r>
              <a:rPr lang="ru" sz="3200" b="1" i="1" dirty="0" smtClean="0">
                <a:latin typeface="Century Schoolbook"/>
                <a:ea typeface="Century Schoolbook"/>
                <a:cs typeface="Century Schoolbook"/>
                <a:sym typeface="Century Schoolbook"/>
              </a:rPr>
              <a:t>Володимира  </a:t>
            </a:r>
            <a:r>
              <a:rPr lang="en-US" sz="3200" b="1" i="1" dirty="0" smtClean="0">
                <a:latin typeface="Century Schoolbook"/>
                <a:ea typeface="Century Schoolbook"/>
                <a:cs typeface="Century Schoolbook"/>
                <a:sym typeface="Century Schoolbook"/>
              </a:rPr>
              <a:t/>
            </a:r>
            <a:br>
              <a:rPr lang="en-US" sz="3200" b="1" i="1" dirty="0" smtClean="0">
                <a:latin typeface="Century Schoolbook"/>
                <a:ea typeface="Century Schoolbook"/>
                <a:cs typeface="Century Schoolbook"/>
                <a:sym typeface="Century Schoolbook"/>
              </a:rPr>
            </a:br>
            <a:r>
              <a:rPr lang="en-US" sz="3200" b="1" i="1" dirty="0" smtClean="0">
                <a:latin typeface="Century Schoolbook"/>
                <a:ea typeface="Century Schoolbook"/>
                <a:cs typeface="Century Schoolbook"/>
                <a:sym typeface="Century Schoolbook"/>
              </a:rPr>
              <a:t>             </a:t>
            </a:r>
            <a:r>
              <a:rPr lang="ru" sz="3200" b="1" i="1" dirty="0" smtClean="0">
                <a:latin typeface="Century Schoolbook"/>
                <a:ea typeface="Century Schoolbook"/>
                <a:cs typeface="Century Schoolbook"/>
                <a:sym typeface="Century Schoolbook"/>
              </a:rPr>
              <a:t>Святославича </a:t>
            </a:r>
            <a:r>
              <a:rPr lang="ru" sz="3200" i="1" dirty="0" smtClean="0">
                <a:latin typeface="Century Schoolbook"/>
                <a:ea typeface="Century Schoolbook"/>
                <a:cs typeface="Century Schoolbook"/>
                <a:sym typeface="Century Schoolbook"/>
              </a:rPr>
              <a:t> </a:t>
            </a:r>
            <a:endParaRPr sz="3200" i="1" dirty="0"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pic>
        <p:nvPicPr>
          <p:cNvPr id="80" name="Google Shape;8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2571750"/>
            <a:ext cx="268825" cy="570700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5"/>
          <p:cNvSpPr txBox="1"/>
          <p:nvPr/>
        </p:nvSpPr>
        <p:spPr>
          <a:xfrm>
            <a:off x="1549700" y="3146550"/>
            <a:ext cx="71817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 b="1">
                <a:latin typeface="Century Schoolbook"/>
                <a:ea typeface="Century Schoolbook"/>
                <a:cs typeface="Century Schoolbook"/>
                <a:sym typeface="Century Schoolbook"/>
              </a:rPr>
              <a:t>Зародження давньої літератури</a:t>
            </a:r>
            <a:endParaRPr sz="3000" b="1"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82" name="Google Shape;82;p15"/>
          <p:cNvSpPr txBox="1"/>
          <p:nvPr/>
        </p:nvSpPr>
        <p:spPr>
          <a:xfrm>
            <a:off x="1390924" y="4043975"/>
            <a:ext cx="7514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 i="1">
                <a:latin typeface="Century Schoolbook"/>
                <a:ea typeface="Century Schoolbook"/>
                <a:cs typeface="Century Schoolbook"/>
                <a:sym typeface="Century Schoolbook"/>
              </a:rPr>
              <a:t>Церковнослов’янська мова й писемність + розмовна мова - книжна українська мова </a:t>
            </a:r>
            <a:endParaRPr sz="2400" b="1" i="1"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pic>
        <p:nvPicPr>
          <p:cNvPr id="83" name="Google Shape;8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6312" y="1096075"/>
            <a:ext cx="1398425" cy="1217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0175" y="3514600"/>
            <a:ext cx="895350" cy="127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CC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496040">
            <a:off x="7580281" y="51293"/>
            <a:ext cx="1520181" cy="1520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8800" y="103050"/>
            <a:ext cx="1883875" cy="1416675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6"/>
          <p:cNvSpPr txBox="1"/>
          <p:nvPr/>
        </p:nvSpPr>
        <p:spPr>
          <a:xfrm>
            <a:off x="309000" y="355200"/>
            <a:ext cx="8835000" cy="44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600" b="1">
                <a:latin typeface="Century Schoolbook"/>
                <a:ea typeface="Century Schoolbook"/>
                <a:cs typeface="Century Schoolbook"/>
                <a:sym typeface="Century Schoolbook"/>
              </a:rPr>
              <a:t>                          </a:t>
            </a:r>
            <a:r>
              <a:rPr lang="ru" sz="2800" b="1">
                <a:solidFill>
                  <a:srgbClr val="073763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Особливості розвитку                                              </a:t>
            </a:r>
            <a:br>
              <a:rPr lang="ru" sz="2800" b="1">
                <a:solidFill>
                  <a:srgbClr val="073763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</a:br>
            <a:r>
              <a:rPr lang="ru" sz="2800" b="1">
                <a:solidFill>
                  <a:srgbClr val="073763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                давньої української літератури</a:t>
            </a:r>
            <a:endParaRPr sz="2000" b="1">
              <a:solidFill>
                <a:srgbClr val="073763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 b="1">
                <a:solidFill>
                  <a:srgbClr val="073763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         </a:t>
            </a:r>
            <a:endParaRPr sz="2600" b="1"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Century Schoolbook"/>
              <a:buChar char="●"/>
            </a:pPr>
            <a:r>
              <a:rPr lang="ru" sz="2400" b="1" i="1">
                <a:latin typeface="Century Schoolbook"/>
                <a:ea typeface="Century Schoolbook"/>
                <a:cs typeface="Century Schoolbook"/>
                <a:sym typeface="Century Schoolbook"/>
              </a:rPr>
              <a:t>Давня українська література була рукописною. Пам’ятки здебільшого не мали стійкого тексту.</a:t>
            </a:r>
            <a:endParaRPr sz="2400" b="1" i="1"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Century Schoolbook"/>
              <a:buChar char="●"/>
            </a:pPr>
            <a:r>
              <a:rPr lang="ru" sz="2400" b="1" i="1">
                <a:latin typeface="Century Schoolbook"/>
                <a:ea typeface="Century Schoolbook"/>
                <a:cs typeface="Century Schoolbook"/>
                <a:sym typeface="Century Schoolbook"/>
              </a:rPr>
              <a:t>Тексти багатьох творів не зберегли ні імені їхніх авторів, ні дат написання.</a:t>
            </a:r>
            <a:endParaRPr sz="2400" b="1" i="1"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Century Schoolbook"/>
              <a:buChar char="●"/>
            </a:pPr>
            <a:r>
              <a:rPr lang="ru" sz="2400" b="1" i="1">
                <a:latin typeface="Century Schoolbook"/>
                <a:ea typeface="Century Schoolbook"/>
                <a:cs typeface="Century Schoolbook"/>
                <a:sym typeface="Century Schoolbook"/>
              </a:rPr>
              <a:t>Література була пов’язана із церквою, з історичними подіями чи особами.</a:t>
            </a:r>
            <a:endParaRPr sz="2400" b="1" i="1"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 i="1">
                <a:latin typeface="Century Schoolbook"/>
                <a:ea typeface="Century Schoolbook"/>
                <a:cs typeface="Century Schoolbook"/>
                <a:sym typeface="Century Schoolbook"/>
              </a:rPr>
              <a:t>     </a:t>
            </a:r>
            <a:r>
              <a:rPr lang="ru" sz="2400" b="1" i="1">
                <a:solidFill>
                  <a:srgbClr val="073763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Жанри:</a:t>
            </a:r>
            <a:r>
              <a:rPr lang="ru" sz="2400" b="1" i="1">
                <a:latin typeface="Century Schoolbook"/>
                <a:ea typeface="Century Schoolbook"/>
                <a:cs typeface="Century Schoolbook"/>
                <a:sym typeface="Century Schoolbook"/>
              </a:rPr>
              <a:t> </a:t>
            </a:r>
            <a:r>
              <a:rPr lang="ru" sz="2400" i="1">
                <a:latin typeface="Century Schoolbook"/>
                <a:ea typeface="Century Schoolbook"/>
                <a:cs typeface="Century Schoolbook"/>
                <a:sym typeface="Century Schoolbook"/>
              </a:rPr>
              <a:t>повісті, оповідання, сказання, літописи, житія, слова, повчання, поеми...</a:t>
            </a:r>
            <a:endParaRPr sz="2400" i="1"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CC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7"/>
          <p:cNvSpPr txBox="1"/>
          <p:nvPr/>
        </p:nvSpPr>
        <p:spPr>
          <a:xfrm>
            <a:off x="1107575" y="515150"/>
            <a:ext cx="7134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97" name="Google Shape;97;p17"/>
          <p:cNvSpPr txBox="1"/>
          <p:nvPr/>
        </p:nvSpPr>
        <p:spPr>
          <a:xfrm>
            <a:off x="103050" y="105625"/>
            <a:ext cx="89379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 b="1">
                <a:solidFill>
                  <a:srgbClr val="073763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Особливості рукописної книги Київської Русі</a:t>
            </a:r>
            <a:endParaRPr sz="2800" b="1">
              <a:solidFill>
                <a:srgbClr val="073763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pic>
        <p:nvPicPr>
          <p:cNvPr id="98" name="Google Shape;98;p17"/>
          <p:cNvPicPr preferRelativeResize="0"/>
          <p:nvPr/>
        </p:nvPicPr>
        <p:blipFill>
          <a:blip r:embed="rId3">
            <a:alphaModFix amt="51000"/>
          </a:blip>
          <a:stretch>
            <a:fillRect/>
          </a:stretch>
        </p:blipFill>
        <p:spPr>
          <a:xfrm>
            <a:off x="103050" y="105625"/>
            <a:ext cx="8937900" cy="48024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7"/>
          <p:cNvSpPr txBox="1"/>
          <p:nvPr/>
        </p:nvSpPr>
        <p:spPr>
          <a:xfrm>
            <a:off x="103050" y="721225"/>
            <a:ext cx="8937900" cy="41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Century Schoolbook"/>
              <a:buChar char="●"/>
            </a:pPr>
            <a:r>
              <a:rPr lang="ru" sz="2000" b="1" i="1">
                <a:latin typeface="Century Schoolbook"/>
                <a:ea typeface="Century Schoolbook"/>
                <a:cs typeface="Century Schoolbook"/>
                <a:sym typeface="Century Schoolbook"/>
              </a:rPr>
              <a:t>Різноманітні формати та обсяги книг.</a:t>
            </a:r>
            <a:endParaRPr sz="2000" b="1" i="1"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Century Schoolbook"/>
              <a:buChar char="●"/>
            </a:pPr>
            <a:r>
              <a:rPr lang="ru" sz="2000" b="1" i="1">
                <a:latin typeface="Century Schoolbook"/>
                <a:ea typeface="Century Schoolbook"/>
                <a:cs typeface="Century Schoolbook"/>
                <a:sym typeface="Century Schoolbook"/>
              </a:rPr>
              <a:t>Текст писали двома кольорами: чорним і червоним. У рукописах великого формату текст компонувався  у два стовпчики.</a:t>
            </a:r>
            <a:endParaRPr sz="2000" b="1" i="1"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Century Schoolbook"/>
              <a:buChar char="●"/>
            </a:pPr>
            <a:r>
              <a:rPr lang="ru" sz="2000" b="1" i="1">
                <a:latin typeface="Century Schoolbook"/>
                <a:ea typeface="Century Schoolbook"/>
                <a:cs typeface="Century Schoolbook"/>
                <a:sym typeface="Century Schoolbook"/>
              </a:rPr>
              <a:t>В оформленні староруської книги використовували декоративний елемент - в’язь (специфічний вид написання літер…).</a:t>
            </a:r>
            <a:endParaRPr sz="2000" b="1" i="1"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Century Schoolbook"/>
              <a:buChar char="●"/>
            </a:pPr>
            <a:r>
              <a:rPr lang="ru" sz="2000" b="1" i="1">
                <a:latin typeface="Century Schoolbook"/>
                <a:ea typeface="Century Schoolbook"/>
                <a:cs typeface="Century Schoolbook"/>
                <a:sym typeface="Century Schoolbook"/>
              </a:rPr>
              <a:t>Компонування на сторінці заставок, завдання яких - привернути увагу читача до початку розділу.</a:t>
            </a:r>
            <a:endParaRPr sz="2000" b="1" i="1"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Century Schoolbook"/>
              <a:buChar char="●"/>
            </a:pPr>
            <a:r>
              <a:rPr lang="ru" sz="2000" b="1" i="1">
                <a:latin typeface="Century Schoolbook"/>
                <a:ea typeface="Century Schoolbook"/>
                <a:cs typeface="Century Schoolbook"/>
                <a:sym typeface="Century Schoolbook"/>
              </a:rPr>
              <a:t>Важлива частина художнього оформлення рукописної книги - мініатюри: вихідні та ті, що відкривають текст.</a:t>
            </a:r>
            <a:endParaRPr sz="2000" b="1" i="1"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Century Schoolbook"/>
              <a:buChar char="●"/>
            </a:pPr>
            <a:r>
              <a:rPr lang="ru" sz="2000" b="1" i="1">
                <a:latin typeface="Century Schoolbook"/>
                <a:ea typeface="Century Schoolbook"/>
                <a:cs typeface="Century Schoolbook"/>
                <a:sym typeface="Century Schoolbook"/>
              </a:rPr>
              <a:t>Усі рукописні книги “одягалися” в оправи для захисту та надання охайного вигляду.</a:t>
            </a:r>
            <a:endParaRPr sz="2000" b="1" i="1"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CC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8"/>
          <p:cNvSpPr txBox="1"/>
          <p:nvPr/>
        </p:nvSpPr>
        <p:spPr>
          <a:xfrm>
            <a:off x="128800" y="128800"/>
            <a:ext cx="88605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 b="1">
                <a:latin typeface="Century Schoolbook"/>
                <a:ea typeface="Century Schoolbook"/>
                <a:cs typeface="Century Schoolbook"/>
                <a:sym typeface="Century Schoolbook"/>
              </a:rPr>
              <a:t> </a:t>
            </a:r>
            <a:r>
              <a:rPr lang="ru" sz="2800" b="1">
                <a:solidFill>
                  <a:srgbClr val="98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Найдавніші рукописні книги Київської Русі </a:t>
            </a:r>
            <a:endParaRPr sz="2800" b="1">
              <a:solidFill>
                <a:srgbClr val="980000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05" name="Google Shape;105;p18"/>
          <p:cNvSpPr txBox="1">
            <a:spLocks noGrp="1"/>
          </p:cNvSpPr>
          <p:nvPr>
            <p:ph type="body" idx="1"/>
          </p:nvPr>
        </p:nvSpPr>
        <p:spPr>
          <a:xfrm>
            <a:off x="311700" y="1234050"/>
            <a:ext cx="3999900" cy="3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 b="1" i="1">
                <a:solidFill>
                  <a:srgbClr val="073763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Остромирове Євангеліє        </a:t>
            </a:r>
            <a:r>
              <a:rPr lang="ru" sz="1800" b="1">
                <a:latin typeface="Century Schoolbook"/>
                <a:ea typeface="Century Schoolbook"/>
                <a:cs typeface="Century Schoolbook"/>
                <a:sym typeface="Century Schoolbook"/>
              </a:rPr>
              <a:t>1056-1057 рр.</a:t>
            </a:r>
            <a:endParaRPr sz="1800" b="1"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b="1">
                <a:latin typeface="Century Schoolbook"/>
                <a:ea typeface="Century Schoolbook"/>
                <a:cs typeface="Century Schoolbook"/>
                <a:sym typeface="Century Schoolbook"/>
              </a:rPr>
              <a:t>Тексти, призначені для читання під час церковної служби.</a:t>
            </a:r>
            <a:endParaRPr sz="1800" b="1"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sz="1800"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06" name="Google Shape;106;p18"/>
          <p:cNvSpPr txBox="1">
            <a:spLocks noGrp="1"/>
          </p:cNvSpPr>
          <p:nvPr>
            <p:ph type="body" idx="2"/>
          </p:nvPr>
        </p:nvSpPr>
        <p:spPr>
          <a:xfrm>
            <a:off x="4832400" y="1234050"/>
            <a:ext cx="3999900" cy="3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 b="1" i="1">
                <a:solidFill>
                  <a:srgbClr val="073763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Ізборник Святослава   </a:t>
            </a:r>
            <a:r>
              <a:rPr lang="ru" sz="1800" b="1">
                <a:latin typeface="Century Schoolbook"/>
                <a:ea typeface="Century Schoolbook"/>
                <a:cs typeface="Century Schoolbook"/>
                <a:sym typeface="Century Schoolbook"/>
              </a:rPr>
              <a:t>1073 р.</a:t>
            </a:r>
            <a:endParaRPr sz="1800" b="1"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800" b="1">
                <a:latin typeface="Century Schoolbook"/>
                <a:ea typeface="Century Schoolbook"/>
                <a:cs typeface="Century Schoolbook"/>
                <a:sym typeface="Century Schoolbook"/>
              </a:rPr>
              <a:t>Уривки з різних творів: релігійні роздуми, притчі, загадки...</a:t>
            </a:r>
            <a:endParaRPr sz="1800" b="1"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pic>
        <p:nvPicPr>
          <p:cNvPr id="107" name="Google Shape;10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5775" y="2936375"/>
            <a:ext cx="2395450" cy="20348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09125" y="2979425"/>
            <a:ext cx="2395450" cy="1948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88150" y="744400"/>
            <a:ext cx="370675" cy="5514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47025" y="744400"/>
            <a:ext cx="370675" cy="551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CC"/>
        </a:solid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9"/>
          <p:cNvSpPr txBox="1"/>
          <p:nvPr/>
        </p:nvSpPr>
        <p:spPr>
          <a:xfrm>
            <a:off x="875775" y="231825"/>
            <a:ext cx="74697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 b="1">
                <a:solidFill>
                  <a:srgbClr val="073763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Дві азбуки у слов’ян:</a:t>
            </a:r>
            <a:endParaRPr sz="2800" b="1">
              <a:solidFill>
                <a:srgbClr val="073763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pic>
        <p:nvPicPr>
          <p:cNvPr id="116" name="Google Shape;11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20737" y="1635925"/>
            <a:ext cx="2502526" cy="331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9"/>
          <p:cNvSpPr txBox="1"/>
          <p:nvPr/>
        </p:nvSpPr>
        <p:spPr>
          <a:xfrm>
            <a:off x="515150" y="1081825"/>
            <a:ext cx="23181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 i="1">
                <a:latin typeface="Century Schoolbook"/>
                <a:ea typeface="Century Schoolbook"/>
                <a:cs typeface="Century Schoolbook"/>
                <a:sym typeface="Century Schoolbook"/>
              </a:rPr>
              <a:t>глаголиця</a:t>
            </a:r>
            <a:endParaRPr sz="2400" b="1" i="1"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18" name="Google Shape;118;p19"/>
          <p:cNvSpPr txBox="1"/>
          <p:nvPr/>
        </p:nvSpPr>
        <p:spPr>
          <a:xfrm>
            <a:off x="6619750" y="1081825"/>
            <a:ext cx="2189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 i="1">
                <a:latin typeface="Century Schoolbook"/>
                <a:ea typeface="Century Schoolbook"/>
                <a:cs typeface="Century Schoolbook"/>
                <a:sym typeface="Century Schoolbook"/>
              </a:rPr>
              <a:t>кирилиця</a:t>
            </a:r>
            <a:endParaRPr sz="2400" b="1" i="1"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19" name="Google Shape;119;p19"/>
          <p:cNvSpPr txBox="1"/>
          <p:nvPr/>
        </p:nvSpPr>
        <p:spPr>
          <a:xfrm>
            <a:off x="3061125" y="721225"/>
            <a:ext cx="29919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 b="1" i="1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Грецькі ченці </a:t>
            </a:r>
            <a:r>
              <a:rPr lang="ru" sz="2200" b="1" i="1">
                <a:solidFill>
                  <a:srgbClr val="66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Кирило і Мефодій</a:t>
            </a:r>
            <a:endParaRPr sz="2200" b="1" i="1">
              <a:solidFill>
                <a:srgbClr val="660000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pic>
        <p:nvPicPr>
          <p:cNvPr id="120" name="Google Shape;120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53025" y="1210613"/>
            <a:ext cx="654025" cy="296525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9"/>
          <p:cNvSpPr txBox="1"/>
          <p:nvPr/>
        </p:nvSpPr>
        <p:spPr>
          <a:xfrm>
            <a:off x="6332350" y="1931825"/>
            <a:ext cx="2502600" cy="26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Century Schoolbook"/>
              <a:buChar char="●"/>
            </a:pPr>
            <a:r>
              <a:rPr lang="ru" sz="2000">
                <a:latin typeface="Century Schoolbook"/>
                <a:ea typeface="Century Schoolbook"/>
                <a:cs typeface="Century Schoolbook"/>
                <a:sym typeface="Century Schoolbook"/>
              </a:rPr>
              <a:t>Остромирове Євангеліє</a:t>
            </a:r>
            <a:endParaRPr sz="2000"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Century Schoolbook"/>
              <a:buChar char="●"/>
            </a:pPr>
            <a:r>
              <a:rPr lang="ru" sz="2000">
                <a:latin typeface="Century Schoolbook"/>
                <a:ea typeface="Century Schoolbook"/>
                <a:cs typeface="Century Schoolbook"/>
                <a:sym typeface="Century Schoolbook"/>
              </a:rPr>
              <a:t>Ізборники Святослава 1073, 1076 рр.,</a:t>
            </a:r>
            <a:endParaRPr sz="2000"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Century Schoolbook"/>
              <a:buChar char="●"/>
            </a:pPr>
            <a:r>
              <a:rPr lang="ru" sz="2000">
                <a:latin typeface="Century Schoolbook"/>
                <a:ea typeface="Century Schoolbook"/>
                <a:cs typeface="Century Schoolbook"/>
                <a:sym typeface="Century Schoolbook"/>
              </a:rPr>
              <a:t>“Слово про закон і благодать”</a:t>
            </a:r>
            <a:endParaRPr sz="2000"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CC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785550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20"/>
          <p:cNvSpPr txBox="1"/>
          <p:nvPr/>
        </p:nvSpPr>
        <p:spPr>
          <a:xfrm>
            <a:off x="4919750" y="489400"/>
            <a:ext cx="3194100" cy="38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 b="1" i="1">
                <a:latin typeface="Century Schoolbook"/>
                <a:ea typeface="Century Schoolbook"/>
                <a:cs typeface="Century Schoolbook"/>
                <a:sym typeface="Century Schoolbook"/>
              </a:rPr>
              <a:t>     Найдавніші рукописні пам’ятки дозволяють скласти уявлення про інтереси українських читачів.</a:t>
            </a:r>
            <a:endParaRPr sz="1600" b="1" i="1"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 b="1" i="1">
                <a:latin typeface="Century Schoolbook"/>
                <a:ea typeface="Century Schoolbook"/>
                <a:cs typeface="Century Schoolbook"/>
                <a:sym typeface="Century Schoolbook"/>
              </a:rPr>
              <a:t>     В давнину книга мала неабияку цінність, була справжнім скарбом, адже на її створення й оздоблення витрачалися величезні зусилля. До неї ставилися з особливою пошаною як до авторитетного духовного джерела.</a:t>
            </a:r>
            <a:endParaRPr sz="1600" b="1" i="1"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pic>
        <p:nvPicPr>
          <p:cNvPr id="128" name="Google Shape;128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75775" y="3982025"/>
            <a:ext cx="347750" cy="2768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290851">
            <a:off x="1446389" y="785374"/>
            <a:ext cx="2944198" cy="32708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op">
  <a:themeElements>
    <a:clrScheme name="Pop">
      <a:dk1>
        <a:srgbClr val="F8E71C"/>
      </a:dk1>
      <a:lt1>
        <a:srgbClr val="FFFFFF"/>
      </a:lt1>
      <a:dk2>
        <a:srgbClr val="000000"/>
      </a:dk2>
      <a:lt2>
        <a:srgbClr val="D9D9D9"/>
      </a:lt2>
      <a:accent1>
        <a:srgbClr val="666666"/>
      </a:accent1>
      <a:accent2>
        <a:srgbClr val="483165"/>
      </a:accent2>
      <a:accent3>
        <a:srgbClr val="EB1E95"/>
      </a:accent3>
      <a:accent4>
        <a:srgbClr val="01AFD1"/>
      </a:accent4>
      <a:accent5>
        <a:srgbClr val="0F9D58"/>
      </a:accent5>
      <a:accent6>
        <a:srgbClr val="9C27B0"/>
      </a:accent6>
      <a:hlink>
        <a:srgbClr val="0F9D58"/>
      </a:hlink>
      <a:folHlink>
        <a:srgbClr val="0F9D5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249</Words>
  <Application>Microsoft Office PowerPoint</Application>
  <PresentationFormat>Экран (16:9)</PresentationFormat>
  <Paragraphs>36</Paragraphs>
  <Slides>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Montserrat</vt:lpstr>
      <vt:lpstr>Oswald</vt:lpstr>
      <vt:lpstr>Playfair Display</vt:lpstr>
      <vt:lpstr>Century Schoolbook</vt:lpstr>
      <vt:lpstr>Pop</vt:lpstr>
      <vt:lpstr>Українська середньовічна література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Українська середньовічна література </dc:title>
  <cp:lastModifiedBy>TURBO</cp:lastModifiedBy>
  <cp:revision>1</cp:revision>
  <dcterms:modified xsi:type="dcterms:W3CDTF">2021-10-07T13:41:45Z</dcterms:modified>
</cp:coreProperties>
</file>