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Klein" panose="020B0604020202020204" charset="0"/>
      <p:regular r:id="rId17"/>
    </p:embeddedFont>
    <p:embeddedFont>
      <p:font typeface="Klein Bold" panose="020B0604020202020204" charset="0"/>
      <p:regular r:id="rId18"/>
    </p:embeddedFont>
    <p:embeddedFont>
      <p:font typeface="Nourd" panose="020B0604020202020204" charset="0"/>
      <p:regular r:id="rId19"/>
    </p:embeddedFont>
    <p:embeddedFont>
      <p:font typeface="Nourd Bold" panose="020B0604020202020204" charset="0"/>
      <p:regular r:id="rId20"/>
    </p:embeddedFont>
    <p:embeddedFont>
      <p:font typeface="Nourd Light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7134928"/>
            <a:chOff x="0" y="0"/>
            <a:chExt cx="5490351" cy="24135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413544"/>
            </a:xfrm>
            <a:custGeom>
              <a:avLst/>
              <a:gdLst/>
              <a:ahLst/>
              <a:cxnLst/>
              <a:rect l="l" t="t" r="r" b="b"/>
              <a:pathLst>
                <a:path w="5490351" h="2413544">
                  <a:moveTo>
                    <a:pt x="5365891" y="2413544"/>
                  </a:moveTo>
                  <a:lnTo>
                    <a:pt x="124460" y="2413544"/>
                  </a:lnTo>
                  <a:cubicBezTo>
                    <a:pt x="55880" y="2413544"/>
                    <a:pt x="0" y="2357664"/>
                    <a:pt x="0" y="228908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289084"/>
                  </a:lnTo>
                  <a:cubicBezTo>
                    <a:pt x="5490351" y="2357664"/>
                    <a:pt x="5434471" y="2413544"/>
                    <a:pt x="5365891" y="2413544"/>
                  </a:cubicBezTo>
                  <a:close/>
                </a:path>
              </a:pathLst>
            </a:custGeom>
            <a:solidFill>
              <a:srgbClr val="F4EDE8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AutoShape 4"/>
          <p:cNvSpPr/>
          <p:nvPr/>
        </p:nvSpPr>
        <p:spPr>
          <a:xfrm>
            <a:off x="0" y="9053177"/>
            <a:ext cx="18288000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5"/>
          <p:cNvGrpSpPr/>
          <p:nvPr/>
        </p:nvGrpSpPr>
        <p:grpSpPr>
          <a:xfrm>
            <a:off x="2019203" y="1957425"/>
            <a:ext cx="14049319" cy="5277479"/>
            <a:chOff x="0" y="0"/>
            <a:chExt cx="18732426" cy="7036639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18732426" cy="5892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60"/>
                </a:lnSpc>
              </a:pPr>
              <a:r>
                <a:rPr lang="en-US" sz="7300">
                  <a:solidFill>
                    <a:srgbClr val="000000"/>
                  </a:solidFill>
                  <a:latin typeface="Klein Bold"/>
                </a:rPr>
                <a:t>СЛОВ’ЯНСЬКІ НАРОДИ. ОЛЬГА БОНДАРУК. МІФИ ПРО СТВОРЕННЯ СВІТУ ТА ЛЮДЕЙ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11824" y="6448417"/>
              <a:ext cx="17508778" cy="588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00000"/>
                  </a:solidFill>
                  <a:latin typeface="Klein"/>
                </a:rPr>
                <a:t>4 клас, сторінки 20-22.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5400000">
            <a:off x="8557467" y="9671892"/>
            <a:ext cx="1220692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9"/>
          <p:cNvSpPr/>
          <p:nvPr/>
        </p:nvSpPr>
        <p:spPr>
          <a:xfrm>
            <a:off x="13446859" y="5025708"/>
            <a:ext cx="4098646" cy="4650946"/>
          </a:xfrm>
          <a:custGeom>
            <a:avLst/>
            <a:gdLst/>
            <a:ahLst/>
            <a:cxnLst/>
            <a:rect l="l" t="t" r="r" b="b"/>
            <a:pathLst>
              <a:path w="4098646" h="4650946">
                <a:moveTo>
                  <a:pt x="0" y="0"/>
                </a:moveTo>
                <a:lnTo>
                  <a:pt x="4098647" y="0"/>
                </a:lnTo>
                <a:lnTo>
                  <a:pt x="4098647" y="4650946"/>
                </a:lnTo>
                <a:lnTo>
                  <a:pt x="0" y="4650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TextBox 10"/>
          <p:cNvSpPr txBox="1"/>
          <p:nvPr/>
        </p:nvSpPr>
        <p:spPr>
          <a:xfrm>
            <a:off x="1028700" y="9503017"/>
            <a:ext cx="2381555" cy="2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Klein"/>
              </a:rPr>
              <a:t>01/16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877745" y="9503017"/>
            <a:ext cx="2381555" cy="2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Klein"/>
              </a:rPr>
              <a:t>NEXT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700069"/>
            <a:ext cx="16230600" cy="4734767"/>
            <a:chOff x="0" y="0"/>
            <a:chExt cx="5490351" cy="16016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1601638"/>
            </a:xfrm>
            <a:custGeom>
              <a:avLst/>
              <a:gdLst/>
              <a:ahLst/>
              <a:cxnLst/>
              <a:rect l="l" t="t" r="r" b="b"/>
              <a:pathLst>
                <a:path w="5490351" h="1601638">
                  <a:moveTo>
                    <a:pt x="5365891" y="1601637"/>
                  </a:moveTo>
                  <a:lnTo>
                    <a:pt x="124460" y="1601637"/>
                  </a:lnTo>
                  <a:cubicBezTo>
                    <a:pt x="55880" y="1601637"/>
                    <a:pt x="0" y="1545757"/>
                    <a:pt x="0" y="14771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477177"/>
                  </a:lnTo>
                  <a:cubicBezTo>
                    <a:pt x="5490351" y="1545757"/>
                    <a:pt x="5434471" y="1601638"/>
                    <a:pt x="5365891" y="1601638"/>
                  </a:cubicBezTo>
                  <a:close/>
                </a:path>
              </a:pathLst>
            </a:custGeom>
            <a:solidFill>
              <a:srgbClr val="F4EDE8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AutoShape 4"/>
          <p:cNvSpPr/>
          <p:nvPr/>
        </p:nvSpPr>
        <p:spPr>
          <a:xfrm>
            <a:off x="0" y="9053177"/>
            <a:ext cx="18288000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5"/>
          <p:cNvSpPr/>
          <p:nvPr/>
        </p:nvSpPr>
        <p:spPr>
          <a:xfrm rot="5400000">
            <a:off x="8557467" y="9671892"/>
            <a:ext cx="1220692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>
            <a:off x="15139429" y="3802750"/>
            <a:ext cx="3148571" cy="6484250"/>
          </a:xfrm>
          <a:custGeom>
            <a:avLst/>
            <a:gdLst/>
            <a:ahLst/>
            <a:cxnLst/>
            <a:rect l="l" t="t" r="r" b="b"/>
            <a:pathLst>
              <a:path w="3148571" h="6484250">
                <a:moveTo>
                  <a:pt x="0" y="0"/>
                </a:moveTo>
                <a:lnTo>
                  <a:pt x="3148571" y="0"/>
                </a:lnTo>
                <a:lnTo>
                  <a:pt x="3148571" y="6484250"/>
                </a:lnTo>
                <a:lnTo>
                  <a:pt x="0" y="64842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457829" y="485343"/>
            <a:ext cx="3523297" cy="4114800"/>
          </a:xfrm>
          <a:custGeom>
            <a:avLst/>
            <a:gdLst/>
            <a:ahLst/>
            <a:cxnLst/>
            <a:rect l="l" t="t" r="r" b="b"/>
            <a:pathLst>
              <a:path w="3523297" h="4114800">
                <a:moveTo>
                  <a:pt x="0" y="0"/>
                </a:moveTo>
                <a:lnTo>
                  <a:pt x="3523297" y="0"/>
                </a:lnTo>
                <a:lnTo>
                  <a:pt x="35232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Freeform 8"/>
          <p:cNvSpPr/>
          <p:nvPr/>
        </p:nvSpPr>
        <p:spPr>
          <a:xfrm>
            <a:off x="1761649" y="2542743"/>
            <a:ext cx="7074511" cy="5297580"/>
          </a:xfrm>
          <a:custGeom>
            <a:avLst/>
            <a:gdLst/>
            <a:ahLst/>
            <a:cxnLst/>
            <a:rect l="l" t="t" r="r" b="b"/>
            <a:pathLst>
              <a:path w="7074511" h="5297580">
                <a:moveTo>
                  <a:pt x="0" y="0"/>
                </a:moveTo>
                <a:lnTo>
                  <a:pt x="7074511" y="0"/>
                </a:lnTo>
                <a:lnTo>
                  <a:pt x="7074511" y="5297580"/>
                </a:lnTo>
                <a:lnTo>
                  <a:pt x="0" y="52975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9828004" y="3519322"/>
            <a:ext cx="5733745" cy="3048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9"/>
              </a:lnSpc>
            </a:pPr>
            <a:r>
              <a:rPr lang="en-US" sz="3699">
                <a:solidFill>
                  <a:srgbClr val="000000"/>
                </a:solidFill>
                <a:latin typeface="Klein Bold"/>
              </a:rPr>
              <a:t>ДЛЯ ЧОГО НА ВАШУ ДУМКУ, ЛЮДИНІ ПОТРІБНІ ЗНАННЯ ПРО ВІРУВАННЯ  ДАЛЕКИХ ПРЕДКІВ?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877745" y="9503017"/>
            <a:ext cx="2381555" cy="2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Klein"/>
              </a:rPr>
              <a:t>NEXT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9503017"/>
            <a:ext cx="2381555" cy="2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Klein"/>
              </a:rPr>
              <a:t>02/16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7233276"/>
            <a:chOff x="0" y="0"/>
            <a:chExt cx="5490351" cy="24468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446812"/>
            </a:xfrm>
            <a:custGeom>
              <a:avLst/>
              <a:gdLst/>
              <a:ahLst/>
              <a:cxnLst/>
              <a:rect l="l" t="t" r="r" b="b"/>
              <a:pathLst>
                <a:path w="5490351" h="2446812">
                  <a:moveTo>
                    <a:pt x="5365891" y="2446812"/>
                  </a:moveTo>
                  <a:lnTo>
                    <a:pt x="124460" y="2446812"/>
                  </a:lnTo>
                  <a:cubicBezTo>
                    <a:pt x="55880" y="2446812"/>
                    <a:pt x="0" y="2390932"/>
                    <a:pt x="0" y="232235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322352"/>
                  </a:lnTo>
                  <a:cubicBezTo>
                    <a:pt x="5490351" y="2390932"/>
                    <a:pt x="5434471" y="2446812"/>
                    <a:pt x="5365891" y="2446812"/>
                  </a:cubicBezTo>
                  <a:close/>
                </a:path>
              </a:pathLst>
            </a:custGeom>
            <a:solidFill>
              <a:srgbClr val="F4EDE8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AutoShape 4"/>
          <p:cNvSpPr/>
          <p:nvPr/>
        </p:nvSpPr>
        <p:spPr>
          <a:xfrm>
            <a:off x="0" y="9053177"/>
            <a:ext cx="18288000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5"/>
          <p:cNvSpPr/>
          <p:nvPr/>
        </p:nvSpPr>
        <p:spPr>
          <a:xfrm rot="5400000">
            <a:off x="8557467" y="9671892"/>
            <a:ext cx="1220692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>
            <a:off x="6239563" y="3764441"/>
            <a:ext cx="4081532" cy="4105541"/>
          </a:xfrm>
          <a:custGeom>
            <a:avLst/>
            <a:gdLst/>
            <a:ahLst/>
            <a:cxnLst/>
            <a:rect l="l" t="t" r="r" b="b"/>
            <a:pathLst>
              <a:path w="4081532" h="4105541">
                <a:moveTo>
                  <a:pt x="0" y="0"/>
                </a:moveTo>
                <a:lnTo>
                  <a:pt x="4081532" y="0"/>
                </a:lnTo>
                <a:lnTo>
                  <a:pt x="4081532" y="4105541"/>
                </a:lnTo>
                <a:lnTo>
                  <a:pt x="0" y="41055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94699" y="2855367"/>
            <a:ext cx="8229600" cy="82296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877745" y="9503017"/>
            <a:ext cx="2381555" cy="2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Klein"/>
              </a:rPr>
              <a:t>NEXT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814140" y="1487934"/>
            <a:ext cx="14659721" cy="2108262"/>
            <a:chOff x="0" y="0"/>
            <a:chExt cx="19546294" cy="281101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28575"/>
              <a:ext cx="19546294" cy="473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60"/>
                </a:lnSpc>
              </a:pPr>
              <a:r>
                <a:rPr lang="en-US" sz="2200">
                  <a:solidFill>
                    <a:srgbClr val="000000"/>
                  </a:solidFill>
                  <a:latin typeface="Klein Bold"/>
                </a:rPr>
                <a:t>ПОЯСНЕННЯ ДОМАШНЬОГО ЗАВДАННЯ.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85696"/>
              <a:ext cx="19546294" cy="1925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>
                  <a:solidFill>
                    <a:srgbClr val="000000"/>
                  </a:solidFill>
                  <a:latin typeface="Nourd Light"/>
                </a:rPr>
                <a:t>Підручник сторінка 20-22.</a:t>
              </a:r>
            </a:p>
            <a:p>
              <a:pPr>
                <a:lnSpc>
                  <a:spcPts val="3900"/>
                </a:lnSpc>
              </a:pPr>
              <a:r>
                <a:rPr lang="en-US" sz="2600">
                  <a:solidFill>
                    <a:srgbClr val="000000"/>
                  </a:solidFill>
                  <a:latin typeface="Nourd Light"/>
                </a:rPr>
                <a:t>Прочитай твір, розбий його на частини. Добери до кожної заголовок.  Обери частину для переказу.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9503017"/>
            <a:ext cx="2381555" cy="2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Klein"/>
              </a:rPr>
              <a:t>04/16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469816"/>
            <a:ext cx="16230600" cy="4734767"/>
            <a:chOff x="0" y="0"/>
            <a:chExt cx="5490351" cy="16016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1601638"/>
            </a:xfrm>
            <a:custGeom>
              <a:avLst/>
              <a:gdLst/>
              <a:ahLst/>
              <a:cxnLst/>
              <a:rect l="l" t="t" r="r" b="b"/>
              <a:pathLst>
                <a:path w="5490351" h="1601638">
                  <a:moveTo>
                    <a:pt x="5365891" y="1601637"/>
                  </a:moveTo>
                  <a:lnTo>
                    <a:pt x="124460" y="1601637"/>
                  </a:lnTo>
                  <a:cubicBezTo>
                    <a:pt x="55880" y="1601637"/>
                    <a:pt x="0" y="1545757"/>
                    <a:pt x="0" y="14771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477177"/>
                  </a:lnTo>
                  <a:cubicBezTo>
                    <a:pt x="5490351" y="1545757"/>
                    <a:pt x="5434471" y="1601638"/>
                    <a:pt x="5365891" y="1601638"/>
                  </a:cubicBezTo>
                  <a:close/>
                </a:path>
              </a:pathLst>
            </a:custGeom>
            <a:solidFill>
              <a:srgbClr val="F4EDE8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AutoShape 4"/>
          <p:cNvSpPr/>
          <p:nvPr/>
        </p:nvSpPr>
        <p:spPr>
          <a:xfrm>
            <a:off x="0" y="9053177"/>
            <a:ext cx="18288000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5"/>
          <p:cNvSpPr/>
          <p:nvPr/>
        </p:nvSpPr>
        <p:spPr>
          <a:xfrm rot="5400000">
            <a:off x="8557467" y="9671892"/>
            <a:ext cx="1220692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>
            <a:off x="1660613" y="3401105"/>
            <a:ext cx="7209724" cy="4803478"/>
          </a:xfrm>
          <a:custGeom>
            <a:avLst/>
            <a:gdLst/>
            <a:ahLst/>
            <a:cxnLst/>
            <a:rect l="l" t="t" r="r" b="b"/>
            <a:pathLst>
              <a:path w="7209724" h="4803478">
                <a:moveTo>
                  <a:pt x="0" y="0"/>
                </a:moveTo>
                <a:lnTo>
                  <a:pt x="7209724" y="0"/>
                </a:lnTo>
                <a:lnTo>
                  <a:pt x="7209724" y="4803479"/>
                </a:lnTo>
                <a:lnTo>
                  <a:pt x="0" y="4803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TextBox 7"/>
          <p:cNvSpPr txBox="1"/>
          <p:nvPr/>
        </p:nvSpPr>
        <p:spPr>
          <a:xfrm>
            <a:off x="4014746" y="1028700"/>
            <a:ext cx="12176455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4800">
                <a:solidFill>
                  <a:srgbClr val="000000"/>
                </a:solidFill>
                <a:latin typeface="Klein"/>
              </a:rPr>
              <a:t>Сьогодні ми продовжимо знайомитись із міфами та легендами. </a:t>
            </a:r>
          </a:p>
          <a:p>
            <a:pPr algn="ctr">
              <a:lnSpc>
                <a:spcPts val="5760"/>
              </a:lnSpc>
            </a:pPr>
            <a:endParaRPr lang="en-US" sz="4800">
              <a:solidFill>
                <a:srgbClr val="000000"/>
              </a:solidFill>
              <a:latin typeface="Klei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670342" y="3827425"/>
            <a:ext cx="7156326" cy="3914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49"/>
              </a:lnSpc>
            </a:pPr>
            <a:r>
              <a:rPr lang="en-US" sz="3499">
                <a:solidFill>
                  <a:srgbClr val="000000"/>
                </a:solidFill>
                <a:latin typeface="Nourd Light"/>
              </a:rPr>
              <a:t>У слов’янських народів, до яких належать і українці, теж є свої міфи. У них відображались уявлення  наших предків про походження світу, діяння богів, вірування людей.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877745" y="9503017"/>
            <a:ext cx="2381555" cy="2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Klein"/>
              </a:rPr>
              <a:t>NEXT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9503017"/>
            <a:ext cx="2381555" cy="2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Klein"/>
              </a:rPr>
              <a:t>02/16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88" y="9053177"/>
            <a:ext cx="1828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" name="AutoShape 3"/>
          <p:cNvSpPr/>
          <p:nvPr/>
        </p:nvSpPr>
        <p:spPr>
          <a:xfrm rot="5400000">
            <a:off x="8557467" y="9671892"/>
            <a:ext cx="122069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4" name="AutoShape 4"/>
          <p:cNvSpPr/>
          <p:nvPr/>
        </p:nvSpPr>
        <p:spPr>
          <a:xfrm>
            <a:off x="14288" y="2801714"/>
            <a:ext cx="1828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5"/>
          <p:cNvSpPr/>
          <p:nvPr/>
        </p:nvSpPr>
        <p:spPr>
          <a:xfrm>
            <a:off x="14288" y="4052007"/>
            <a:ext cx="18288000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6"/>
          <p:cNvSpPr/>
          <p:nvPr/>
        </p:nvSpPr>
        <p:spPr>
          <a:xfrm>
            <a:off x="14288" y="5302299"/>
            <a:ext cx="18288000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7"/>
          <p:cNvSpPr/>
          <p:nvPr/>
        </p:nvSpPr>
        <p:spPr>
          <a:xfrm>
            <a:off x="14288" y="6552592"/>
            <a:ext cx="18288000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8" name="AutoShape 8"/>
          <p:cNvSpPr/>
          <p:nvPr/>
        </p:nvSpPr>
        <p:spPr>
          <a:xfrm>
            <a:off x="14288" y="7802884"/>
            <a:ext cx="18288000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14877745" y="9503017"/>
            <a:ext cx="2381555" cy="2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Klein"/>
              </a:rPr>
              <a:t>NEXT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52374" y="944339"/>
            <a:ext cx="14593981" cy="199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>
                <a:solidFill>
                  <a:srgbClr val="000000"/>
                </a:solidFill>
                <a:latin typeface="Klein"/>
              </a:rPr>
              <a:t>СЛОВНИКОВА РОБОТА</a:t>
            </a:r>
          </a:p>
          <a:p>
            <a:pPr algn="ctr">
              <a:lnSpc>
                <a:spcPts val="7800"/>
              </a:lnSpc>
            </a:pPr>
            <a:r>
              <a:rPr lang="en-US" sz="6500">
                <a:solidFill>
                  <a:srgbClr val="000000"/>
                </a:solidFill>
                <a:latin typeface="Klein"/>
              </a:rPr>
              <a:t>правильно став наголос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70390" y="3140631"/>
            <a:ext cx="581984" cy="581984"/>
            <a:chOff x="0" y="0"/>
            <a:chExt cx="775979" cy="775979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775979" cy="775979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CFBF7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22239" y="161718"/>
              <a:ext cx="531500" cy="473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0"/>
                </a:lnSpc>
              </a:pPr>
              <a:r>
                <a:rPr lang="en-US" sz="2200">
                  <a:solidFill>
                    <a:srgbClr val="000000"/>
                  </a:solidFill>
                  <a:latin typeface="Klein"/>
                </a:rPr>
                <a:t>1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70390" y="4390923"/>
            <a:ext cx="581984" cy="581984"/>
            <a:chOff x="0" y="0"/>
            <a:chExt cx="775979" cy="775979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775979" cy="775979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CFBF7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22239" y="161718"/>
              <a:ext cx="531500" cy="473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0"/>
                </a:lnSpc>
              </a:pPr>
              <a:r>
                <a:rPr lang="en-US" sz="2200">
                  <a:solidFill>
                    <a:srgbClr val="000000"/>
                  </a:solidFill>
                  <a:latin typeface="Klein"/>
                </a:rPr>
                <a:t>2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70390" y="5641216"/>
            <a:ext cx="581984" cy="581984"/>
            <a:chOff x="0" y="0"/>
            <a:chExt cx="775979" cy="775979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775979" cy="775979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CFBF7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22239" y="161718"/>
              <a:ext cx="531500" cy="473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0"/>
                </a:lnSpc>
              </a:pPr>
              <a:r>
                <a:rPr lang="en-US" sz="2200">
                  <a:solidFill>
                    <a:srgbClr val="000000"/>
                  </a:solidFill>
                  <a:latin typeface="Klein"/>
                </a:rPr>
                <a:t>3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70390" y="6891509"/>
            <a:ext cx="581984" cy="581984"/>
            <a:chOff x="0" y="0"/>
            <a:chExt cx="775979" cy="77597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775979" cy="775979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CFBF7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22239" y="161718"/>
              <a:ext cx="531500" cy="473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0"/>
                </a:lnSpc>
              </a:pPr>
              <a:r>
                <a:rPr lang="en-US" sz="2200">
                  <a:solidFill>
                    <a:srgbClr val="000000"/>
                  </a:solidFill>
                  <a:latin typeface="Klein"/>
                </a:rPr>
                <a:t>4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70390" y="8141801"/>
            <a:ext cx="581984" cy="581984"/>
            <a:chOff x="0" y="0"/>
            <a:chExt cx="775979" cy="775979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775979" cy="775979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CFBF7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22239" y="161718"/>
              <a:ext cx="531500" cy="473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0"/>
                </a:lnSpc>
              </a:pPr>
              <a:r>
                <a:rPr lang="en-US" sz="2200">
                  <a:solidFill>
                    <a:srgbClr val="000000"/>
                  </a:solidFill>
                  <a:latin typeface="Klein"/>
                </a:rPr>
                <a:t>5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461372" y="3157303"/>
            <a:ext cx="13333024" cy="47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Nourd Light"/>
              </a:rPr>
              <a:t>ДИВОВИЖНІ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461372" y="4407595"/>
            <a:ext cx="13333024" cy="47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Nourd Light"/>
              </a:rPr>
              <a:t>КОРІННІ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61372" y="5657888"/>
            <a:ext cx="13333024" cy="47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Nourd Light"/>
              </a:rPr>
              <a:t>ДАВНІШИМ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461372" y="6908181"/>
            <a:ext cx="13333024" cy="47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Nourd Light"/>
              </a:rPr>
              <a:t>ХРИСТИЯНСТВО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461372" y="8158473"/>
            <a:ext cx="13333024" cy="47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Nourd Light"/>
              </a:rPr>
              <a:t>БОЖЕСТВЕННИЙ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28700" y="9503017"/>
            <a:ext cx="2381555" cy="2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Klein"/>
              </a:rPr>
              <a:t>05/16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7275" y="1833033"/>
            <a:ext cx="16230600" cy="7233276"/>
            <a:chOff x="0" y="0"/>
            <a:chExt cx="5490351" cy="24468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446812"/>
            </a:xfrm>
            <a:custGeom>
              <a:avLst/>
              <a:gdLst/>
              <a:ahLst/>
              <a:cxnLst/>
              <a:rect l="l" t="t" r="r" b="b"/>
              <a:pathLst>
                <a:path w="5490351" h="2446812">
                  <a:moveTo>
                    <a:pt x="5365891" y="2446812"/>
                  </a:moveTo>
                  <a:lnTo>
                    <a:pt x="124460" y="2446812"/>
                  </a:lnTo>
                  <a:cubicBezTo>
                    <a:pt x="55880" y="2446812"/>
                    <a:pt x="0" y="2390932"/>
                    <a:pt x="0" y="232235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322352"/>
                  </a:lnTo>
                  <a:cubicBezTo>
                    <a:pt x="5490351" y="2390932"/>
                    <a:pt x="5434471" y="2446812"/>
                    <a:pt x="5365891" y="2446812"/>
                  </a:cubicBezTo>
                  <a:close/>
                </a:path>
              </a:pathLst>
            </a:custGeom>
            <a:solidFill>
              <a:srgbClr val="F4EDE8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AutoShape 4"/>
          <p:cNvSpPr/>
          <p:nvPr/>
        </p:nvSpPr>
        <p:spPr>
          <a:xfrm>
            <a:off x="0" y="9053177"/>
            <a:ext cx="18288000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5"/>
          <p:cNvSpPr/>
          <p:nvPr/>
        </p:nvSpPr>
        <p:spPr>
          <a:xfrm rot="5400000">
            <a:off x="8557467" y="9671892"/>
            <a:ext cx="1220692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6"/>
          <p:cNvSpPr txBox="1"/>
          <p:nvPr/>
        </p:nvSpPr>
        <p:spPr>
          <a:xfrm>
            <a:off x="14877745" y="9503017"/>
            <a:ext cx="2381555" cy="2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Klein"/>
              </a:rPr>
              <a:t>NEXT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20981" y="300690"/>
            <a:ext cx="16038319" cy="9641902"/>
            <a:chOff x="0" y="0"/>
            <a:chExt cx="21384426" cy="12855869"/>
          </a:xfrm>
        </p:grpSpPr>
        <p:sp>
          <p:nvSpPr>
            <p:cNvPr id="8" name="TextBox 8"/>
            <p:cNvSpPr txBox="1"/>
            <p:nvPr/>
          </p:nvSpPr>
          <p:spPr>
            <a:xfrm>
              <a:off x="0" y="-38100"/>
              <a:ext cx="21384426" cy="1282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99"/>
                </a:lnSpc>
              </a:pPr>
              <a:r>
                <a:rPr lang="en-US" sz="2999">
                  <a:solidFill>
                    <a:srgbClr val="000000"/>
                  </a:solidFill>
                  <a:latin typeface="Klein Bold"/>
                </a:rPr>
                <a:t>ОПРАЦЮВАННЯ ТЕКСТУ ОЛЬГИ БОНДАРУК “МІФИ ПРО СТВОРЕННЯ СВІТУ ТА ЛЮДЕЙ”. ЧИТАННЯ ТЕКСТУ ВЧИТЕЛЕМ.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684949"/>
              <a:ext cx="21384426" cy="11170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>
                  <a:solidFill>
                    <a:srgbClr val="000000"/>
                  </a:solidFill>
                  <a:latin typeface="Nourd Light"/>
                </a:rPr>
                <a:t>                           </a:t>
              </a:r>
            </a:p>
            <a:p>
              <a:pPr>
                <a:lnSpc>
                  <a:spcPts val="3900"/>
                </a:lnSpc>
              </a:pPr>
              <a:r>
                <a:rPr lang="en-US" sz="2600">
                  <a:solidFill>
                    <a:srgbClr val="000000"/>
                  </a:solidFill>
                  <a:latin typeface="Nourd Light"/>
                </a:rPr>
                <a:t>                            </a:t>
              </a:r>
              <a:r>
                <a:rPr lang="en-US" sz="2600">
                  <a:solidFill>
                    <a:srgbClr val="000000"/>
                  </a:solidFill>
                  <a:latin typeface="Nourd Bold"/>
                </a:rPr>
                <a:t> СЛОВ'ЯНСЬКІ МІФИ ПРО СТВОРЕННЯ СВІТУ ТА ЛЮДЕЙ</a:t>
              </a:r>
            </a:p>
            <a:p>
              <a:pPr algn="just">
                <a:lnSpc>
                  <a:spcPts val="3900"/>
                </a:lnSpc>
              </a:pPr>
              <a:endParaRPr lang="en-US" sz="2600">
                <a:solidFill>
                  <a:srgbClr val="000000"/>
                </a:solidFill>
                <a:latin typeface="Nourd Bold"/>
              </a:endParaRPr>
            </a:p>
            <a:p>
              <a:pPr algn="just">
                <a:lnSpc>
                  <a:spcPts val="3900"/>
                </a:lnSpc>
              </a:pPr>
              <a:r>
                <a:rPr lang="en-US" sz="2600">
                  <a:solidFill>
                    <a:srgbClr val="000000"/>
                  </a:solidFill>
                  <a:latin typeface="Nourd Light"/>
                </a:rPr>
                <a:t>    В усних творах слов’янських народів зберігся погляд дуже давніх людей на те, як було створено світ.</a:t>
              </a:r>
            </a:p>
            <a:p>
              <a:pPr algn="just">
                <a:lnSpc>
                  <a:spcPts val="3900"/>
                </a:lnSpc>
              </a:pPr>
              <a:r>
                <a:rPr lang="en-US" sz="2600">
                  <a:solidFill>
                    <a:srgbClr val="000000"/>
                  </a:solidFill>
                  <a:latin typeface="Nourd Light"/>
                </a:rPr>
                <a:t>  Ще до початку світу, коли не було ні неба, ні землі, а саме́ лише синє море, то посеред того моря стояло велике дерево, що його різні слов’янські народи називали по-різному: дубом, явором, сосною, березою, яблунею та інше.</a:t>
              </a:r>
            </a:p>
            <a:p>
              <a:pPr algn="just">
                <a:lnSpc>
                  <a:spcPts val="3900"/>
                </a:lnSpc>
              </a:pPr>
              <a:r>
                <a:rPr lang="en-US" sz="2600">
                  <a:solidFill>
                    <a:srgbClr val="000000"/>
                  </a:solidFill>
                  <a:latin typeface="Nourd Light"/>
                </a:rPr>
                <a:t>     На тому дереві була золота кора, перло́ва роса, і сиділи на ньому дивовижні птахи. Дехто каже, що то були два голуби, а дехто — що сивий сокіл. Серед гілля того дерева роїлися бджоли, у його корінні жили всілякі тварини, на гілках знайшли притулок птахи.</a:t>
              </a:r>
            </a:p>
            <a:p>
              <a:pPr algn="just">
                <a:lnSpc>
                  <a:spcPts val="3900"/>
                </a:lnSpc>
              </a:pPr>
              <a:r>
                <a:rPr lang="en-US" sz="2600">
                  <a:solidFill>
                    <a:srgbClr val="000000"/>
                  </a:solidFill>
                  <a:latin typeface="Nourd Light"/>
                </a:rPr>
                <a:t>    Таке дерево, що існувало до початку світу, в міфологи називається світовим. А найголовніші істоти на ньому — два голуби і сивий сокіл. То не просто птиці. Це втілені у пташину подобу боги, які створили світ — заснували небо із сонцем, місяцем і зорями з синього та золотого каміння, а землю — із дрібного піску.</a:t>
              </a:r>
            </a:p>
            <a:p>
              <a:pPr>
                <a:lnSpc>
                  <a:spcPts val="3900"/>
                </a:lnSpc>
              </a:pPr>
              <a:endParaRPr lang="en-US" sz="2600">
                <a:solidFill>
                  <a:srgbClr val="000000"/>
                </a:solidFill>
                <a:latin typeface="Nourd Light"/>
              </a:endParaRPr>
            </a:p>
            <a:p>
              <a:pPr>
                <a:lnSpc>
                  <a:spcPts val="3900"/>
                </a:lnSpc>
              </a:pPr>
              <a:endParaRPr lang="en-US" sz="2600">
                <a:solidFill>
                  <a:srgbClr val="000000"/>
                </a:solidFill>
                <a:latin typeface="Nourd Light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9503017"/>
            <a:ext cx="2381555" cy="2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Klein"/>
              </a:rPr>
              <a:t>04/16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7233276"/>
            <a:chOff x="0" y="0"/>
            <a:chExt cx="5490351" cy="24468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446812"/>
            </a:xfrm>
            <a:custGeom>
              <a:avLst/>
              <a:gdLst/>
              <a:ahLst/>
              <a:cxnLst/>
              <a:rect l="l" t="t" r="r" b="b"/>
              <a:pathLst>
                <a:path w="5490351" h="2446812">
                  <a:moveTo>
                    <a:pt x="5365891" y="2446812"/>
                  </a:moveTo>
                  <a:lnTo>
                    <a:pt x="124460" y="2446812"/>
                  </a:lnTo>
                  <a:cubicBezTo>
                    <a:pt x="55880" y="2446812"/>
                    <a:pt x="0" y="2390932"/>
                    <a:pt x="0" y="232235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322352"/>
                  </a:lnTo>
                  <a:cubicBezTo>
                    <a:pt x="5490351" y="2390932"/>
                    <a:pt x="5434471" y="2446812"/>
                    <a:pt x="5365891" y="2446812"/>
                  </a:cubicBezTo>
                  <a:close/>
                </a:path>
              </a:pathLst>
            </a:custGeom>
            <a:solidFill>
              <a:srgbClr val="F4EDE8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AutoShape 4"/>
          <p:cNvSpPr/>
          <p:nvPr/>
        </p:nvSpPr>
        <p:spPr>
          <a:xfrm>
            <a:off x="0" y="9053177"/>
            <a:ext cx="18288000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5"/>
          <p:cNvSpPr/>
          <p:nvPr/>
        </p:nvSpPr>
        <p:spPr>
          <a:xfrm rot="5400000">
            <a:off x="8557467" y="9671892"/>
            <a:ext cx="1220692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6"/>
          <p:cNvSpPr txBox="1"/>
          <p:nvPr/>
        </p:nvSpPr>
        <p:spPr>
          <a:xfrm>
            <a:off x="14877745" y="9503017"/>
            <a:ext cx="2381555" cy="2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Klein"/>
              </a:rPr>
              <a:t>NEXT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08802" y="718811"/>
            <a:ext cx="15654816" cy="7011656"/>
            <a:chOff x="0" y="0"/>
            <a:chExt cx="20873088" cy="9348875"/>
          </a:xfrm>
        </p:grpSpPr>
        <p:sp>
          <p:nvSpPr>
            <p:cNvPr id="8" name="TextBox 8"/>
            <p:cNvSpPr txBox="1"/>
            <p:nvPr/>
          </p:nvSpPr>
          <p:spPr>
            <a:xfrm>
              <a:off x="0" y="-38100"/>
              <a:ext cx="20873088" cy="513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54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41464"/>
              <a:ext cx="20873088" cy="8407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4"/>
                </a:lnSpc>
              </a:pPr>
              <a:r>
                <a:rPr lang="en-US" sz="2776">
                  <a:solidFill>
                    <a:srgbClr val="000000"/>
                  </a:solidFill>
                  <a:latin typeface="Nourd Light"/>
                </a:rPr>
                <a:t>     А  ще давнішим є уявлення праслов’ян про світове яйце, з якого постає Всесвіт, або Бог-Творець, якому належить створити землю і все на ній... Недаремно деякі слов’янські племена вважали яйце символом життя. У християнстві й сьогодні яйце — головний символ Великоднього свята. Погляньте на українські великодні писанки. Ви бачите на них не тільки дивовижні візерунки, які за найдавнішими уявленнями мали магічну силу, але й зображення сонця, місяця, зірок, світового дерева, небесних оленів, коней, птахів та інше.</a:t>
              </a:r>
            </a:p>
            <a:p>
              <a:pPr>
                <a:lnSpc>
                  <a:spcPts val="4164"/>
                </a:lnSpc>
              </a:pPr>
              <a:r>
                <a:rPr lang="en-US" sz="2776">
                  <a:solidFill>
                    <a:srgbClr val="000000"/>
                  </a:solidFill>
                  <a:latin typeface="Nourd"/>
                </a:rPr>
                <a:t>       </a:t>
              </a:r>
              <a:r>
                <a:rPr lang="en-US" sz="2776">
                  <a:solidFill>
                    <a:srgbClr val="000000"/>
                  </a:solidFill>
                  <a:latin typeface="Nourd Light"/>
                </a:rPr>
                <a:t>А звідки взялися на землі люди?</a:t>
              </a:r>
            </a:p>
            <a:p>
              <a:pPr>
                <a:lnSpc>
                  <a:spcPts val="4164"/>
                </a:lnSpc>
              </a:pPr>
              <a:r>
                <a:rPr lang="en-US" sz="2776">
                  <a:solidFill>
                    <a:srgbClr val="000000"/>
                  </a:solidFill>
                  <a:latin typeface="Nourd Light"/>
                </a:rPr>
                <a:t>Найдавніші міфи твердять, що людей розмножила по світу птиця. Ота первісна птиця — Першоптах — голуб чи сокіл, як кажуть народні легенди.</a:t>
              </a:r>
            </a:p>
            <a:p>
              <a:pPr>
                <a:lnSpc>
                  <a:spcPts val="4164"/>
                </a:lnSpc>
              </a:pPr>
              <a:r>
                <a:rPr lang="en-US" sz="2776">
                  <a:solidFill>
                    <a:srgbClr val="000000"/>
                  </a:solidFill>
                  <a:latin typeface="Nourd Light"/>
                </a:rPr>
                <a:t>Як же це відбулося?</a:t>
              </a:r>
            </a:p>
            <a:p>
              <a:pPr>
                <a:lnSpc>
                  <a:spcPts val="4164"/>
                </a:lnSpc>
              </a:pPr>
              <a:endParaRPr lang="en-US" sz="2776">
                <a:solidFill>
                  <a:srgbClr val="000000"/>
                </a:solidFill>
                <a:latin typeface="Nourd Light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9503017"/>
            <a:ext cx="2381555" cy="2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Klein"/>
              </a:rPr>
              <a:t>04/16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7233276"/>
            <a:chOff x="0" y="0"/>
            <a:chExt cx="5490351" cy="24468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446812"/>
            </a:xfrm>
            <a:custGeom>
              <a:avLst/>
              <a:gdLst/>
              <a:ahLst/>
              <a:cxnLst/>
              <a:rect l="l" t="t" r="r" b="b"/>
              <a:pathLst>
                <a:path w="5490351" h="2446812">
                  <a:moveTo>
                    <a:pt x="5365891" y="2446812"/>
                  </a:moveTo>
                  <a:lnTo>
                    <a:pt x="124460" y="2446812"/>
                  </a:lnTo>
                  <a:cubicBezTo>
                    <a:pt x="55880" y="2446812"/>
                    <a:pt x="0" y="2390932"/>
                    <a:pt x="0" y="232235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322352"/>
                  </a:lnTo>
                  <a:cubicBezTo>
                    <a:pt x="5490351" y="2390932"/>
                    <a:pt x="5434471" y="2446812"/>
                    <a:pt x="5365891" y="2446812"/>
                  </a:cubicBezTo>
                  <a:close/>
                </a:path>
              </a:pathLst>
            </a:custGeom>
            <a:solidFill>
              <a:srgbClr val="F4EDE8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AutoShape 4"/>
          <p:cNvSpPr/>
          <p:nvPr/>
        </p:nvSpPr>
        <p:spPr>
          <a:xfrm>
            <a:off x="0" y="9053177"/>
            <a:ext cx="18288000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5"/>
          <p:cNvSpPr/>
          <p:nvPr/>
        </p:nvSpPr>
        <p:spPr>
          <a:xfrm rot="5400000">
            <a:off x="8557467" y="9671892"/>
            <a:ext cx="1220692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6"/>
          <p:cNvSpPr txBox="1"/>
          <p:nvPr/>
        </p:nvSpPr>
        <p:spPr>
          <a:xfrm>
            <a:off x="14877745" y="9503017"/>
            <a:ext cx="2381555" cy="2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Klein"/>
              </a:rPr>
              <a:t>NEXT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96722" y="1811174"/>
            <a:ext cx="15605912" cy="5252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1"/>
              </a:lnSpc>
            </a:pPr>
            <a:r>
              <a:rPr lang="en-US" sz="2767">
                <a:solidFill>
                  <a:srgbClr val="000000"/>
                </a:solidFill>
                <a:latin typeface="Nourd Light"/>
              </a:rPr>
              <a:t>    Постала земля серед води, та покрилася вона деревами і травою. Але сумним був світ без людського гомону. І тоді Першоптах, що мав у собі божественний вогонь, здатний запалити живу душу, злетів над лісом і вдарив блискавкою в сухий пеньок, що стримів на галявині. З того пенька постало тіло першого чоловіка, а з вогню Птаха-Бога — безсмертна людська душа.</a:t>
            </a:r>
          </a:p>
          <a:p>
            <a:pPr>
              <a:lnSpc>
                <a:spcPts val="4151"/>
              </a:lnSpc>
            </a:pPr>
            <a:r>
              <a:rPr lang="en-US" sz="2767">
                <a:solidFill>
                  <a:srgbClr val="000000"/>
                </a:solidFill>
                <a:latin typeface="Nourd"/>
              </a:rPr>
              <a:t>      </a:t>
            </a:r>
            <a:r>
              <a:rPr lang="en-US" sz="2767">
                <a:solidFill>
                  <a:srgbClr val="000000"/>
                </a:solidFill>
                <a:latin typeface="Nourd Light"/>
              </a:rPr>
              <a:t>За іншими легендами, тіло першочоловіка зробив Бог із глини. Однак глина — мертвий матеріал, і, щоб оживити людину, Творець схилився до неї й просто в уста вдихнув безсмертну душу.</a:t>
            </a:r>
          </a:p>
          <a:p>
            <a:pPr>
              <a:lnSpc>
                <a:spcPts val="4151"/>
              </a:lnSpc>
            </a:pPr>
            <a:r>
              <a:rPr lang="en-US" sz="2767">
                <a:solidFill>
                  <a:srgbClr val="000000"/>
                </a:solidFill>
                <a:latin typeface="Nourd Light"/>
              </a:rPr>
              <a:t>(Ольга Бондарук)</a:t>
            </a:r>
          </a:p>
          <a:p>
            <a:pPr>
              <a:lnSpc>
                <a:spcPts val="4151"/>
              </a:lnSpc>
            </a:pPr>
            <a:endParaRPr lang="en-US" sz="2767">
              <a:solidFill>
                <a:srgbClr val="000000"/>
              </a:solidFill>
              <a:latin typeface="Nourd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9503017"/>
            <a:ext cx="2381555" cy="2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Klein"/>
              </a:rPr>
              <a:t>04/16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868295"/>
            <a:ext cx="16230600" cy="7233276"/>
            <a:chOff x="0" y="0"/>
            <a:chExt cx="5490351" cy="24468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446812"/>
            </a:xfrm>
            <a:custGeom>
              <a:avLst/>
              <a:gdLst/>
              <a:ahLst/>
              <a:cxnLst/>
              <a:rect l="l" t="t" r="r" b="b"/>
              <a:pathLst>
                <a:path w="5490351" h="2446812">
                  <a:moveTo>
                    <a:pt x="5365891" y="2446812"/>
                  </a:moveTo>
                  <a:lnTo>
                    <a:pt x="124460" y="2446812"/>
                  </a:lnTo>
                  <a:cubicBezTo>
                    <a:pt x="55880" y="2446812"/>
                    <a:pt x="0" y="2390932"/>
                    <a:pt x="0" y="232235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322352"/>
                  </a:lnTo>
                  <a:cubicBezTo>
                    <a:pt x="5490351" y="2390932"/>
                    <a:pt x="5434471" y="2446812"/>
                    <a:pt x="5365891" y="2446812"/>
                  </a:cubicBezTo>
                  <a:close/>
                </a:path>
              </a:pathLst>
            </a:custGeom>
            <a:solidFill>
              <a:srgbClr val="FCFBF7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259443" y="419743"/>
            <a:ext cx="15038091" cy="786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0"/>
              </a:lnSpc>
            </a:pPr>
            <a:r>
              <a:rPr lang="en-US" sz="4700">
                <a:solidFill>
                  <a:srgbClr val="000000"/>
                </a:solidFill>
                <a:latin typeface="Klein Bold"/>
              </a:rPr>
              <a:t>Читання тексту учнями. Бесіда за змістом тексту з елементами вибіркового читання.</a:t>
            </a:r>
          </a:p>
          <a:p>
            <a:pPr>
              <a:lnSpc>
                <a:spcPts val="5640"/>
              </a:lnSpc>
            </a:pPr>
            <a:endParaRPr lang="en-US" sz="4700">
              <a:solidFill>
                <a:srgbClr val="000000"/>
              </a:solidFill>
              <a:latin typeface="Klein Bold"/>
            </a:endParaRPr>
          </a:p>
          <a:p>
            <a:pPr marL="1014826" lvl="1" indent="-507413">
              <a:lnSpc>
                <a:spcPts val="5640"/>
              </a:lnSpc>
              <a:buFont typeface="Arial"/>
              <a:buChar char="•"/>
            </a:pPr>
            <a:r>
              <a:rPr lang="en-US" sz="4700">
                <a:solidFill>
                  <a:srgbClr val="000000"/>
                </a:solidFill>
                <a:latin typeface="Klein"/>
              </a:rPr>
              <a:t>Знайди та прочитай, яким, за уявленням слов’ян, було світове дерево. Як його називали?</a:t>
            </a:r>
          </a:p>
          <a:p>
            <a:pPr marL="1014826" lvl="1" indent="-507413">
              <a:lnSpc>
                <a:spcPts val="5640"/>
              </a:lnSpc>
              <a:buFont typeface="Arial"/>
              <a:buChar char="•"/>
            </a:pPr>
            <a:r>
              <a:rPr lang="en-US" sz="4700">
                <a:solidFill>
                  <a:srgbClr val="000000"/>
                </a:solidFill>
                <a:latin typeface="Klein"/>
              </a:rPr>
              <a:t>Якими були уявлення про світове яйце? Яким символом є зараз яйце у християн?</a:t>
            </a:r>
          </a:p>
          <a:p>
            <a:pPr marL="1014826" lvl="1" indent="-507413">
              <a:lnSpc>
                <a:spcPts val="5640"/>
              </a:lnSpc>
              <a:buFont typeface="Arial"/>
              <a:buChar char="•"/>
            </a:pPr>
            <a:r>
              <a:rPr lang="en-US" sz="4700">
                <a:solidFill>
                  <a:srgbClr val="000000"/>
                </a:solidFill>
                <a:latin typeface="Klein"/>
              </a:rPr>
              <a:t> Що розповідається у міфах праслов’ян про появу людей на землі?</a:t>
            </a:r>
          </a:p>
          <a:p>
            <a:pPr>
              <a:lnSpc>
                <a:spcPts val="5640"/>
              </a:lnSpc>
            </a:pPr>
            <a:endParaRPr lang="en-US" sz="4700">
              <a:solidFill>
                <a:srgbClr val="000000"/>
              </a:solidFill>
              <a:latin typeface="Klein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0" y="9053177"/>
            <a:ext cx="18288000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6"/>
          <p:cNvSpPr/>
          <p:nvPr/>
        </p:nvSpPr>
        <p:spPr>
          <a:xfrm rot="5400000">
            <a:off x="8557467" y="9671892"/>
            <a:ext cx="1220692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15526692" y="6711980"/>
            <a:ext cx="2164459" cy="3064720"/>
          </a:xfrm>
          <a:custGeom>
            <a:avLst/>
            <a:gdLst/>
            <a:ahLst/>
            <a:cxnLst/>
            <a:rect l="l" t="t" r="r" b="b"/>
            <a:pathLst>
              <a:path w="2164459" h="3064720">
                <a:moveTo>
                  <a:pt x="0" y="0"/>
                </a:moveTo>
                <a:lnTo>
                  <a:pt x="2164459" y="0"/>
                </a:lnTo>
                <a:lnTo>
                  <a:pt x="2164459" y="3064721"/>
                </a:lnTo>
                <a:lnTo>
                  <a:pt x="0" y="3064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14877745" y="9503017"/>
            <a:ext cx="2381555" cy="2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Klein"/>
              </a:rPr>
              <a:t>NEXT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9503017"/>
            <a:ext cx="2381555" cy="2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Klein"/>
              </a:rPr>
              <a:t>10/16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469816"/>
            <a:ext cx="16230600" cy="4734767"/>
            <a:chOff x="0" y="0"/>
            <a:chExt cx="5490351" cy="16016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1601638"/>
            </a:xfrm>
            <a:custGeom>
              <a:avLst/>
              <a:gdLst/>
              <a:ahLst/>
              <a:cxnLst/>
              <a:rect l="l" t="t" r="r" b="b"/>
              <a:pathLst>
                <a:path w="5490351" h="1601638">
                  <a:moveTo>
                    <a:pt x="5365891" y="1601637"/>
                  </a:moveTo>
                  <a:lnTo>
                    <a:pt x="124460" y="1601637"/>
                  </a:lnTo>
                  <a:cubicBezTo>
                    <a:pt x="55880" y="1601637"/>
                    <a:pt x="0" y="1545757"/>
                    <a:pt x="0" y="14771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477177"/>
                  </a:lnTo>
                  <a:cubicBezTo>
                    <a:pt x="5490351" y="1545757"/>
                    <a:pt x="5434471" y="1601638"/>
                    <a:pt x="5365891" y="1601638"/>
                  </a:cubicBezTo>
                  <a:close/>
                </a:path>
              </a:pathLst>
            </a:custGeom>
            <a:solidFill>
              <a:srgbClr val="F4EDE8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AutoShape 4"/>
          <p:cNvSpPr/>
          <p:nvPr/>
        </p:nvSpPr>
        <p:spPr>
          <a:xfrm>
            <a:off x="0" y="9053177"/>
            <a:ext cx="18288000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5"/>
          <p:cNvSpPr/>
          <p:nvPr/>
        </p:nvSpPr>
        <p:spPr>
          <a:xfrm rot="5400000">
            <a:off x="8557467" y="9671892"/>
            <a:ext cx="1220692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>
            <a:off x="3410255" y="3276899"/>
            <a:ext cx="4000470" cy="5120602"/>
          </a:xfrm>
          <a:custGeom>
            <a:avLst/>
            <a:gdLst/>
            <a:ahLst/>
            <a:cxnLst/>
            <a:rect l="l" t="t" r="r" b="b"/>
            <a:pathLst>
              <a:path w="4000470" h="5120602">
                <a:moveTo>
                  <a:pt x="0" y="0"/>
                </a:moveTo>
                <a:lnTo>
                  <a:pt x="4000470" y="0"/>
                </a:lnTo>
                <a:lnTo>
                  <a:pt x="4000470" y="5120602"/>
                </a:lnTo>
                <a:lnTo>
                  <a:pt x="0" y="51206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TextBox 7"/>
          <p:cNvSpPr txBox="1"/>
          <p:nvPr/>
        </p:nvSpPr>
        <p:spPr>
          <a:xfrm>
            <a:off x="3606150" y="1019175"/>
            <a:ext cx="10258507" cy="199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>
                <a:solidFill>
                  <a:srgbClr val="000000"/>
                </a:solidFill>
                <a:latin typeface="Klein"/>
              </a:rPr>
              <a:t>Плачинда Сергій Петрович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72895" y="4428452"/>
            <a:ext cx="5733745" cy="2674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99"/>
              </a:lnSpc>
            </a:pPr>
            <a:r>
              <a:rPr lang="en-US" sz="4799">
                <a:solidFill>
                  <a:srgbClr val="000000"/>
                </a:solidFill>
                <a:latin typeface="Nourd Light"/>
              </a:rPr>
              <a:t>Відомий дослідник української історії та культури.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877745" y="9503017"/>
            <a:ext cx="2381555" cy="2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Klein"/>
              </a:rPr>
              <a:t>NEXT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9503017"/>
            <a:ext cx="2381555" cy="2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Klein"/>
              </a:rPr>
              <a:t>02/16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7216825" cy="7001888"/>
            <a:chOff x="0" y="0"/>
            <a:chExt cx="2441247" cy="23685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247" cy="2368540"/>
            </a:xfrm>
            <a:custGeom>
              <a:avLst/>
              <a:gdLst/>
              <a:ahLst/>
              <a:cxnLst/>
              <a:rect l="l" t="t" r="r" b="b"/>
              <a:pathLst>
                <a:path w="2441247" h="2368540">
                  <a:moveTo>
                    <a:pt x="2316787" y="2368540"/>
                  </a:moveTo>
                  <a:lnTo>
                    <a:pt x="124460" y="2368540"/>
                  </a:lnTo>
                  <a:cubicBezTo>
                    <a:pt x="55880" y="2368540"/>
                    <a:pt x="0" y="2312660"/>
                    <a:pt x="0" y="22440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16787" y="0"/>
                  </a:lnTo>
                  <a:cubicBezTo>
                    <a:pt x="2385367" y="0"/>
                    <a:pt x="2441247" y="55880"/>
                    <a:pt x="2441247" y="124460"/>
                  </a:cubicBezTo>
                  <a:lnTo>
                    <a:pt x="2441247" y="2244080"/>
                  </a:lnTo>
                  <a:cubicBezTo>
                    <a:pt x="2441247" y="2312660"/>
                    <a:pt x="2385367" y="2368540"/>
                    <a:pt x="2316787" y="2368540"/>
                  </a:cubicBezTo>
                  <a:close/>
                </a:path>
              </a:pathLst>
            </a:custGeom>
            <a:solidFill>
              <a:srgbClr val="FCFBF7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623699" y="1028700"/>
            <a:ext cx="8635601" cy="7001888"/>
            <a:chOff x="0" y="0"/>
            <a:chExt cx="2921179" cy="23685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21179" cy="2368540"/>
            </a:xfrm>
            <a:custGeom>
              <a:avLst/>
              <a:gdLst/>
              <a:ahLst/>
              <a:cxnLst/>
              <a:rect l="l" t="t" r="r" b="b"/>
              <a:pathLst>
                <a:path w="2921179" h="2368540">
                  <a:moveTo>
                    <a:pt x="2796718" y="2368540"/>
                  </a:moveTo>
                  <a:lnTo>
                    <a:pt x="124460" y="2368540"/>
                  </a:lnTo>
                  <a:cubicBezTo>
                    <a:pt x="55880" y="2368540"/>
                    <a:pt x="0" y="2312660"/>
                    <a:pt x="0" y="22440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96719" y="0"/>
                  </a:lnTo>
                  <a:cubicBezTo>
                    <a:pt x="2865299" y="0"/>
                    <a:pt x="2921179" y="55880"/>
                    <a:pt x="2921179" y="124460"/>
                  </a:cubicBezTo>
                  <a:lnTo>
                    <a:pt x="2921179" y="2244080"/>
                  </a:lnTo>
                  <a:cubicBezTo>
                    <a:pt x="2921179" y="2312660"/>
                    <a:pt x="2865299" y="2368540"/>
                    <a:pt x="2796719" y="2368540"/>
                  </a:cubicBezTo>
                  <a:close/>
                </a:path>
              </a:pathLst>
            </a:custGeom>
            <a:solidFill>
              <a:srgbClr val="FCFBF7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AutoShape 6"/>
          <p:cNvSpPr/>
          <p:nvPr/>
        </p:nvSpPr>
        <p:spPr>
          <a:xfrm>
            <a:off x="0" y="9053177"/>
            <a:ext cx="18288000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7"/>
          <p:cNvSpPr/>
          <p:nvPr/>
        </p:nvSpPr>
        <p:spPr>
          <a:xfrm rot="5400000">
            <a:off x="8557467" y="9671892"/>
            <a:ext cx="1220692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8"/>
          <p:cNvSpPr/>
          <p:nvPr/>
        </p:nvSpPr>
        <p:spPr>
          <a:xfrm>
            <a:off x="2333128" y="1190734"/>
            <a:ext cx="4607969" cy="6358997"/>
          </a:xfrm>
          <a:custGeom>
            <a:avLst/>
            <a:gdLst/>
            <a:ahLst/>
            <a:cxnLst/>
            <a:rect l="l" t="t" r="r" b="b"/>
            <a:pathLst>
              <a:path w="4607969" h="6358997">
                <a:moveTo>
                  <a:pt x="0" y="0"/>
                </a:moveTo>
                <a:lnTo>
                  <a:pt x="4607969" y="0"/>
                </a:lnTo>
                <a:lnTo>
                  <a:pt x="4607969" y="6358997"/>
                </a:lnTo>
                <a:lnTo>
                  <a:pt x="0" y="6358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14877745" y="9503017"/>
            <a:ext cx="2381555" cy="2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Klein"/>
              </a:rPr>
              <a:t>NEXT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72575" y="1441055"/>
            <a:ext cx="7046619" cy="4390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71"/>
              </a:lnSpc>
            </a:pPr>
            <a:r>
              <a:rPr lang="en-US" sz="3823">
                <a:solidFill>
                  <a:srgbClr val="000000"/>
                </a:solidFill>
                <a:latin typeface="Klein Bold"/>
              </a:rPr>
              <a:t>ОБКЛАДИНКА КНИЖКИ ВІДОМОГО ДОСЛІДНИКА УКРАЇНСЬКОЇ ІСТОРІЇ ТА КУЛЬТУРИ СЕРГІЯ ПЛАЧИНДИ “МІФИ І ЛЕГЕНДИ ДАВНЬОЇ УКРАЇНИ”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9503017"/>
            <a:ext cx="2381555" cy="2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Klein"/>
              </a:rPr>
              <a:t>03/16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Microsoft Office PowerPoint</Application>
  <PresentationFormat>Произвольный</PresentationFormat>
  <Paragraphs>65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Klein Bold</vt:lpstr>
      <vt:lpstr>Arial</vt:lpstr>
      <vt:lpstr>Nourd</vt:lpstr>
      <vt:lpstr>Calibri</vt:lpstr>
      <vt:lpstr>Klein</vt:lpstr>
      <vt:lpstr>Nourd Bold</vt:lpstr>
      <vt:lpstr>Nourd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Слов’янські народи. Ольга Бондарук. Міфи про створення світу та людей</dc:title>
  <cp:lastModifiedBy>Пользователь</cp:lastModifiedBy>
  <cp:revision>2</cp:revision>
  <dcterms:created xsi:type="dcterms:W3CDTF">2006-08-16T00:00:00Z</dcterms:created>
  <dcterms:modified xsi:type="dcterms:W3CDTF">2023-09-24T11:09:35Z</dcterms:modified>
  <dc:identifier>DAFvWt2RKkU</dc:identifier>
</cp:coreProperties>
</file>