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92" r:id="rId3"/>
    <p:sldId id="282" r:id="rId4"/>
    <p:sldId id="287" r:id="rId5"/>
    <p:sldId id="280" r:id="rId6"/>
    <p:sldId id="281" r:id="rId7"/>
    <p:sldId id="289" r:id="rId8"/>
    <p:sldId id="290" r:id="rId9"/>
    <p:sldId id="291" r:id="rId10"/>
    <p:sldId id="260" r:id="rId1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/>
              <a:t>Зразок підзаголовка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63A63-DBD2-4834-84D8-38A1E370FC7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EC249-1D4B-4169-A7E2-0667557BEAE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E523-F957-4D66-91CE-CE99F403458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BF3D5-86A5-4929-A608-DA23713459E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87CC-AAA2-4126-BF30-986B1DA5BDF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2F7B-5E0C-4378-83D4-AD85B4DA1B9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45C7D-B791-4777-9E1F-A36A62CC832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FA048-6B26-4C74-A14B-D309346D8DB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1BA1D-AD23-4C77-BFF3-9407DC05F0D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48EEA-317B-478E-9875-BAF121A002D2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A314-A71F-40EC-874A-D1B02909E51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9BA7F-DD82-4F77-BFA7-473D847E10B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531A-077A-4007-A6FA-89FC510526C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DD426-A11B-4BD7-B220-31E95B61004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BE8C-8DFF-431D-9E5B-C0FEF784D18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>
                <a:cs typeface="+mn-cs"/>
              </a:endParaRPr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CE08AD1-6D72-4352-9830-D5AAA83BE46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0;&#1086;&#1084;&#1072;&#1088;&#1085;&#1080;&#1094;&#1100;&#1082;&#1072;%20&#1053;.&#1056;\&#1064;&#1082;&#1110;&#1083;&#1100;&#1085;&#1077;%20&#1083;&#1110;&#1089;&#1085;&#1080;&#1094;&#1090;&#1074;&#1086;\07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7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45453" t="21370" r="21417" b="21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035" y="1708150"/>
            <a:ext cx="8229600" cy="4997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i="1" dirty="0" smtClean="0"/>
              <a:t/>
            </a:r>
            <a:br>
              <a:rPr lang="uk-UA" i="1" dirty="0" smtClean="0"/>
            </a:br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0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0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0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0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uk-UA" sz="20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Костенів –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Бібрка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 2016</a:t>
            </a:r>
          </a:p>
        </p:txBody>
      </p:sp>
      <p:sp>
        <p:nvSpPr>
          <p:cNvPr id="18436" name="WordArt 5" descr="Паперовий пакет"/>
          <p:cNvSpPr>
            <a:spLocks noChangeArrowheads="1" noChangeShapeType="1" noTextEdit="1"/>
          </p:cNvSpPr>
          <p:nvPr/>
        </p:nvSpPr>
        <p:spPr bwMode="auto">
          <a:xfrm>
            <a:off x="467544" y="1484784"/>
            <a:ext cx="7313612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1AFF1A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544" y="913284"/>
            <a:ext cx="8229600" cy="1143000"/>
          </a:xfrm>
        </p:spPr>
        <p:txBody>
          <a:bodyPr/>
          <a:lstStyle/>
          <a:p>
            <a:r>
              <a:rPr lang="uk-UA" dirty="0" smtClean="0"/>
              <a:t>«</a:t>
            </a:r>
            <a:r>
              <a:rPr lang="ru-RU" dirty="0" smtClean="0"/>
              <a:t>Лаборатор</a:t>
            </a:r>
            <a:r>
              <a:rPr lang="uk-UA" dirty="0" smtClean="0"/>
              <a:t>ія на підвіконні»</a:t>
            </a:r>
            <a:br>
              <a:rPr lang="uk-UA" dirty="0" smtClean="0"/>
            </a:br>
            <a:r>
              <a:rPr lang="uk-UA" sz="7200" dirty="0" smtClean="0"/>
              <a:t>Від насіння до рослини</a:t>
            </a:r>
            <a:endParaRPr lang="uk-UA" sz="7200" dirty="0"/>
          </a:p>
        </p:txBody>
      </p:sp>
      <p:pic>
        <p:nvPicPr>
          <p:cNvPr id="9" name="Рисунок 8" descr="http://www.henkel.ua/uau/content_images/cover_02_315215_web_606W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4538"/>
            <a:ext cx="6408712" cy="270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692275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uk-UA" sz="54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540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540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5400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5400" i="1" dirty="0" smtClean="0">
                <a:solidFill>
                  <a:schemeClr val="tx2">
                    <a:lumMod val="50000"/>
                  </a:schemeClr>
                </a:solidFill>
              </a:rPr>
              <a:t>Дякую за увагу</a:t>
            </a:r>
            <a:r>
              <a:rPr lang="uk-UA" sz="540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5400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uk-UA" sz="5400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4929188"/>
            <a:ext cx="4214813" cy="1571625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endParaRPr lang="uk-UA" sz="1800" dirty="0" smtClean="0"/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929188" y="5500688"/>
            <a:ext cx="4214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  <a:defRPr/>
            </a:pPr>
            <a:endParaRPr lang="uk-UA" kern="0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" name="Рисунок 7" descr="http://kyrios.org.ua/images/stories/ecology/2013/planeta%20y%20ladonia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24613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Виконала</a:t>
            </a:r>
            <a:b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учениця 7 класу</a:t>
            </a:r>
            <a:b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uk-UA" sz="4000" i="1" dirty="0" err="1" smtClean="0">
                <a:solidFill>
                  <a:schemeClr val="tx2">
                    <a:lumMod val="50000"/>
                  </a:schemeClr>
                </a:solidFill>
                <a:effectLst/>
              </a:rPr>
              <a:t>Боршівського</a:t>
            </a:r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ЗЗСО І-ІІ ст.</a:t>
            </a:r>
            <a:b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uk-UA" sz="40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Львівського району</a:t>
            </a:r>
            <a:r>
              <a:rPr lang="uk-UA" sz="4000" b="0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4000" b="0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4000" b="0" i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4000" b="0" i="1" dirty="0">
                <a:solidFill>
                  <a:schemeClr val="tx2">
                    <a:lumMod val="50000"/>
                  </a:schemeClr>
                </a:solidFill>
              </a:rPr>
            </a:br>
            <a:endParaRPr lang="uk-UA" sz="4000" b="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marL="0" indent="0">
              <a:buNone/>
            </a:pP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               </a:t>
            </a:r>
            <a:r>
              <a:rPr lang="uk-UA" sz="4000" b="1" i="1" dirty="0" err="1" smtClean="0">
                <a:solidFill>
                  <a:schemeClr val="tx2">
                    <a:lumMod val="50000"/>
                  </a:schemeClr>
                </a:solidFill>
              </a:rPr>
              <a:t>Андрухів</a:t>
            </a: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 Мар'яна</a:t>
            </a:r>
          </a:p>
          <a:p>
            <a:pPr marL="0" indent="0">
              <a:buNone/>
            </a:pPr>
            <a:endParaRPr lang="uk-UA" sz="4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Керівник:</a:t>
            </a:r>
          </a:p>
          <a:p>
            <a:pPr marL="0" indent="0">
              <a:buNone/>
            </a:pP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 вчитель біології</a:t>
            </a:r>
          </a:p>
          <a:p>
            <a:pPr marL="0" indent="0">
              <a:buNone/>
            </a:pPr>
            <a:r>
              <a:rPr lang="uk-UA" sz="4000" b="1" i="1" dirty="0" err="1" smtClean="0">
                <a:solidFill>
                  <a:schemeClr val="tx2">
                    <a:lumMod val="50000"/>
                  </a:schemeClr>
                </a:solidFill>
              </a:rPr>
              <a:t>Комарницька</a:t>
            </a:r>
            <a:r>
              <a:rPr lang="uk-UA" sz="4000" b="1" i="1" dirty="0" smtClean="0">
                <a:solidFill>
                  <a:schemeClr val="tx2">
                    <a:lumMod val="50000"/>
                  </a:schemeClr>
                </a:solidFill>
              </a:rPr>
              <a:t> Наталія Русланівна</a:t>
            </a:r>
            <a:endParaRPr lang="uk-UA" sz="4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375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504" y="260648"/>
            <a:ext cx="8568952" cy="5715000"/>
          </a:xfrm>
        </p:spPr>
        <p:txBody>
          <a:bodyPr/>
          <a:lstStyle/>
          <a:p>
            <a:pPr>
              <a:buNone/>
            </a:pPr>
            <a:r>
              <a:rPr lang="ru-RU" sz="4800" b="1" i="1" dirty="0" err="1" smtClean="0">
                <a:solidFill>
                  <a:srgbClr val="FFFF00"/>
                </a:solidFill>
                <a:effectLst/>
              </a:rPr>
              <a:t>Обладнання</a:t>
            </a:r>
            <a:r>
              <a:rPr lang="ru-RU" sz="4800" b="1" i="1" dirty="0" smtClean="0">
                <a:solidFill>
                  <a:srgbClr val="FFFF00"/>
                </a:solidFill>
                <a:effectLst/>
              </a:rPr>
              <a:t> і </a:t>
            </a:r>
            <a:r>
              <a:rPr lang="ru-RU" sz="4800" b="1" i="1" dirty="0" err="1" smtClean="0">
                <a:solidFill>
                  <a:srgbClr val="FFFF00"/>
                </a:solidFill>
                <a:effectLst/>
              </a:rPr>
              <a:t>матеріали</a:t>
            </a:r>
            <a:r>
              <a:rPr lang="ru-RU" sz="4800" b="1" i="1" dirty="0" smtClean="0">
                <a:solidFill>
                  <a:srgbClr val="FFFF00"/>
                </a:solidFill>
                <a:effectLst/>
              </a:rPr>
              <a:t> для </a:t>
            </a:r>
            <a:r>
              <a:rPr lang="ru-RU" sz="4800" b="1" i="1" dirty="0" err="1" smtClean="0">
                <a:solidFill>
                  <a:srgbClr val="FFFF00"/>
                </a:solidFill>
                <a:effectLst/>
              </a:rPr>
              <a:t>досліду</a:t>
            </a:r>
            <a:r>
              <a:rPr lang="en-US" sz="4800" b="1" i="1" dirty="0" smtClean="0">
                <a:solidFill>
                  <a:srgbClr val="FFFF00"/>
                </a:solidFill>
                <a:effectLst/>
              </a:rPr>
              <a:t>:</a:t>
            </a:r>
            <a:endParaRPr lang="uk-UA" sz="4800" b="1" i="1" dirty="0" smtClean="0">
              <a:solidFill>
                <a:srgbClr val="FFFF00"/>
              </a:solidFill>
              <a:effectLst/>
            </a:endParaRPr>
          </a:p>
          <a:p>
            <a:r>
              <a:rPr lang="uk-UA" sz="4800" b="1" dirty="0" smtClean="0">
                <a:effectLst/>
              </a:rPr>
              <a:t>Насіння гарбузів та огірків</a:t>
            </a:r>
          </a:p>
          <a:p>
            <a:r>
              <a:rPr lang="uk-UA" sz="4800" b="1" dirty="0" smtClean="0">
                <a:effectLst/>
              </a:rPr>
              <a:t>Пластикові контейнери</a:t>
            </a:r>
          </a:p>
          <a:p>
            <a:r>
              <a:rPr lang="uk-UA" sz="4800" b="1" dirty="0" smtClean="0">
                <a:effectLst/>
              </a:rPr>
              <a:t>Паперовий рушничок</a:t>
            </a:r>
            <a:r>
              <a:rPr lang="ru-RU" sz="4800" b="1" dirty="0" smtClean="0">
                <a:effectLst/>
              </a:rPr>
              <a:t>	</a:t>
            </a:r>
            <a:endParaRPr lang="ru-RU" sz="2400" b="1" dirty="0" smtClean="0"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404664"/>
            <a:ext cx="8159750" cy="424939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uk-UA" sz="4400" b="1" i="1" dirty="0" smtClean="0">
                <a:solidFill>
                  <a:srgbClr val="FFFF00"/>
                </a:solidFill>
                <a:effectLst/>
              </a:rPr>
              <a:t>Можливі </a:t>
            </a:r>
            <a:r>
              <a:rPr lang="uk-UA" sz="4400" b="1" i="1" dirty="0">
                <a:solidFill>
                  <a:srgbClr val="FFFF00"/>
                </a:solidFill>
                <a:effectLst/>
              </a:rPr>
              <a:t>проблеми при </a:t>
            </a:r>
            <a:r>
              <a:rPr lang="uk-UA" sz="4400" b="1" i="1" dirty="0" smtClean="0">
                <a:solidFill>
                  <a:srgbClr val="FFFF00"/>
                </a:solidFill>
                <a:effectLst/>
              </a:rPr>
              <a:t>вирощуванні цих культур:</a:t>
            </a:r>
            <a:r>
              <a:rPr lang="uk-UA" sz="4400" i="1" dirty="0" smtClean="0">
                <a:solidFill>
                  <a:srgbClr val="FFFF00"/>
                </a:solidFill>
                <a:effectLst/>
              </a:rPr>
              <a:t> </a:t>
            </a:r>
            <a:r>
              <a:rPr lang="uk-UA" sz="2400" dirty="0">
                <a:effectLst/>
              </a:rPr>
              <a:t>– це ураження посівів різними хворобами (борошниста роса, бура плямистість листя),  погана схожість насіння через нестачу вологи, зниження температури.</a:t>
            </a:r>
          </a:p>
          <a:p>
            <a:r>
              <a:rPr lang="uk-UA" sz="2800" b="1" dirty="0">
                <a:effectLst/>
              </a:rPr>
              <a:t> </a:t>
            </a:r>
            <a:r>
              <a:rPr lang="uk-UA" sz="2400" b="1" dirty="0">
                <a:effectLst/>
              </a:rPr>
              <a:t>Обробіток насіння, який проводили</a:t>
            </a:r>
            <a:endParaRPr lang="uk-UA" sz="2400" dirty="0">
              <a:effectLst/>
            </a:endParaRPr>
          </a:p>
          <a:p>
            <a:pPr lvl="0"/>
            <a:r>
              <a:rPr lang="uk-UA" sz="2400" b="1" u="sng" dirty="0">
                <a:effectLst/>
              </a:rPr>
              <a:t>Знезаражування </a:t>
            </a:r>
            <a:r>
              <a:rPr lang="uk-UA" sz="2400" dirty="0">
                <a:effectLst/>
              </a:rPr>
              <a:t>Проводили обробіток насіння блідо-рожевим розчином перманганату калію з метою знищення збудників захворювань впродовж 15-20 хвилин.</a:t>
            </a:r>
          </a:p>
          <a:p>
            <a:pPr lvl="0"/>
            <a:r>
              <a:rPr lang="uk-UA" sz="2400" b="1" u="sng" dirty="0">
                <a:effectLst/>
              </a:rPr>
              <a:t>Обробіток розчином мікроелементів </a:t>
            </a:r>
            <a:r>
              <a:rPr lang="uk-UA" sz="2400" dirty="0">
                <a:effectLst/>
              </a:rPr>
              <a:t>(використовували розчин деревного попелу як для попереднього досліду, в якому витримували насіння 12 годин).</a:t>
            </a:r>
          </a:p>
          <a:p>
            <a:pPr lvl="0"/>
            <a:endParaRPr lang="uk-UA" sz="2800" dirty="0"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240" y="141277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FF00"/>
                </a:solidFill>
              </a:rPr>
              <a:t>Що ми зробили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uk-UA" dirty="0" smtClean="0">
                <a:solidFill>
                  <a:srgbClr val="FFFF00"/>
                </a:solidFill>
              </a:rPr>
              <a:t/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 Знезараження насіння у розчині калій перманганату 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1952381" cy="18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49189"/>
            <a:ext cx="2088232" cy="187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359521" y="3057681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Розчин перманганату калію володіє бактерицидними властивостями </a:t>
            </a:r>
            <a:r>
              <a:rPr lang="uk-UA" sz="2800" dirty="0" smtClean="0"/>
              <a:t>( Знищує </a:t>
            </a:r>
            <a:r>
              <a:rPr lang="uk-UA" sz="2800" dirty="0"/>
              <a:t>збудників бактеріальних, грибкових хвороб). Марганцівка є у кожній домашні аптечці.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621292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rgbClr val="FFFF00"/>
                </a:solidFill>
              </a:rPr>
              <a:t>Намочування насіння у розчині попелу: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98400"/>
            <a:ext cx="1580952" cy="22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979712" y="31409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Розчин деревного попелу містить  більше ніж 30 </a:t>
            </a:r>
            <a:r>
              <a:rPr lang="uk-UA" sz="2800" dirty="0" err="1"/>
              <a:t>мікро-</a:t>
            </a:r>
            <a:r>
              <a:rPr lang="uk-UA" sz="2800" dirty="0"/>
              <a:t> і </a:t>
            </a:r>
            <a:r>
              <a:rPr lang="uk-UA" sz="2800" dirty="0" err="1"/>
              <a:t>макроелементів</a:t>
            </a:r>
            <a:r>
              <a:rPr lang="uk-UA" sz="2800" dirty="0"/>
              <a:t>, які покращують якість посівного    матеріалу.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/>
          <a:lstStyle/>
          <a:p>
            <a:pPr lvl="0" algn="l"/>
            <a:r>
              <a:rPr lang="uk-UA" sz="4000" i="1" dirty="0" smtClean="0">
                <a:solidFill>
                  <a:srgbClr val="FFFF00"/>
                </a:solidFill>
                <a:effectLst/>
              </a:rPr>
              <a:t>Пророщування :</a:t>
            </a:r>
            <a:r>
              <a:rPr lang="uk-UA" u="sng" dirty="0" smtClean="0">
                <a:effectLst/>
              </a:rPr>
              <a:t/>
            </a:r>
            <a:br>
              <a:rPr lang="uk-UA" u="sng" dirty="0" smtClean="0">
                <a:effectLst/>
              </a:rPr>
            </a:br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Насіння </a:t>
            </a:r>
            <a:r>
              <a:rPr lang="uk-UA" dirty="0" smtClean="0">
                <a:effectLst/>
              </a:rPr>
              <a:t>поклали на вологий паперовий рушник </a:t>
            </a:r>
            <a:r>
              <a:rPr lang="uk-UA" dirty="0">
                <a:effectLst/>
              </a:rPr>
              <a:t>чи тканину до появи паростків.</a:t>
            </a:r>
            <a:br>
              <a:rPr lang="uk-UA" dirty="0">
                <a:effectLst/>
              </a:rPr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08288"/>
            <a:ext cx="1944216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08288"/>
            <a:ext cx="211564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08288"/>
            <a:ext cx="1857747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2159732" y="5035289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dirty="0"/>
              <a:t> Оброблене насіння дало дружні сходи на другий </a:t>
            </a:r>
            <a:r>
              <a:rPr lang="uk-UA" sz="2800" dirty="0" smtClean="0"/>
              <a:t>ден</a:t>
            </a:r>
            <a:r>
              <a:rPr lang="ru-RU" sz="2800" dirty="0" smtClean="0"/>
              <a:t>ь</a:t>
            </a:r>
            <a:r>
              <a:rPr lang="en-US" sz="2800" dirty="0" smtClean="0"/>
              <a:t>, </a:t>
            </a:r>
            <a:r>
              <a:rPr lang="uk-UA" sz="2800" dirty="0" smtClean="0"/>
              <a:t>необроблене - на п'ятий</a:t>
            </a:r>
            <a:endParaRPr lang="uk-UA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835216"/>
          </a:xfrm>
        </p:spPr>
        <p:txBody>
          <a:bodyPr/>
          <a:lstStyle/>
          <a:p>
            <a:pPr algn="l"/>
            <a:r>
              <a:rPr lang="ru-RU" sz="4000" i="1" dirty="0" smtClean="0">
                <a:solidFill>
                  <a:srgbClr val="FFFF00"/>
                </a:solidFill>
              </a:rPr>
              <a:t/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>
                <a:solidFill>
                  <a:srgbClr val="FFFF00"/>
                </a:solidFill>
              </a:rPr>
              <a:t/>
            </a:r>
            <a:br>
              <a:rPr lang="ru-RU" sz="4000" i="1" dirty="0">
                <a:solidFill>
                  <a:srgbClr val="FFFF00"/>
                </a:solidFill>
              </a:rPr>
            </a:br>
            <a:r>
              <a:rPr lang="ru-RU" sz="4000" i="1" dirty="0" smtClean="0">
                <a:solidFill>
                  <a:srgbClr val="FFFF00"/>
                </a:solidFill>
              </a:rPr>
              <a:t/>
            </a:r>
            <a:br>
              <a:rPr lang="ru-RU" sz="4000" i="1" dirty="0" smtClean="0">
                <a:solidFill>
                  <a:srgbClr val="FFFF00"/>
                </a:solidFill>
              </a:rPr>
            </a:br>
            <a:r>
              <a:rPr lang="ru-RU" sz="4000" i="1" dirty="0">
                <a:solidFill>
                  <a:srgbClr val="FFFF00"/>
                </a:solidFill>
              </a:rPr>
              <a:t/>
            </a:r>
            <a:br>
              <a:rPr lang="ru-RU" sz="4000" i="1" dirty="0">
                <a:solidFill>
                  <a:srgbClr val="FFFF00"/>
                </a:solidFill>
              </a:rPr>
            </a:br>
            <a:r>
              <a:rPr lang="ru-RU" sz="4000" i="1" dirty="0" err="1" smtClean="0">
                <a:solidFill>
                  <a:srgbClr val="FFFF00"/>
                </a:solidFill>
              </a:rPr>
              <a:t>Спостереження</a:t>
            </a:r>
            <a:r>
              <a:rPr lang="ru-RU" sz="4000" b="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smtClean="0">
                <a:solidFill>
                  <a:srgbClr val="FFFF00"/>
                </a:solidFill>
              </a:rPr>
              <a:t>та</a:t>
            </a:r>
            <a:r>
              <a:rPr lang="ru-RU" sz="4000" b="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результати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err="1" smtClean="0">
                <a:solidFill>
                  <a:srgbClr val="FFFF00"/>
                </a:solidFill>
              </a:rPr>
              <a:t>досліджень</a:t>
            </a:r>
            <a:r>
              <a:rPr lang="en-US" sz="4000" b="0" i="1" dirty="0" smtClean="0">
                <a:solidFill>
                  <a:srgbClr val="FFFF00"/>
                </a:solidFill>
              </a:rPr>
              <a:t>:</a:t>
            </a:r>
            <a:br>
              <a:rPr lang="en-US" sz="4000" b="0" i="1" dirty="0" smtClean="0">
                <a:solidFill>
                  <a:srgbClr val="FFFF00"/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  <a:t>1.</a:t>
            </a: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  <a:t>Насіння, яке було намочене у розчині марганцівки та попелу дало сходи на другий день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  <a:t>насіння без попереднього обробітку - на п'ятий день;</a:t>
            </a:r>
            <a:b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  <a:t>2.При проростанні насіння першим з'являється зародковий корінець, потім – стебельце із сім'ядолями та брунечкою;</a:t>
            </a:r>
            <a:b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uk-UA" sz="2800" dirty="0" smtClean="0">
                <a:solidFill>
                  <a:schemeClr val="tx1">
                    <a:lumMod val="95000"/>
                  </a:schemeClr>
                </a:solidFill>
              </a:rPr>
              <a:t>3.На проростання насіння впливає: достатня кількість вологи, вільний доступ кисню, температура довкілля, а також передпосівний обробіток насіння. 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Практичне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значення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досліджень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effectLst/>
              </a:rPr>
              <a:t>П</a:t>
            </a:r>
            <a:r>
              <a:rPr lang="uk-UA" sz="2800" dirty="0" smtClean="0">
                <a:effectLst/>
              </a:rPr>
              <a:t>роблема </a:t>
            </a:r>
            <a:r>
              <a:rPr lang="uk-UA" sz="2800" dirty="0">
                <a:effectLst/>
              </a:rPr>
              <a:t>покращення якості посівного матеріалу, зменшення кількості його використання є </a:t>
            </a:r>
            <a:r>
              <a:rPr lang="uk-UA" sz="2800" dirty="0" smtClean="0">
                <a:effectLst/>
              </a:rPr>
              <a:t>актуальною. Якість </a:t>
            </a:r>
            <a:r>
              <a:rPr lang="uk-UA" sz="2800" dirty="0">
                <a:effectLst/>
              </a:rPr>
              <a:t>посівного матеріалу можна поліпшити різними способами. Це </a:t>
            </a:r>
            <a:r>
              <a:rPr lang="uk-UA" sz="2800" dirty="0" smtClean="0">
                <a:effectLst/>
              </a:rPr>
              <a:t>– </a:t>
            </a:r>
            <a:r>
              <a:rPr lang="uk-UA" sz="2800" dirty="0">
                <a:effectLst/>
              </a:rPr>
              <a:t>намочування, пророщування, </a:t>
            </a:r>
            <a:r>
              <a:rPr lang="uk-UA" sz="2800" dirty="0" smtClean="0">
                <a:effectLst/>
              </a:rPr>
              <a:t>прогрівання, загартування, знезараження, обробіток мікроелементами.</a:t>
            </a:r>
            <a:r>
              <a:rPr lang="uk-UA" sz="2800" dirty="0">
                <a:effectLst/>
              </a:rPr>
              <a:t> </a:t>
            </a:r>
            <a:r>
              <a:rPr lang="uk-UA" sz="2800" dirty="0" smtClean="0">
                <a:effectLst/>
              </a:rPr>
              <a:t> </a:t>
            </a:r>
            <a:r>
              <a:rPr lang="uk-UA" sz="2800" dirty="0">
                <a:effectLst/>
              </a:rPr>
              <a:t>Ц</a:t>
            </a:r>
            <a:r>
              <a:rPr lang="uk-UA" sz="2800" dirty="0" smtClean="0">
                <a:effectLst/>
              </a:rPr>
              <a:t>і методи є </a:t>
            </a:r>
            <a:r>
              <a:rPr lang="uk-UA" sz="2800" dirty="0">
                <a:effectLst/>
              </a:rPr>
              <a:t>простими у використанні та економічно доцільними.</a:t>
            </a:r>
          </a:p>
        </p:txBody>
      </p:sp>
      <p:pic>
        <p:nvPicPr>
          <p:cNvPr id="4098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988" y="4653136"/>
            <a:ext cx="402163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66662" y="4617824"/>
            <a:ext cx="2448272" cy="224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5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CC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909</TotalTime>
  <Words>216</Words>
  <Application>Microsoft Office PowerPoint</Application>
  <PresentationFormat>Екран (4:3)</PresentationFormat>
  <Paragraphs>35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1" baseType="lpstr">
      <vt:lpstr>Клен</vt:lpstr>
      <vt:lpstr>«Лабораторія на підвіконні» Від насіння до рослини</vt:lpstr>
      <vt:lpstr>    Виконала учениця 7 класу Боршівського ЗЗСО І-ІІ ст. Львівського району  </vt:lpstr>
      <vt:lpstr>Презентація PowerPoint</vt:lpstr>
      <vt:lpstr>Презентація PowerPoint</vt:lpstr>
      <vt:lpstr>Що ми зробили:  Знезараження насіння у розчині калій перманганату </vt:lpstr>
      <vt:lpstr>Презентація PowerPoint</vt:lpstr>
      <vt:lpstr>Пророщування :  Насіння поклали на вологий паперовий рушник чи тканину до появи паростків. </vt:lpstr>
      <vt:lpstr>    Спостереження та результати досліджень: 1.Насіння, яке було намочене у розчині марганцівки та попелу дало сходи на другий день,насіння без попереднього обробітку - на п'ятий день; 2.При проростанні насіння першим з'являється зародковий корінець, потім – стебельце із сім'ядолями та брунечкою; 3.На проростання насіння впливає: достатня кількість вологи, вільний доступ кисню, температура довкілля, а також передпосівний обробіток насіння.   </vt:lpstr>
      <vt:lpstr> Практичне значення досліджень </vt:lpstr>
      <vt:lpstr>  Дякую за увагу 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Перемишлянська РДА Районний відділ освіти</dc:title>
  <dc:creator>Бутрий</dc:creator>
  <cp:lastModifiedBy>RePack by Diakov</cp:lastModifiedBy>
  <cp:revision>70</cp:revision>
  <dcterms:created xsi:type="dcterms:W3CDTF">2008-10-05T17:15:11Z</dcterms:created>
  <dcterms:modified xsi:type="dcterms:W3CDTF">2021-11-29T19:57:08Z</dcterms:modified>
</cp:coreProperties>
</file>