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70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81" d="100"/>
          <a:sy n="81" d="100"/>
        </p:scale>
        <p:origin x="7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C0D2-D116-DC48-9B47-F08CE01D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B33F0-6285-D444-BFCE-2AFEF4FC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A326-AB88-8D4E-82E2-D634AA0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C9F9-690E-7144-9C04-3A448B21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468A-C633-B341-9951-C54B00F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B58E-9EBC-BD4B-A091-78656C2A2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7B2D-6E7B-9843-A66A-18905B95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9CE96-8F55-6F49-9F5F-E2FD8E17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2EED-31A2-E345-9B02-61EEB281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CDC26-A2C5-1245-9025-C4CACD1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ED419-62C5-8D41-961E-7AB435A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28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6FE3-E2E4-D64E-9934-7A75E17CC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D7589-24D2-F943-9003-2B845927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5E23-3228-964D-873F-CE91C37D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9AA5-A3FC-3C4A-A201-6341E525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D9FB-FD37-4A4E-BB3C-D925754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624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74AD-E7C4-7C44-989E-C6946A6E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CD1A-205C-E046-915D-9AAE6A7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BF57-E54C-7744-8BF6-C36961D9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EC60-BA31-624B-ABF4-5F66FECB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9076-6375-6741-BD7D-DF46AE57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28B4-9497-EE4F-A7EE-F2581F1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6B68-3B16-A141-97C0-D28EF534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8644-A382-2946-A4ED-93237A7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CB7A-0CE2-0644-84B8-A430A9D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9B49-EF84-5647-8545-34F29CD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814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08B-36B7-BC43-8307-11D8FE8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D754-A335-3F43-9A24-3571EF215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36E98-630E-2C4F-A0FF-5EB937F8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A32BA-5F78-364B-90E5-E7EDADD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43A2-3641-2C4D-8000-C09098FF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46C4-A5BB-D74D-ABAD-C788656D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815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B0E-E22C-3D4B-A882-06173650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8D860-0A90-6640-8154-AFC6EF1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CF631-B342-D449-883A-B13C0B57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467-D4D4-BD4E-BF49-64C6EDC2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7ADE-2FE2-AF4B-989C-F6BA20F6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BF277-5001-1149-9AFD-E993054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F635-AE36-4143-B2AC-AB7073B0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33DA-C41A-724D-849B-22508C4C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810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AA4-A185-E241-A8A0-A1463581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D223-B7F5-D24D-99D7-A37B8D72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6D797-2B97-C44B-B163-0DE3AFA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65B4A-10EC-C34D-8437-F7111F3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00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618CE-45E4-264D-ADB3-C2445237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8E1D9-321E-3243-92F9-1AC304F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A228-127C-BC4C-B33D-A57F8FEA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1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2A-05BF-3647-902C-50CB9245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FB0-B12F-3D40-BD02-0F8DE9C8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67AC-2280-FB4F-B89A-948C5F80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17440-B64B-8248-B1FD-4441E4E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A628-2A62-4647-BB65-4711EF30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3DD2-4D5C-A144-9727-9E6C531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12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7841-28DC-C946-833E-CF3287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7B4E0-40DD-F94B-A22C-78847BD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0674-DF5D-B844-9307-D5564EE9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95F53-C039-3644-B32F-C12D83E3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B5B2E-1E12-5E4B-94BA-2FD342A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386F1-A846-1243-93EA-9EA168A5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9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AEDDC-1C19-DD40-BA3B-251121B6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7A8AE-660E-5E4F-BD1C-EAED6D17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A15-4309-424C-8832-E0E5DC0E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088-4FE1-7B41-815D-FA03347145A3}" type="datetimeFigureOut">
              <a:rPr lang="en-UA" smtClean="0"/>
              <a:t>09/22/2023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044C-43F4-2341-AF30-F9BA4DAD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447F-BDAA-B341-B41B-B2302CF9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0506-7B98-5949-9667-BEBBEA2FEDFF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A4F1-3EDB-9F4D-8DD4-7ABD6708D5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29029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Актуалізація опорних знань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207" y="1576552"/>
            <a:ext cx="11143593" cy="4600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Який розділ науки про мову вивчає слова (лексику) та їхні значення?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За походженням розрізняють власне українські слова та...?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Скільки відсотків становить власне українська лексика?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З яких мов можуть запозичуватися слова?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Які особливості власне української лексики та запозиченої?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Segoe Print" panose="02000600000000000000" pitchFamily="2" charset="0"/>
              </a:rPr>
              <a:t>Де ми можемо знайти значення слова?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B91-6DBF-AC49-BB14-7834ADCCC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2420" y="815419"/>
            <a:ext cx="9635274" cy="545098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Двадцять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друге </a:t>
            </a: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вересня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ru-RU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Класна</a:t>
            </a:r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робота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</a:br>
            <a:r>
              <a:rPr lang="ru-RU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Букви</a:t>
            </a:r>
            <a:r>
              <a:rPr lang="ru-RU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 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и, і в словах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іншомовного</a:t>
            </a:r>
            <a:r>
              <a:rPr lang="ru-RU" dirty="0">
                <a:solidFill>
                  <a:srgbClr val="FF330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FF3300"/>
                </a:solidFill>
                <a:latin typeface="Segoe Print" panose="02000600000000000000" pitchFamily="2" charset="0"/>
              </a:rPr>
              <a:t>походження</a:t>
            </a:r>
            <a:endParaRPr lang="en-UA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14" y="365125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Установити відповідність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034196"/>
              </p:ext>
            </p:extLst>
          </p:nvPr>
        </p:nvGraphicFramePr>
        <p:xfrm>
          <a:off x="838200" y="1825625"/>
          <a:ext cx="3313386" cy="33454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13386">
                  <a:extLst>
                    <a:ext uri="{9D8B030D-6E8A-4147-A177-3AD203B41FA5}">
                      <a16:colId xmlns:a16="http://schemas.microsoft.com/office/drawing/2014/main" val="3561319250"/>
                    </a:ext>
                  </a:extLst>
                </a:gridCol>
              </a:tblGrid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фон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99896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фотокартка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31538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фікція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84157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фіаско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67630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візит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46001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раціонально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72266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актуальний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56198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тротуар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504084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745312"/>
              </p:ext>
            </p:extLst>
          </p:nvPr>
        </p:nvGraphicFramePr>
        <p:xfrm>
          <a:off x="5993524" y="1825625"/>
          <a:ext cx="3313386" cy="33454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13386">
                  <a:extLst>
                    <a:ext uri="{9D8B030D-6E8A-4147-A177-3AD203B41FA5}">
                      <a16:colId xmlns:a16="http://schemas.microsoft.com/office/drawing/2014/main" val="3561319250"/>
                    </a:ext>
                  </a:extLst>
                </a:gridCol>
              </a:tblGrid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невдача, провал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99896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хідник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31538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світлина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84157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вигадка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67630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відвідини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46001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доцільно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72266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тло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56198"/>
                  </a:ext>
                </a:extLst>
              </a:tr>
              <a:tr h="418183">
                <a:tc>
                  <a:txBody>
                    <a:bodyPr/>
                    <a:lstStyle/>
                    <a:p>
                      <a:r>
                        <a:rPr lang="uk-UA" dirty="0" smtClean="0"/>
                        <a:t>своєчасний, сучасний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504084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151586" y="2007476"/>
            <a:ext cx="1841938" cy="2501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51586" y="2490952"/>
            <a:ext cx="1841938" cy="4099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51586" y="2900855"/>
            <a:ext cx="1841938" cy="409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51586" y="2112579"/>
            <a:ext cx="1841938" cy="1198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151586" y="3741683"/>
            <a:ext cx="1841938" cy="10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151586" y="4109545"/>
            <a:ext cx="1841938" cy="42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51586" y="4582510"/>
            <a:ext cx="1841938" cy="367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151586" y="2490952"/>
            <a:ext cx="1841938" cy="25645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76" y="19696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Букви и, і в словах іншомовного походження</a:t>
            </a:r>
            <a:endParaRPr lang="ru-RU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627" y="152252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Буква 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Після приголосних перед </a:t>
            </a:r>
            <a:r>
              <a:rPr lang="uk-UA" b="1" dirty="0" smtClean="0">
                <a:latin typeface="Segoe Print" panose="02000600000000000000" pitchFamily="2" charset="0"/>
              </a:rPr>
              <a:t>голосним</a:t>
            </a:r>
            <a:r>
              <a:rPr lang="uk-UA" dirty="0" smtClean="0">
                <a:latin typeface="Segoe Print" panose="02000600000000000000" pitchFamily="2" charset="0"/>
              </a:rPr>
              <a:t> та </a:t>
            </a:r>
            <a:r>
              <a:rPr lang="uk-UA" b="1" dirty="0" smtClean="0">
                <a:latin typeface="Segoe Print" panose="02000600000000000000" pitchFamily="2" charset="0"/>
              </a:rPr>
              <a:t>є, ї, й в </a:t>
            </a:r>
            <a:r>
              <a:rPr lang="uk-UA" dirty="0" smtClean="0">
                <a:latin typeface="Segoe Print" panose="02000600000000000000" pitchFamily="2" charset="0"/>
              </a:rPr>
              <a:t>середині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діагноз,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рієлтор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В іменах та прізвищах після приголосного перед наступним приголосним та в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Грімм, Річард.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географічних назвах після приголосних, </a:t>
            </a:r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крім</a:t>
            </a:r>
            <a:r>
              <a:rPr lang="uk-UA" dirty="0" smtClean="0">
                <a:latin typeface="Segoe Print" panose="02000600000000000000" pitchFamily="2" charset="0"/>
              </a:rPr>
              <a:t> </a:t>
            </a:r>
            <a:r>
              <a:rPr lang="uk-UA" b="1" dirty="0" err="1" smtClean="0">
                <a:latin typeface="Segoe Print" panose="02000600000000000000" pitchFamily="2" charset="0"/>
              </a:rPr>
              <a:t>дж</a:t>
            </a:r>
            <a:r>
              <a:rPr lang="uk-UA" b="1" dirty="0" smtClean="0">
                <a:latin typeface="Segoe Print" panose="02000600000000000000" pitchFamily="2" charset="0"/>
              </a:rPr>
              <a:t>, ж, ч, ш, щ, ц, р </a:t>
            </a:r>
            <a:r>
              <a:rPr lang="uk-UA" dirty="0" smtClean="0">
                <a:latin typeface="Segoe Print" panose="02000600000000000000" pitchFamily="2" charset="0"/>
              </a:rPr>
              <a:t>перед наступним приголосним (</a:t>
            </a:r>
            <a:r>
              <a:rPr lang="uk-UA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крім</a:t>
            </a:r>
            <a:r>
              <a:rPr lang="uk-UA" dirty="0" smtClean="0">
                <a:latin typeface="Segoe Print" panose="02000600000000000000" pitchFamily="2" charset="0"/>
              </a:rPr>
              <a:t> </a:t>
            </a:r>
            <a:r>
              <a:rPr lang="uk-UA" b="1" dirty="0" smtClean="0">
                <a:latin typeface="Segoe Print" panose="02000600000000000000" pitchFamily="2" charset="0"/>
              </a:rPr>
              <a:t>й</a:t>
            </a:r>
            <a:r>
              <a:rPr lang="uk-UA" dirty="0" smtClean="0">
                <a:latin typeface="Segoe Print" panose="02000600000000000000" pitchFamily="2" charset="0"/>
              </a:rPr>
              <a:t>) та в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Сомалі, Замбезі,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Канзас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-Сіті.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Після приголосних у кінці слова: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суші, шасі. </a:t>
            </a:r>
            <a:endParaRPr lang="uk-UA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решті випадків після б, п, в, м, ф, г, к, х, л, н перед наступним приголосним: 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ніша, </a:t>
            </a:r>
            <a:r>
              <a:rPr lang="uk-UA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пінісімо</a:t>
            </a:r>
            <a:r>
              <a:rPr lang="uk-UA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41" y="9007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Буква 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загальних назвах після приголосних 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д, т, з (</a:t>
            </a:r>
            <a:r>
              <a:rPr lang="uk-UA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дз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), с, ц, ж (</a:t>
            </a:r>
            <a:r>
              <a:rPr lang="uk-UA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дж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), ч, ш, р </a:t>
            </a:r>
            <a:r>
              <a:rPr lang="uk-UA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(</a:t>
            </a:r>
            <a:r>
              <a:rPr lang="uk-UA" b="1" dirty="0" err="1">
                <a:solidFill>
                  <a:srgbClr val="7030A0"/>
                </a:solidFill>
                <a:latin typeface="Segoe Print" panose="02000600000000000000" pitchFamily="2" charset="0"/>
              </a:rPr>
              <a:t>Ц</a:t>
            </a:r>
            <a:r>
              <a:rPr lang="uk-UA" b="1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ить</a:t>
            </a:r>
            <a:r>
              <a:rPr lang="uk-UA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, </a:t>
            </a:r>
            <a:r>
              <a:rPr lang="uk-UA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жінко</a:t>
            </a:r>
            <a:r>
              <a:rPr lang="uk-UA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, чоловік заспіває «Реве та стогне Дніпр широкий») </a:t>
            </a:r>
            <a:r>
              <a:rPr lang="uk-UA" dirty="0" smtClean="0">
                <a:latin typeface="Segoe Print" panose="02000600000000000000" pitchFamily="2" charset="0"/>
              </a:rPr>
              <a:t>перед наступним приголосним (</a:t>
            </a:r>
            <a:r>
              <a:rPr lang="uk-UA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крім й</a:t>
            </a:r>
            <a:r>
              <a:rPr lang="uk-UA" dirty="0" smtClean="0">
                <a:latin typeface="Segoe Print" panose="02000600000000000000" pitchFamily="2" charset="0"/>
              </a:rPr>
              <a:t>):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дизель, динамо.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географічних назвах після приголосних </a:t>
            </a:r>
            <a:r>
              <a:rPr lang="uk-UA" dirty="0" err="1" smtClean="0">
                <a:latin typeface="Segoe Print" panose="02000600000000000000" pitchFamily="2" charset="0"/>
              </a:rPr>
              <a:t>дж</a:t>
            </a:r>
            <a:r>
              <a:rPr lang="uk-UA" dirty="0" smtClean="0">
                <a:latin typeface="Segoe Print" panose="02000600000000000000" pitchFamily="2" charset="0"/>
              </a:rPr>
              <a:t>, ж, ч, ш, щ і ц перед наступним приголосним: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Алжир, Чилі.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Segoe Print" panose="02000600000000000000" pitchFamily="2" charset="0"/>
              </a:rPr>
              <a:t>У географічних назвах після р перед наступним приголосним, крім й: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Британія, Рига.</a:t>
            </a:r>
            <a:endParaRPr lang="ru-RU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95" y="73572"/>
            <a:ext cx="11284264" cy="68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Устав пропущену букву и або і. 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Слова </a:t>
            </a:r>
            <a:r>
              <a:rPr lang="uk-UA" sz="36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запиши</a:t>
            </a:r>
            <a:r>
              <a:rPr lang="uk-UA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</a:t>
            </a:r>
            <a:br>
              <a:rPr lang="uk-UA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uk-UA" sz="36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необхідну букву підкресли.</a:t>
            </a:r>
          </a:p>
          <a:p>
            <a:pPr marL="0" indent="0">
              <a:buNone/>
            </a:pPr>
            <a:r>
              <a:rPr lang="uk-UA" sz="4400" dirty="0" smtClean="0">
                <a:latin typeface="Segoe Print" panose="02000600000000000000" pitchFamily="2" charset="0"/>
              </a:rPr>
              <a:t>        </a:t>
            </a:r>
            <a:r>
              <a:rPr lang="uk-UA" sz="4400" dirty="0" err="1" smtClean="0">
                <a:latin typeface="Segoe Print" panose="02000600000000000000" pitchFamily="2" charset="0"/>
              </a:rPr>
              <a:t>Інж</a:t>
            </a:r>
            <a:r>
              <a:rPr lang="uk-UA" sz="4400" dirty="0" smtClean="0">
                <a:latin typeface="Segoe Print" panose="02000600000000000000" pitchFamily="2" charset="0"/>
              </a:rPr>
              <a:t>…р, р…</a:t>
            </a:r>
            <a:r>
              <a:rPr lang="uk-UA" sz="4400" dirty="0" err="1" smtClean="0">
                <a:latin typeface="Segoe Print" panose="02000600000000000000" pitchFamily="2" charset="0"/>
              </a:rPr>
              <a:t>єлтор</a:t>
            </a:r>
            <a:r>
              <a:rPr lang="uk-UA" sz="4400" dirty="0">
                <a:latin typeface="Segoe Print" panose="02000600000000000000" pitchFamily="2" charset="0"/>
              </a:rPr>
              <a:t>, </a:t>
            </a:r>
            <a:r>
              <a:rPr lang="uk-UA" sz="4400" dirty="0" smtClean="0">
                <a:latin typeface="Segoe Print" panose="02000600000000000000" pitchFamily="2" charset="0"/>
              </a:rPr>
              <a:t>ш…</a:t>
            </a:r>
            <a:r>
              <a:rPr lang="uk-UA" sz="4400" dirty="0" err="1" smtClean="0">
                <a:latin typeface="Segoe Print" panose="02000600000000000000" pitchFamily="2" charset="0"/>
              </a:rPr>
              <a:t>фр</a:t>
            </a:r>
            <a:r>
              <a:rPr lang="uk-UA" sz="4400" dirty="0" smtClean="0">
                <a:latin typeface="Segoe Print" panose="02000600000000000000" pitchFamily="2" charset="0"/>
              </a:rPr>
              <a:t>, оаз…с, оф…</a:t>
            </a:r>
            <a:r>
              <a:rPr lang="uk-UA" sz="4400" dirty="0" err="1" smtClean="0">
                <a:latin typeface="Segoe Print" panose="02000600000000000000" pitchFamily="2" charset="0"/>
              </a:rPr>
              <a:t>цер</a:t>
            </a:r>
            <a:r>
              <a:rPr lang="uk-UA" sz="4400" dirty="0" smtClean="0">
                <a:latin typeface="Segoe Print" panose="02000600000000000000" pitchFamily="2" charset="0"/>
              </a:rPr>
              <a:t>, </a:t>
            </a:r>
            <a:r>
              <a:rPr lang="uk-UA" sz="4400" dirty="0" err="1" smtClean="0">
                <a:latin typeface="Segoe Print" panose="02000600000000000000" pitchFamily="2" charset="0"/>
              </a:rPr>
              <a:t>Мадр</a:t>
            </a:r>
            <a:r>
              <a:rPr lang="uk-UA" sz="4400" dirty="0" smtClean="0">
                <a:latin typeface="Segoe Print" panose="02000600000000000000" pitchFamily="2" charset="0"/>
              </a:rPr>
              <a:t>…д, Р…га</a:t>
            </a:r>
            <a:r>
              <a:rPr lang="uk-UA" sz="4400" dirty="0">
                <a:latin typeface="Segoe Print" panose="02000600000000000000" pitchFamily="2" charset="0"/>
              </a:rPr>
              <a:t>, </a:t>
            </a:r>
            <a:r>
              <a:rPr lang="uk-UA" sz="4400" dirty="0" err="1" smtClean="0">
                <a:latin typeface="Segoe Print" panose="02000600000000000000" pitchFamily="2" charset="0"/>
              </a:rPr>
              <a:t>нарц</a:t>
            </a:r>
            <a:r>
              <a:rPr lang="uk-UA" sz="4400" dirty="0" smtClean="0">
                <a:latin typeface="Segoe Print" panose="02000600000000000000" pitchFamily="2" charset="0"/>
              </a:rPr>
              <a:t>...с, ід...лія, </a:t>
            </a:r>
            <a:r>
              <a:rPr lang="uk-UA" sz="4400" dirty="0" err="1" smtClean="0">
                <a:latin typeface="Segoe Print" panose="02000600000000000000" pitchFamily="2" charset="0"/>
              </a:rPr>
              <a:t>лодж</a:t>
            </a:r>
            <a:r>
              <a:rPr lang="uk-UA" sz="4400" dirty="0" smtClean="0">
                <a:latin typeface="Segoe Print" panose="02000600000000000000" pitchFamily="2" charset="0"/>
              </a:rPr>
              <a:t>...я.</a:t>
            </a:r>
          </a:p>
          <a:p>
            <a:pPr marL="0" indent="0">
              <a:buNone/>
            </a:pPr>
            <a:r>
              <a:rPr lang="uk-UA" dirty="0">
                <a:latin typeface="Segoe Print" panose="02000600000000000000" pitchFamily="2" charset="0"/>
              </a:rPr>
              <a:t/>
            </a:r>
            <a:br>
              <a:rPr lang="uk-UA" dirty="0">
                <a:latin typeface="Segoe Print" panose="02000600000000000000" pitchFamily="2" charset="0"/>
              </a:rPr>
            </a:br>
            <a:endParaRPr lang="uk-UA" dirty="0" smtClean="0">
              <a:latin typeface="Segoe Print" panose="020006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59062" y="4078014"/>
            <a:ext cx="1839310" cy="31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94786" y="4635062"/>
            <a:ext cx="1923393" cy="21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90041" y="5118538"/>
            <a:ext cx="21966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61848" y="5696607"/>
            <a:ext cx="2785242" cy="21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42" y="332116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Домашнє завдання</a:t>
            </a:r>
            <a:endParaRPr lang="ru-RU" b="1" dirty="0">
              <a:solidFill>
                <a:srgbClr val="FF33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59" y="146827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Segoe Print" panose="02000600000000000000" pitchFamily="2" charset="0"/>
              </a:rPr>
              <a:t>Повторити матеріал про власне українські слова та іншомовні.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Знати матеріал цієї презентації.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Виконати письмово вправу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  <a:latin typeface="Segoe Print" panose="02000600000000000000" pitchFamily="2" charset="0"/>
              </a:rPr>
              <a:t>Прочитай речення. </a:t>
            </a:r>
            <a:r>
              <a:rPr lang="uk-UA" b="1" dirty="0" err="1">
                <a:solidFill>
                  <a:srgbClr val="0070C0"/>
                </a:solidFill>
                <a:latin typeface="Segoe Print" panose="02000600000000000000" pitchFamily="2" charset="0"/>
              </a:rPr>
              <a:t>Обери</a:t>
            </a:r>
            <a:r>
              <a:rPr lang="uk-UA" b="1" dirty="0">
                <a:solidFill>
                  <a:srgbClr val="0070C0"/>
                </a:solidFill>
                <a:latin typeface="Segoe Print" panose="02000600000000000000" pitchFamily="2" charset="0"/>
              </a:rPr>
              <a:t> у дужках потрібне слово за змістом, значення з’ясуй за словником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. </a:t>
            </a:r>
            <a:r>
              <a:rPr lang="uk-UA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Запиши</a:t>
            </a:r>
            <a:r>
              <a:rPr lang="uk-UA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замість крапочок (…) встав потрібну букву – И чи І.</a:t>
            </a:r>
            <a:endParaRPr lang="uk-UA" b="1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marL="514350" indent="-514350">
              <a:buAutoNum type="arabicPeriod"/>
            </a:pPr>
            <a:r>
              <a:rPr lang="uk-UA" dirty="0">
                <a:latin typeface="Segoe Print" panose="02000600000000000000" pitchFamily="2" charset="0"/>
              </a:rPr>
              <a:t>Змагання з бігу на коротку </a:t>
            </a:r>
            <a:r>
              <a:rPr lang="uk-UA" dirty="0">
                <a:solidFill>
                  <a:srgbClr val="FF3300"/>
                </a:solidFill>
                <a:latin typeface="Segoe Print" panose="02000600000000000000" pitchFamily="2" charset="0"/>
              </a:rPr>
              <a:t>(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станц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…ю</a:t>
            </a:r>
            <a:r>
              <a:rPr lang="uk-UA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нстанці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…ю</a:t>
            </a:r>
            <a:r>
              <a:rPr lang="uk-UA" dirty="0">
                <a:solidFill>
                  <a:srgbClr val="FF3300"/>
                </a:solidFill>
                <a:latin typeface="Segoe Print" panose="02000600000000000000" pitchFamily="2" charset="0"/>
              </a:rPr>
              <a:t>). </a:t>
            </a:r>
          </a:p>
          <a:p>
            <a:pPr marL="514350" indent="-514350">
              <a:buAutoNum type="arabicPeriod"/>
            </a:pPr>
            <a:r>
              <a:rPr lang="uk-UA" dirty="0">
                <a:latin typeface="Segoe Print" panose="02000600000000000000" pitchFamily="2" charset="0"/>
              </a:rPr>
              <a:t>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(Д…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сквал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…ф…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каці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…я</a:t>
            </a:r>
            <a:r>
              <a:rPr lang="uk-UA" dirty="0">
                <a:solidFill>
                  <a:srgbClr val="FF3300"/>
                </a:solidFill>
                <a:latin typeface="Segoe Print" panose="02000600000000000000" pitchFamily="2" charset="0"/>
              </a:rPr>
              <a:t>, 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д…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скр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…м…</a:t>
            </a:r>
            <a:r>
              <a:rPr lang="uk-UA" dirty="0" err="1" smtClean="0">
                <a:solidFill>
                  <a:srgbClr val="FF3300"/>
                </a:solidFill>
                <a:latin typeface="Segoe Print" panose="02000600000000000000" pitchFamily="2" charset="0"/>
              </a:rPr>
              <a:t>нац</a:t>
            </a:r>
            <a:r>
              <a:rPr lang="uk-UA" dirty="0" smtClean="0">
                <a:solidFill>
                  <a:srgbClr val="FF3300"/>
                </a:solidFill>
                <a:latin typeface="Segoe Print" panose="02000600000000000000" pitchFamily="2" charset="0"/>
              </a:rPr>
              <a:t>…я</a:t>
            </a:r>
            <a:r>
              <a:rPr lang="uk-UA" dirty="0">
                <a:solidFill>
                  <a:srgbClr val="FF3300"/>
                </a:solidFill>
                <a:latin typeface="Segoe Print" panose="02000600000000000000" pitchFamily="2" charset="0"/>
              </a:rPr>
              <a:t>)</a:t>
            </a:r>
            <a:r>
              <a:rPr lang="uk-UA" dirty="0">
                <a:latin typeface="Segoe Print" panose="02000600000000000000" pitchFamily="2" charset="0"/>
              </a:rPr>
              <a:t> за порушення правил.</a:t>
            </a: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uk-UA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421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Wingdings</vt:lpstr>
      <vt:lpstr>Office Theme</vt:lpstr>
      <vt:lpstr>Актуалізація опорних знань</vt:lpstr>
      <vt:lpstr>Двадцять друге вересня Класна робота Букви и, і в словах іншомовного походження</vt:lpstr>
      <vt:lpstr>Установити відповідність</vt:lpstr>
      <vt:lpstr>Букви и, і в словах іншомовного походження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Карпатська Джерельна</cp:lastModifiedBy>
  <cp:revision>16</cp:revision>
  <dcterms:created xsi:type="dcterms:W3CDTF">2022-01-31T14:35:39Z</dcterms:created>
  <dcterms:modified xsi:type="dcterms:W3CDTF">2023-09-22T08:47:26Z</dcterms:modified>
</cp:coreProperties>
</file>