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5"/>
  </p:notesMasterIdLst>
  <p:sldIdLst>
    <p:sldId id="276" r:id="rId3"/>
    <p:sldId id="277" r:id="rId4"/>
    <p:sldId id="278" r:id="rId5"/>
    <p:sldId id="279" r:id="rId6"/>
    <p:sldId id="288" r:id="rId7"/>
    <p:sldId id="280" r:id="rId8"/>
    <p:sldId id="281" r:id="rId9"/>
    <p:sldId id="282" r:id="rId10"/>
    <p:sldId id="283" r:id="rId11"/>
    <p:sldId id="284" r:id="rId12"/>
    <p:sldId id="285" r:id="rId13"/>
    <p:sldId id="287" r:id="rId14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2FD28-9750-4E86-B293-2FE02BF5197B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01688"/>
            <a:ext cx="53467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AE25A-BF28-4070-A977-E0AE07057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75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76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CC"/>
            </a:gs>
            <a:gs pos="100000">
              <a:srgbClr val="9999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uk-UA" sz="4400" b="0" strike="noStrike" spc="-1"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strike="noStrike" spc="-1"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strike="noStrike" spc="-1"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strike="noStrike" spc="-1"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strike="noStrike" spc="-1"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CC"/>
            </a:gs>
            <a:gs pos="100000">
              <a:srgbClr val="9999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uk-UA" sz="1800" b="0" strike="noStrike" spc="-1"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343080" indent="-34308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440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343080" indent="-343080"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4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uk-UA" sz="4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Відкриття Антарктиди</a:t>
            </a:r>
            <a:endParaRPr lang="uk-UA" sz="4400" b="1" strike="noStrike" spc="-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6500"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uk-UA" sz="28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 19 столітті на пошуки</a:t>
            </a:r>
            <a:endParaRPr lang="ru-RU" sz="2800" b="1" strike="noStrike" spc="-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uk-UA" sz="28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невідомого материка Південної півкулі вирушили російські моряки. Шлюпами </a:t>
            </a:r>
            <a:r>
              <a:rPr lang="uk-UA" sz="28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“Восток”</a:t>
            </a:r>
            <a:r>
              <a:rPr lang="uk-UA" sz="28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8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“Мирний”</a:t>
            </a:r>
            <a:r>
              <a:rPr lang="uk-UA" sz="28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командували Фадей </a:t>
            </a:r>
            <a:r>
              <a:rPr lang="uk-UA" sz="28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Белінсгаузен</a:t>
            </a:r>
            <a:r>
              <a:rPr lang="uk-UA" sz="28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і Михайло </a:t>
            </a:r>
            <a:r>
              <a:rPr lang="uk-UA" sz="28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Лазарев</a:t>
            </a:r>
            <a:r>
              <a:rPr lang="uk-UA" sz="28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У 1820 році було відкрито </a:t>
            </a:r>
            <a:r>
              <a:rPr lang="uk-UA" sz="28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Антарктиду-</a:t>
            </a:r>
            <a:r>
              <a:rPr lang="uk-UA" sz="28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важкодоступний материк</a:t>
            </a:r>
            <a:r>
              <a:rPr lang="uk-UA" sz="2800" b="1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ru-RU" sz="2800" b="1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38" name="Picture 2" descr="C:\Users\`\Desktop\foto3.jpg"/>
          <p:cNvPicPr/>
          <p:nvPr/>
        </p:nvPicPr>
        <p:blipFill>
          <a:blip r:embed="rId2" cstate="print"/>
          <a:stretch/>
        </p:blipFill>
        <p:spPr>
          <a:xfrm>
            <a:off x="467544" y="1556792"/>
            <a:ext cx="4186080" cy="4536504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8880" cy="69269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Жак </a:t>
            </a:r>
            <a:r>
              <a:rPr lang="uk-UA" sz="4400" b="1" strike="noStrike" spc="-1" dirty="0" err="1">
                <a:solidFill>
                  <a:srgbClr val="000000"/>
                </a:solidFill>
                <a:latin typeface="Calibri"/>
              </a:rPr>
              <a:t>Ів</a:t>
            </a: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uk-UA" sz="4400" b="1" strike="noStrike" spc="-1" dirty="0" err="1">
                <a:solidFill>
                  <a:srgbClr val="000000"/>
                </a:solidFill>
                <a:latin typeface="Calibri"/>
              </a:rPr>
              <a:t>Кусто</a:t>
            </a:r>
            <a:endParaRPr lang="uk-UA" sz="4400" b="1" strike="noStrike" spc="-1" dirty="0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4139952" y="692696"/>
            <a:ext cx="4860048" cy="578730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ru-RU" sz="2400" b="0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французький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 err="1" smtClean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дослідник</a:t>
            </a:r>
            <a:r>
              <a:rPr lang="ru-RU" sz="2400" b="1" strike="noStrike" spc="-1" dirty="0" smtClean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 err="1" smtClean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Світового</a:t>
            </a:r>
            <a:r>
              <a:rPr lang="ru-RU" sz="2400" b="1" strike="noStrike" spc="-1" dirty="0" smtClean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океану,фотограф,режисер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, автор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великої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кількості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книг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і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фільмів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, .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Відомий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як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Капітан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Кусто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i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Commandant Cousteau</a:t>
            </a:r>
            <a:r>
              <a:rPr lang="en-US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Разом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ЕмілемГаняном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розробив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випробував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акваланг 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Запатентував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турбовітрило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..</a:t>
            </a: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 </a:t>
            </a:r>
            <a:r>
              <a:rPr lang="uk-UA" sz="2400" b="1" spc="-1" dirty="0" smtClean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У 1951 </a:t>
            </a:r>
            <a:r>
              <a:rPr lang="ru-RU" sz="2400" b="1" strike="noStrike" spc="-1" dirty="0" err="1" smtClean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році</a:t>
            </a:r>
            <a:r>
              <a:rPr lang="ru-RU" sz="2400" b="1" strike="noStrike" spc="-1" dirty="0" smtClean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Кусто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орендував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 err="1" smtClean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корабель</a:t>
            </a:r>
            <a:r>
              <a:rPr lang="ru-RU" sz="2400" b="1" strike="noStrike" spc="-1" dirty="0" smtClean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 </a:t>
            </a:r>
            <a:r>
              <a:rPr lang="ru-RU" sz="2400" b="1" strike="noStrike" spc="-1" dirty="0" err="1" smtClean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Каліпсо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ea typeface="Microsoft YaHei"/>
                <a:cs typeface="Times New Roman" pitchFamily="18" charset="0"/>
              </a:rPr>
              <a:t> </a:t>
            </a:r>
            <a:r>
              <a:rPr lang="ru-RU" sz="2400" b="1" u="sng" strike="noStrike" spc="-1" dirty="0" smtClean="0">
                <a:solidFill>
                  <a:srgbClr val="0000FF"/>
                </a:solidFill>
                <a:uFillTx/>
                <a:latin typeface="Times New Roman" pitchFamily="18" charset="0"/>
                <a:ea typeface="Microsoft YaHei"/>
                <a:cs typeface="Times New Roman" pitchFamily="18" charset="0"/>
              </a:rPr>
              <a:t>.</a:t>
            </a:r>
            <a:r>
              <a:rPr lang="ru-RU" sz="2400" b="1" strike="noStrike" spc="-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Томаса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Лоела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Гіннеса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символічний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1 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франк.Воно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обладнано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мобільною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лабораторією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відкритому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океані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підводних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зйомок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</a:pPr>
            <a:r>
              <a:rPr lang="ru-RU" sz="2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lang="ru-RU" sz="2400" b="1" strike="noStrike" spc="-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" name="Picture 2"/>
          <p:cNvPicPr/>
          <p:nvPr/>
        </p:nvPicPr>
        <p:blipFill>
          <a:blip r:embed="rId2" cstate="print"/>
          <a:stretch/>
        </p:blipFill>
        <p:spPr>
          <a:xfrm>
            <a:off x="0" y="620688"/>
            <a:ext cx="3923928" cy="4968552"/>
          </a:xfrm>
          <a:prstGeom prst="rect">
            <a:avLst/>
          </a:prstGeom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Перший політ у космос</a:t>
            </a:r>
            <a:endParaRPr lang="uk-UA" sz="4400" b="1" strike="noStrike" spc="-1" dirty="0"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</a:pP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Одним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з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найвидатніших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досягнень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ХХ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століття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був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запуск у космос корабля "Восток"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з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Ю.О.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Гагаріним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на борту,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здійснений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в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Радянському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Союзі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12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квітня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1961 р.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Менше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ніж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за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півтори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години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навколосвітньої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космічної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подорожі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космонавт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облетів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Землю, на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пізнання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природи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якої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людство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витратило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</a:rPr>
              <a:t>століття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</a:rPr>
              <a:t>.</a:t>
            </a:r>
          </a:p>
        </p:txBody>
      </p:sp>
      <p:pic>
        <p:nvPicPr>
          <p:cNvPr id="166" name="Picture 2" descr="C:\Users\`\Desktop\загружено.jpg"/>
          <p:cNvPicPr/>
          <p:nvPr/>
        </p:nvPicPr>
        <p:blipFill>
          <a:blip r:embed="rId2" cstate="print"/>
          <a:stretch/>
        </p:blipFill>
        <p:spPr>
          <a:xfrm>
            <a:off x="395536" y="1628800"/>
            <a:ext cx="4103640" cy="4464496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 dirty="0" err="1">
                <a:solidFill>
                  <a:srgbClr val="000000"/>
                </a:solidFill>
                <a:latin typeface="Calibri"/>
              </a:rPr>
              <a:t>Технологія</a:t>
            </a:r>
            <a:r>
              <a:rPr lang="ru-RU" sz="4400" b="1" strike="noStrike" spc="-1" dirty="0">
                <a:solidFill>
                  <a:srgbClr val="000000"/>
                </a:solidFill>
                <a:latin typeface="Calibri"/>
              </a:rPr>
              <a:t> GPS</a:t>
            </a:r>
            <a:endParaRPr lang="uk-UA" sz="4400" b="1" strike="noStrike" spc="-1" dirty="0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20000"/>
          </a:bodyPr>
          <a:lstStyle/>
          <a:p>
            <a:pPr marL="343080" indent="-343080">
              <a:lnSpc>
                <a:spcPct val="100000"/>
              </a:lnSpc>
              <a:spcBef>
                <a:spcPts val="680"/>
              </a:spcBef>
              <a:buClr>
                <a:srgbClr val="000000"/>
              </a:buClr>
              <a:buFont typeface="Arial"/>
              <a:buChar char="•"/>
            </a:pPr>
            <a:r>
              <a:rPr lang="ru-RU" sz="3400" b="1" strike="noStrike" spc="-1" dirty="0">
                <a:solidFill>
                  <a:srgbClr val="000000"/>
                </a:solidFill>
                <a:latin typeface="Calibri"/>
              </a:rPr>
              <a:t> 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Розроблена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в 1978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в США для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військових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супутникової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навігації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Navstar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розповсюдилася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всьому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назвою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GPS (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просто "глобальна система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навігації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").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користувачі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автомобілісти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льотчики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моряки.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Географи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GPS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фіксують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зсув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тектонічних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плит, а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біологи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нещодавно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пристосували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систему для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відстеження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масових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міграцій</a:t>
            </a:r>
            <a:r>
              <a:rPr lang="ru-RU" sz="96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черепах.</a:t>
            </a: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ru-RU" sz="9600" b="1" strike="noStrike" spc="-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2" name="Picture 3" descr="C:\Users\`\Desktop\abab7849481a3f4ef569dd56351f67af.jpg"/>
          <p:cNvPicPr/>
          <p:nvPr/>
        </p:nvPicPr>
        <p:blipFill>
          <a:blip r:embed="rId2" cstate="print"/>
          <a:stretch/>
        </p:blipFill>
        <p:spPr>
          <a:xfrm>
            <a:off x="457200" y="1484784"/>
            <a:ext cx="4037760" cy="5184576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Досягнення Північного Полюса</a:t>
            </a:r>
            <a:r>
              <a:rPr b="1" dirty="0"/>
              <a:t/>
            </a:r>
            <a:br>
              <a:rPr b="1" dirty="0"/>
            </a:b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Роберт </a:t>
            </a:r>
            <a:r>
              <a:rPr lang="uk-UA" sz="4400" b="1" strike="noStrike" spc="-1" dirty="0" err="1">
                <a:solidFill>
                  <a:srgbClr val="000000"/>
                </a:solidFill>
                <a:latin typeface="Calibri"/>
              </a:rPr>
              <a:t>Пірі</a:t>
            </a:r>
            <a:endParaRPr lang="uk-UA" sz="4400" b="1" strike="noStrike" spc="-1" dirty="0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20000"/>
          </a:bodyPr>
          <a:lstStyle/>
          <a:p>
            <a:pPr marL="343080" indent="-343080">
              <a:lnSpc>
                <a:spcPct val="100000"/>
              </a:lnSpc>
              <a:spcBef>
                <a:spcPts val="1440"/>
              </a:spcBef>
              <a:buClr>
                <a:srgbClr val="000000"/>
              </a:buClr>
              <a:buFont typeface="Arial"/>
              <a:buChar char="•"/>
            </a:pPr>
            <a:r>
              <a:rPr lang="ru-RU" sz="7200" b="1" strike="noStrike" spc="-1" dirty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ru-RU" sz="8000" b="1" strike="noStrike" spc="-1" dirty="0" err="1" smtClean="0">
                <a:solidFill>
                  <a:srgbClr val="000000"/>
                </a:solidFill>
                <a:latin typeface="Times New Roman"/>
              </a:rPr>
              <a:t>Останній</a:t>
            </a:r>
            <a:r>
              <a:rPr lang="ru-RU" sz="8000" b="1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похід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до полюса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почався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липні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1908 року.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Пірі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та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ще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двадцять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три особи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вирушили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з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Нью-Йорка на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кораблі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«Рузвельт»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і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провели зиму на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острові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Елсмера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(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частина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Канадського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арктичного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архіпелага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.</a:t>
            </a:r>
            <a:r>
              <a:rPr lang="en-US" sz="8000" b="1" strike="noStrike" spc="-1" dirty="0">
                <a:solidFill>
                  <a:srgbClr val="000000"/>
                </a:solidFill>
                <a:latin typeface="Times New Roman"/>
              </a:rPr>
              <a:t>)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Навесні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експедиція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uk-UA" sz="8000" b="1" strike="noStrike" spc="-1" dirty="0">
                <a:solidFill>
                  <a:srgbClr val="000000"/>
                </a:solidFill>
                <a:latin typeface="Times New Roman"/>
              </a:rPr>
              <a:t>ви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рушила до полюса по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кризі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. 1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квітня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1909 р. на 87° 48' пн.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ш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. через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зменшення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запасу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харчів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Пірі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наказав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частині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людей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повертатись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на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корабель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, а сам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із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темношкірим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слугою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Метью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Генсоном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та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ескімосами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Ута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Еґіґінґва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Сіґлу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та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Укеа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рухався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далі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на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північ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. Вони </a:t>
            </a:r>
            <a:r>
              <a:rPr lang="ru-RU" sz="8000" b="1" strike="noStrike" spc="-1" dirty="0" err="1">
                <a:solidFill>
                  <a:srgbClr val="000000"/>
                </a:solidFill>
                <a:latin typeface="Times New Roman"/>
              </a:rPr>
              <a:t>досягли</a:t>
            </a:r>
            <a:r>
              <a:rPr lang="ru-RU" sz="8000" b="1" strike="noStrike" spc="-1" dirty="0">
                <a:solidFill>
                  <a:srgbClr val="000000"/>
                </a:solidFill>
                <a:latin typeface="Times New Roman"/>
              </a:rPr>
              <a:t> полюса 6 квітня1909 року.</a:t>
            </a:r>
            <a:endParaRPr lang="ru-RU" sz="8000" b="1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41" name="Picture 2" descr="C:\Users\Оля\Documents\Downloads\250px-Robert_Edwin_Peary.jpg"/>
          <p:cNvPicPr/>
          <p:nvPr/>
        </p:nvPicPr>
        <p:blipFill>
          <a:blip r:embed="rId2" cstate="print"/>
          <a:stretch/>
        </p:blipFill>
        <p:spPr>
          <a:xfrm>
            <a:off x="888840" y="1647000"/>
            <a:ext cx="3174120" cy="4431600"/>
          </a:xfrm>
          <a:prstGeom prst="rect">
            <a:avLst/>
          </a:prstGeom>
          <a:ln w="88900" cap="sq">
            <a:solidFill>
              <a:srgbClr val="000000"/>
            </a:solidFill>
            <a:round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uk-UA" sz="4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Досягнення Південного Полюса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4400" b="1" strike="noStrike" spc="-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Руаль</a:t>
            </a:r>
            <a:r>
              <a:rPr lang="uk-UA" sz="4400" b="1" strike="noStrike" spc="-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Амундсен</a:t>
            </a:r>
            <a:endParaRPr lang="uk-UA" sz="4400" b="1" strike="noStrike" spc="-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4499992" y="1600200"/>
            <a:ext cx="4500008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Першим  досягнув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Південного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полюса (14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грудня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1911 року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</a:rPr>
              <a:t>). Один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із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піонерів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застосування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авіації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</a:rPr>
              <a:t>та  </a:t>
            </a: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</a:rPr>
              <a:t>повітроплавальних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засобів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—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гідропланів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і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дирижаблів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— в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арктичних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подорожах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.</a:t>
            </a: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</a:rPr>
              <a:t>Загинув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1928 року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під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час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пошуків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</a:rPr>
              <a:t>експедиції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Умберто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Нобіле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. </a:t>
            </a:r>
            <a:endParaRPr lang="ru-RU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44" name="Picture 8" descr="amundcen"/>
          <p:cNvPicPr/>
          <p:nvPr/>
        </p:nvPicPr>
        <p:blipFill>
          <a:blip r:embed="rId2" cstate="print">
            <a:lum bright="-10000"/>
          </a:blip>
          <a:stretch/>
        </p:blipFill>
        <p:spPr>
          <a:xfrm>
            <a:off x="467640" y="1700640"/>
            <a:ext cx="3887640" cy="4959360"/>
          </a:xfrm>
          <a:prstGeom prst="rect">
            <a:avLst/>
          </a:prstGeom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Досягнення Південного полюса</a:t>
            </a:r>
            <a:r>
              <a:rPr b="1" dirty="0"/>
              <a:t/>
            </a:r>
            <a:br>
              <a:rPr b="1" dirty="0"/>
            </a:b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 Роберт </a:t>
            </a:r>
            <a:r>
              <a:rPr lang="uk-UA" sz="4400" b="1" strike="noStrike" spc="-1" dirty="0" err="1">
                <a:solidFill>
                  <a:srgbClr val="000000"/>
                </a:solidFill>
                <a:latin typeface="Calibri"/>
              </a:rPr>
              <a:t>Фолкон</a:t>
            </a: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 Скотт</a:t>
            </a:r>
            <a:endParaRPr lang="uk-UA" sz="4400" b="1" strike="noStrike" spc="-1" dirty="0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500"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vi-VN" sz="2800" b="1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британський морський офіцер і керівник двох експедицій до Антарктиди . 17 січня 1912 року Скотт із чотирма колегами підкорили Південний полюс другим після норвежця Руаля Амундсена</a:t>
            </a:r>
            <a:r>
              <a:rPr lang="vi-VN" sz="2800" b="1" strike="noStrike" spc="-1" dirty="0">
                <a:solidFill>
                  <a:srgbClr val="000000"/>
                </a:solidFill>
                <a:latin typeface="Calibri"/>
              </a:rPr>
              <a:t> Повертаючись із полюса, всі учасники групи загинули від голоду та виснаження.</a:t>
            </a:r>
            <a:endParaRPr lang="ru-RU" sz="2800" b="1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47" name="Picture 2" descr="D:\5. География Презентации\6 клас, презентації\Розвиток географічних знань проЗемлю\oxa\2 - 0012.jpg"/>
          <p:cNvPicPr/>
          <p:nvPr/>
        </p:nvPicPr>
        <p:blipFill>
          <a:blip r:embed="rId2" cstate="print">
            <a:lum bright="-20000"/>
          </a:blip>
          <a:stretch/>
        </p:blipFill>
        <p:spPr>
          <a:xfrm>
            <a:off x="360000" y="1600200"/>
            <a:ext cx="4140000" cy="45252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uk-UA" sz="1700" b="1" dirty="0" smtClean="0"/>
              <a:t>«Змагання </a:t>
            </a:r>
            <a:r>
              <a:rPr lang="uk-UA" sz="1700" b="1" dirty="0" err="1" smtClean="0"/>
              <a:t>Амудсена</a:t>
            </a:r>
            <a:r>
              <a:rPr lang="uk-UA" sz="1700" b="1" dirty="0" smtClean="0"/>
              <a:t> та Скотта» (</a:t>
            </a:r>
            <a:r>
              <a:rPr lang="uk-UA" sz="1700" b="1" dirty="0" err="1" smtClean="0"/>
              <a:t>сторітеллінг</a:t>
            </a:r>
            <a:r>
              <a:rPr lang="uk-UA" sz="1700" b="1" dirty="0" smtClean="0"/>
              <a:t> </a:t>
            </a:r>
            <a:r>
              <a:rPr lang="en-US" sz="1700" b="1" dirty="0" smtClean="0"/>
              <a:t>jump story)</a:t>
            </a:r>
            <a:endParaRPr lang="ru-RU" sz="1700" dirty="0"/>
          </a:p>
          <a:p>
            <a:pPr algn="just"/>
            <a:r>
              <a:rPr lang="uk-UA" sz="1700" dirty="0" smtClean="0"/>
              <a:t>Майже одночасно </a:t>
            </a:r>
            <a:r>
              <a:rPr lang="uk-UA" sz="1700" dirty="0" err="1" smtClean="0"/>
              <a:t>Амудсен</a:t>
            </a:r>
            <a:r>
              <a:rPr lang="uk-UA" sz="1700" dirty="0" smtClean="0"/>
              <a:t> та Скотт влітку в 1910 році беруть курс на Антарктиду. Їхні експедиції зустрілися у відкритому морі поблизу берегів Антарктиди. Вважається, що </a:t>
            </a:r>
            <a:r>
              <a:rPr lang="uk-UA" sz="1700" dirty="0" err="1" smtClean="0"/>
              <a:t>Амудсен</a:t>
            </a:r>
            <a:r>
              <a:rPr lang="uk-UA" sz="1700" dirty="0" smtClean="0"/>
              <a:t> кинув Скотту відкритий виклик, і подальше змагання йшло вже під девізом «Хто кого?». У січні 1911 р. </a:t>
            </a:r>
            <a:r>
              <a:rPr lang="uk-UA" sz="1700" dirty="0" err="1" smtClean="0"/>
              <a:t>Амудсен</a:t>
            </a:r>
            <a:r>
              <a:rPr lang="uk-UA" sz="1700" dirty="0" smtClean="0"/>
              <a:t> із сімома супутниками поселився на льодовику </a:t>
            </a:r>
            <a:r>
              <a:rPr lang="uk-UA" sz="1700" dirty="0" err="1" smtClean="0"/>
              <a:t>Росса</a:t>
            </a:r>
            <a:r>
              <a:rPr lang="uk-UA" sz="1700" dirty="0" smtClean="0"/>
              <a:t>. У 14 великих наметах розмістили 52 собаки, харчі та запас вугілля. Скотт розбив табір на мисі </a:t>
            </a:r>
            <a:r>
              <a:rPr lang="uk-UA" sz="1700" dirty="0" err="1" smtClean="0"/>
              <a:t>Еванса</a:t>
            </a:r>
            <a:r>
              <a:rPr lang="uk-UA" sz="1700" dirty="0" smtClean="0"/>
              <a:t>, на 900 км східніше. З ним було 13 супутників. Норвежці робили основну ставку на собак, у той час як англійці в основному покладалися на витривалих маньчжурських конячок і моторні сани (</a:t>
            </a:r>
            <a:r>
              <a:rPr lang="uk-UA" sz="1700" dirty="0" err="1" smtClean="0"/>
              <a:t>мотонарти</a:t>
            </a:r>
            <a:r>
              <a:rPr lang="uk-UA" sz="1700" dirty="0" smtClean="0"/>
              <a:t>). Але коні всі загинули, а </a:t>
            </a:r>
            <a:r>
              <a:rPr lang="uk-UA" sz="1700" dirty="0" err="1" smtClean="0"/>
              <a:t>мотонарти</a:t>
            </a:r>
            <a:r>
              <a:rPr lang="uk-UA" sz="1700" dirty="0" smtClean="0"/>
              <a:t> поламалися. А ось 52 добірних норвежців зробили свою справу. </a:t>
            </a:r>
            <a:r>
              <a:rPr lang="uk-UA" sz="1700" dirty="0" err="1" smtClean="0"/>
              <a:t>Амудсена</a:t>
            </a:r>
            <a:r>
              <a:rPr lang="uk-UA" sz="1700" dirty="0" smtClean="0"/>
              <a:t> супроводжували люди, які як і він , мали досвід виживання в холоді. Його супутники йшли на лижах і в ескімоському одязі, який був легший за одяг учасників експедиції Скотта. Шлях до полюсу </a:t>
            </a:r>
            <a:r>
              <a:rPr lang="uk-UA" sz="1700" dirty="0" err="1" smtClean="0"/>
              <a:t>Амудсена</a:t>
            </a:r>
            <a:r>
              <a:rPr lang="uk-UA" sz="1700" dirty="0" smtClean="0"/>
              <a:t> був на 118 км коротшим. 19 жовтня 1911 року команда з п'яти чоловік на чотирьох санях, запряжених 13 собаками кожні, вирушила в дорогу, а </a:t>
            </a:r>
            <a:r>
              <a:rPr lang="uk-UA" sz="1700" b="1" dirty="0" smtClean="0"/>
              <a:t>14 грудня 1911 року</a:t>
            </a:r>
            <a:r>
              <a:rPr lang="uk-UA" sz="1700" dirty="0" smtClean="0"/>
              <a:t>, на 35 днів раніше експедиції Скотта, експедиція </a:t>
            </a:r>
            <a:r>
              <a:rPr lang="uk-UA" sz="1700" b="1" dirty="0" smtClean="0"/>
              <a:t>Амундсена </a:t>
            </a:r>
            <a:r>
              <a:rPr lang="uk-UA" sz="1700" dirty="0" smtClean="0"/>
              <a:t>досягла точки на білій рівнині, на висоті 3000 метрів, де, за розрахунками, повинен був знаходитися Південний полюс. Вони залишили невеликий намет, над яким укріпили норвезький прапор, а під ним — вимпел з написом «</a:t>
            </a:r>
            <a:r>
              <a:rPr lang="uk-UA" sz="1700" dirty="0" err="1" smtClean="0"/>
              <a:t>Фрам</a:t>
            </a:r>
            <a:r>
              <a:rPr lang="uk-UA" sz="1700" dirty="0" smtClean="0"/>
              <a:t>». У наметі Амундсен залишив листа норвезькому королю з коротким звітом про похід і послання своєму супернику — Скотту. </a:t>
            </a:r>
            <a:r>
              <a:rPr lang="uk-UA" sz="1700" b="1" dirty="0" smtClean="0"/>
              <a:t>Вся подорож Амундсена до Південного полюса і назад тривала 99 днів.</a:t>
            </a:r>
            <a:r>
              <a:rPr lang="uk-UA" sz="1700" dirty="0" smtClean="0"/>
              <a:t> А </a:t>
            </a:r>
            <a:r>
              <a:rPr lang="uk-UA" sz="1700" b="1" dirty="0" smtClean="0"/>
              <a:t>17 січня 1912 року Скотт і четверо його товаришів досягли Південного полюса</a:t>
            </a:r>
            <a:r>
              <a:rPr lang="uk-UA" sz="1700" dirty="0" smtClean="0"/>
              <a:t>. Там за </a:t>
            </a:r>
            <a:r>
              <a:rPr lang="uk-UA" sz="1700" dirty="0" err="1" smtClean="0"/>
              <a:t>залишенним</a:t>
            </a:r>
            <a:r>
              <a:rPr lang="uk-UA" sz="1700" dirty="0" smtClean="0"/>
              <a:t> табірним наметом </a:t>
            </a:r>
            <a:r>
              <a:rPr lang="uk-UA" sz="1700" dirty="0" err="1" smtClean="0"/>
              <a:t>Амудсена</a:t>
            </a:r>
            <a:r>
              <a:rPr lang="uk-UA" sz="1700" dirty="0" smtClean="0"/>
              <a:t> вони зрозуміли, що їх випередили. Розчарування було величезне і пригнічуючи подіяло на виснажену експедицію, яка вже 19 січня рушила в </a:t>
            </a:r>
            <a:r>
              <a:rPr lang="uk-UA" sz="1700" dirty="0" err="1" smtClean="0"/>
              <a:t>зворотньу</a:t>
            </a:r>
            <a:r>
              <a:rPr lang="uk-UA" sz="1700" dirty="0" smtClean="0"/>
              <a:t> дорогу. Холод і важкі умови були причиною багатьох затримок у дорозі. 21 березня 1912 року, за 18 км до останнього табору із запасами продовольства і палива, їх наздогнав жахливий ураган. Саме тут їх навіки і занесла заметіль.</a:t>
            </a:r>
          </a:p>
          <a:p>
            <a:pPr algn="just"/>
            <a:endParaRPr lang="ru-RU" sz="1700" dirty="0"/>
          </a:p>
        </p:txBody>
      </p:sp>
    </p:spTree>
    <p:extLst>
      <p:ext uri="{BB962C8B-B14F-4D97-AF65-F5344CB8AC3E}">
        <p14:creationId xmlns="" xmlns:p14="http://schemas.microsoft.com/office/powerpoint/2010/main" val="174232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Сучасні </a:t>
            </a:r>
            <a:r>
              <a:rPr lang="uk-UA" sz="4400" b="1" strike="noStrike" spc="-1" dirty="0" err="1">
                <a:solidFill>
                  <a:srgbClr val="000000"/>
                </a:solidFill>
                <a:latin typeface="Calibri"/>
              </a:rPr>
              <a:t>дослідженння</a:t>
            </a: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 Антарктиди</a:t>
            </a:r>
            <a:endParaRPr lang="uk-UA" sz="4400" b="1" strike="noStrike" spc="-1" dirty="0"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Нині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відбувається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вивчення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природи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Антарктиди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на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полярних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станція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. З 1996 року тут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працюють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й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українські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полярники на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станції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“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Академік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</a:rPr>
              <a:t>Вернадський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</a:rPr>
              <a:t>”,яка </a:t>
            </a: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</a:rPr>
              <a:t>раніше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</a:rPr>
              <a:t>була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</a:rPr>
              <a:t>англійською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</a:rPr>
              <a:t>науковою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</a:rPr>
              <a:t>станцією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</a:rPr>
              <a:t> «Фарадей»</a:t>
            </a:r>
            <a:endParaRPr lang="ru-RU" sz="2800" b="1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50" name="Picture 4" descr="C:\Users\`\Desktop\9725.gif"/>
          <p:cNvPicPr/>
          <p:nvPr/>
        </p:nvPicPr>
        <p:blipFill>
          <a:blip r:embed="rId2" cstate="print">
            <a:lum bright="-10000"/>
          </a:blip>
          <a:stretch/>
        </p:blipFill>
        <p:spPr>
          <a:xfrm>
            <a:off x="698400" y="1989000"/>
            <a:ext cx="3555360" cy="38156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Дослідження Світового океану</a:t>
            </a:r>
            <a:endParaRPr lang="uk-UA" sz="4400" b="1" strike="noStrike" spc="-1" dirty="0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0000" lnSpcReduction="10000"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З 1927 р. для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визначення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глибин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почали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застосовувати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спеціальний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прилад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–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ехолот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яким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визначають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час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між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поданням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звукового сигналу та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прийомом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від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нього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відлуння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. Так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одержують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шлях,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що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пройшов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звук,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тобто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відстань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до дна.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Вперше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прилад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використало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німецьке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судно “Метеор” для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промірів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глибин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у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південній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частині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Атлантичного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океану. </a:t>
            </a:r>
          </a:p>
        </p:txBody>
      </p:sp>
      <p:pic>
        <p:nvPicPr>
          <p:cNvPr id="153" name="Picture 2" descr="C:\Users\`\Desktop\images.jpg"/>
          <p:cNvPicPr/>
          <p:nvPr/>
        </p:nvPicPr>
        <p:blipFill>
          <a:blip r:embed="rId2" cstate="print">
            <a:lum bright="-10000"/>
          </a:blip>
          <a:stretch/>
        </p:blipFill>
        <p:spPr>
          <a:xfrm>
            <a:off x="683640" y="1260000"/>
            <a:ext cx="3671640" cy="5040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4400" b="1" strike="noStrike" spc="-1" dirty="0">
                <a:solidFill>
                  <a:srgbClr val="000000"/>
                </a:solidFill>
                <a:latin typeface="Calibri"/>
              </a:rPr>
              <a:t>Дослідження Арктики</a:t>
            </a:r>
            <a:endParaRPr lang="uk-UA" sz="4400" b="1" strike="noStrike" spc="-1" dirty="0">
              <a:latin typeface="Arial"/>
            </a:endParaRPr>
          </a:p>
        </p:txBody>
      </p:sp>
      <p:pic>
        <p:nvPicPr>
          <p:cNvPr id="155" name="Picture 2" descr="C:\Users\`\Desktop\Stamp_of_USSR_1852.jpg"/>
          <p:cNvPicPr/>
          <p:nvPr/>
        </p:nvPicPr>
        <p:blipFill>
          <a:blip r:embed="rId2" cstate="print"/>
          <a:stretch/>
        </p:blipFill>
        <p:spPr>
          <a:xfrm>
            <a:off x="2379240" y="3794760"/>
            <a:ext cx="193680" cy="136440"/>
          </a:xfrm>
          <a:prstGeom prst="rect">
            <a:avLst/>
          </a:prstGeom>
          <a:ln w="0">
            <a:noFill/>
          </a:ln>
        </p:spPr>
      </p:pic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000" lnSpcReduction="10000"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З 30-х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рр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. ХХ ст.,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використовуючи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досвід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дрейфу судна “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Фрам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”,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почалося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вивчення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Арктики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з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полярних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обсерваторій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які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працювали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на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дрейфуючих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крижинах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.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Їх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метою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було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стежити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за погодою та станом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криги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на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Північному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Морському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шляху. Перша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з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них – “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Північний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Полюс-1” – почала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працювати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у 1937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році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. </a:t>
            </a:r>
          </a:p>
        </p:txBody>
      </p:sp>
      <p:pic>
        <p:nvPicPr>
          <p:cNvPr id="157" name="Picture 3" descr="C:\Users\`\Desktop\dref3.jpg"/>
          <p:cNvPicPr/>
          <p:nvPr/>
        </p:nvPicPr>
        <p:blipFill>
          <a:blip r:embed="rId3" cstate="print">
            <a:lum bright="-20000"/>
          </a:blip>
          <a:stretch/>
        </p:blipFill>
        <p:spPr>
          <a:xfrm>
            <a:off x="467640" y="1772640"/>
            <a:ext cx="4247640" cy="38876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3200" b="1" strike="noStrike" spc="-1" dirty="0">
                <a:latin typeface="Arial"/>
              </a:rPr>
              <a:t>Найглибший жолоб у світі</a:t>
            </a: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В1960 р. батискаф "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Трієст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", в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якому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знаходилися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французи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Ж.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Пікар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і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Д.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Уолш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опустився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на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самісіньке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дно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Маріанського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жолоба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— на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Calibri"/>
              </a:rPr>
              <a:t>глибину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10 916 м.</a:t>
            </a:r>
            <a:endParaRPr lang="uk-UA" sz="2800" b="1" strike="noStrike" spc="-1" dirty="0">
              <a:latin typeface="Arial"/>
            </a:endParaRPr>
          </a:p>
        </p:txBody>
      </p:sp>
      <p:pic>
        <p:nvPicPr>
          <p:cNvPr id="160" name="Picture 2" descr="C:\Users\`\Desktop\heritage_bathyscape_0001_1680x1070.jpg"/>
          <p:cNvPicPr/>
          <p:nvPr/>
        </p:nvPicPr>
        <p:blipFill>
          <a:blip r:embed="rId2" cstate="print"/>
          <a:stretch/>
        </p:blipFill>
        <p:spPr>
          <a:xfrm>
            <a:off x="457200" y="1484784"/>
            <a:ext cx="4037760" cy="46805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</TotalTime>
  <Words>779</Words>
  <Application>Microsoft Office PowerPoint</Application>
  <PresentationFormat>Экран (4:3)</PresentationFormat>
  <Paragraphs>29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Office Theme</vt:lpstr>
      <vt:lpstr>Office Theme</vt:lpstr>
      <vt:lpstr> Відкриття Антарктиди</vt:lpstr>
      <vt:lpstr>Досягнення Північного Полюса Роберт Пірі</vt:lpstr>
      <vt:lpstr>Досягнення Південного Полюса  Руаль Амундсен</vt:lpstr>
      <vt:lpstr>Досягнення Південного полюса  Роберт Фолкон Скотт</vt:lpstr>
      <vt:lpstr>Слайд 5</vt:lpstr>
      <vt:lpstr>Сучасні дослідженння Антарктиди</vt:lpstr>
      <vt:lpstr>Дослідження Світового океану</vt:lpstr>
      <vt:lpstr>Дослідження Арктики</vt:lpstr>
      <vt:lpstr>Найглибший жолоб у світі</vt:lpstr>
      <vt:lpstr>Жак Ів Кусто</vt:lpstr>
      <vt:lpstr>Перший політ у космос</vt:lpstr>
      <vt:lpstr>Технологія GPS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Питання №7</dc:title>
  <dc:creator>Ксюша</dc:creator>
  <cp:lastModifiedBy>user</cp:lastModifiedBy>
  <cp:revision>143</cp:revision>
  <dcterms:created xsi:type="dcterms:W3CDTF">2017-09-18T18:26:56Z</dcterms:created>
  <dcterms:modified xsi:type="dcterms:W3CDTF">2023-09-22T02:57:50Z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38</vt:i4>
  </property>
</Properties>
</file>