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87" r:id="rId2"/>
    <p:sldMasterId id="2147483711" r:id="rId3"/>
    <p:sldMasterId id="2147483735" r:id="rId4"/>
    <p:sldMasterId id="2147483944" r:id="rId5"/>
  </p:sldMasterIdLst>
  <p:sldIdLst>
    <p:sldId id="256" r:id="rId6"/>
    <p:sldId id="277" r:id="rId7"/>
    <p:sldId id="278" r:id="rId8"/>
    <p:sldId id="279" r:id="rId9"/>
    <p:sldId id="280" r:id="rId10"/>
    <p:sldId id="267" r:id="rId11"/>
    <p:sldId id="281" r:id="rId12"/>
    <p:sldId id="272" r:id="rId13"/>
    <p:sldId id="282" r:id="rId14"/>
    <p:sldId id="283" r:id="rId15"/>
    <p:sldId id="270" r:id="rId16"/>
    <p:sldId id="271" r:id="rId17"/>
    <p:sldId id="269" r:id="rId18"/>
    <p:sldId id="258" r:id="rId19"/>
    <p:sldId id="273" r:id="rId20"/>
    <p:sldId id="262" r:id="rId21"/>
    <p:sldId id="264" r:id="rId22"/>
    <p:sldId id="284" r:id="rId23"/>
    <p:sldId id="274" r:id="rId24"/>
    <p:sldId id="275" r:id="rId25"/>
    <p:sldId id="285" r:id="rId2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22" y="41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99C5D-C2C2-49D1-81E8-0A9F0DD01A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276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30CB6-A905-4399-9690-7F4778898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723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59BC4-5832-4CED-8846-BA4E8DF17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043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40720" y="776160"/>
            <a:ext cx="8062560" cy="1469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uk-UA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2264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47B20-6C60-4DD2-8B25-70BBCBDAC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667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266D4-909A-41DF-879B-A5B96BFA9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3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68E1A-526A-4F29-AF2C-6AD0BF5BF7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422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7E673-8420-430E-9F1C-AC736B2AA7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75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970F5-9F21-428D-B35C-F6153D5D8C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282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0F0C3-CF5F-4070-94DC-582E4354B9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220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5559D-6DCA-4E6A-AD95-5CB438F60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200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9865B-EB96-484F-97C2-7C8CE5706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138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437E5-FF81-4414-8CCB-CD1A1F3201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32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9D9A9-7109-45FD-A76E-7184C24EF1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170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12259-AB82-4E22-A821-5554292870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058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788B3-42F5-44C1-99D7-1E18EFEBEB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76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C1614-6EDB-4E59-9B19-5ED4C91769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213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D81F7-4CE5-41C2-9125-094C272761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742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75649-EE53-4C79-B061-E338AA432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796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902B0-0A59-46B2-B85D-6D0083643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312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803C0-B87D-4EDD-B6C4-09F1662E3D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74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64B0A-EB7E-4A0D-8CEC-F80348F45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254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2356F-AA3A-4319-A66A-D3246EF10F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353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3D2A3-F13D-4310-95A2-E05CDFB3C9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439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2E997-BB24-419A-8C52-5CAD28FEB1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775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EDA21-2318-42FF-8A76-F9A8E5FE79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17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1C181-FE93-42C1-A0CE-E7E4BAF8BE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688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B884A-B320-43DB-9F89-265B150CAB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632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13A20-0800-4021-B63F-4530C92741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960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0E20C-112F-426A-9F01-24EE076B3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422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89EF3-14B2-4BB4-A044-0FF02BA1E1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21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EA7B4-E779-43B0-A798-02D57A228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269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45880-3E3A-44DC-9B2E-CE1CD85491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242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126D1-4A0F-4D45-8C0A-2D26F0CE3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28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688B5-AAF3-4F0C-9F8C-800AB397C7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298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D3679-656C-4AED-8D59-87C6BC7FA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38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DE832-1028-4219-8C37-1B165AFE5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82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DDAE6-7796-487A-9D05-FE3AF9EFB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49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8B2F8-C2AD-4924-81A4-D1332E491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051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5B70-B7B3-4D35-B0D4-36E65F4758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00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203200" y="0"/>
            <a:ext cx="3778250" cy="6858000"/>
            <a:chOff x="203200" y="0"/>
            <a:chExt cx="3778250" cy="6858001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>
                <a:gd name="T0" fmla="*/ 0 w 860"/>
                <a:gd name="T1" fmla="*/ 2445 h 2502"/>
                <a:gd name="T2" fmla="*/ 228 w 860"/>
                <a:gd name="T3" fmla="*/ 2502 h 2502"/>
                <a:gd name="T4" fmla="*/ 860 w 860"/>
                <a:gd name="T5" fmla="*/ 0 h 2502"/>
                <a:gd name="T6" fmla="*/ 620 w 860"/>
                <a:gd name="T7" fmla="*/ 0 h 2502"/>
                <a:gd name="T8" fmla="*/ 0 w 860"/>
                <a:gd name="T9" fmla="*/ 2445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03200" y="0"/>
              <a:ext cx="1336675" cy="3862389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8"/>
            <p:cNvSpPr/>
            <p:nvPr/>
          </p:nvSpPr>
          <p:spPr bwMode="auto">
            <a:xfrm>
              <a:off x="207963" y="3776664"/>
              <a:ext cx="1936750" cy="3081337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9"/>
            <p:cNvSpPr/>
            <p:nvPr/>
          </p:nvSpPr>
          <p:spPr bwMode="auto">
            <a:xfrm>
              <a:off x="646113" y="3886201"/>
              <a:ext cx="2373312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0"/>
            <p:cNvSpPr/>
            <p:nvPr/>
          </p:nvSpPr>
          <p:spPr bwMode="auto">
            <a:xfrm>
              <a:off x="641350" y="3881439"/>
              <a:ext cx="3340100" cy="2976562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1"/>
            <p:cNvSpPr/>
            <p:nvPr/>
          </p:nvSpPr>
          <p:spPr bwMode="auto">
            <a:xfrm>
              <a:off x="203200" y="3771901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1" name="Freeform 12"/>
          <p:cNvSpPr>
            <a:spLocks/>
          </p:cNvSpPr>
          <p:nvPr/>
        </p:nvSpPr>
        <p:spPr bwMode="auto">
          <a:xfrm>
            <a:off x="203200" y="3771900"/>
            <a:ext cx="361950" cy="90488"/>
          </a:xfrm>
          <a:custGeom>
            <a:avLst/>
            <a:gdLst>
              <a:gd name="T0" fmla="*/ 228 w 228"/>
              <a:gd name="T1" fmla="*/ 57 h 57"/>
              <a:gd name="T2" fmla="*/ 0 w 228"/>
              <a:gd name="T3" fmla="*/ 0 h 57"/>
              <a:gd name="T4" fmla="*/ 222 w 228"/>
              <a:gd name="T5" fmla="*/ 54 h 57"/>
              <a:gd name="T6" fmla="*/ 228 w 228"/>
              <a:gd name="T7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2" name="Freeform 13"/>
          <p:cNvSpPr>
            <a:spLocks/>
          </p:cNvSpPr>
          <p:nvPr/>
        </p:nvSpPr>
        <p:spPr bwMode="auto">
          <a:xfrm>
            <a:off x="560388" y="3867150"/>
            <a:ext cx="61912" cy="80963"/>
          </a:xfrm>
          <a:custGeom>
            <a:avLst/>
            <a:gdLst>
              <a:gd name="T0" fmla="*/ 0 w 39"/>
              <a:gd name="T1" fmla="*/ 0 h 51"/>
              <a:gd name="T2" fmla="*/ 39 w 39"/>
              <a:gd name="T3" fmla="*/ 51 h 51"/>
              <a:gd name="T4" fmla="*/ 3 w 39"/>
              <a:gd name="T5" fmla="*/ 0 h 51"/>
              <a:gd name="T6" fmla="*/ 0 w 39"/>
              <a:gd name="T7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326313" y="6116638"/>
            <a:ext cx="8572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4263" y="6116638"/>
            <a:ext cx="360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638" y="6116638"/>
            <a:ext cx="4111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A6A9B-B45B-46E3-886B-44CCD3C4D7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423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3775" y="6108700"/>
            <a:ext cx="8572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3263" y="6108700"/>
            <a:ext cx="53133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175" y="6108700"/>
            <a:ext cx="4286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A8BB8-16EB-453B-9D50-AAEC623152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838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EA3DE-5A1F-4091-A6B2-4B08A7EFFD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290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D38EB-C8DD-4156-8EBD-2407245F6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838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FDA97-AF8B-4648-AC39-4D94483F4A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103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F3A18-E0AB-4B8E-A3CA-728DAF2C5F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330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685E-914A-4EB8-8D70-1A187EF11B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349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85846-B68C-4196-AF77-33024024B3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355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5251D-5642-4494-9FCC-9280F3D7DD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33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noProof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53A6-EB42-4B78-926B-D6B9F510B0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65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noProof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F3742-1D92-4169-87D1-C1CD8036D8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114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14941-66AA-481C-8BA4-C7F285F43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627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9963" y="8636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2450" y="2819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31B67-AC1E-4BC8-87DB-E6739B4A6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952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99877-BB51-4B14-A95D-099366620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68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9963" y="8636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2450" y="2819400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7F704-746B-4F47-99E1-A941016954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171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CEE4D-845A-4739-BC6C-C85A2FE59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195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5A34D-150A-40F0-8630-6F0611E00E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040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BA090-4498-41B0-9D34-18E5F6090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880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18298-60D3-45C2-B327-6DE6986CC1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347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40720" y="776160"/>
            <a:ext cx="8062560" cy="14695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uk-UA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600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503ED-4002-454F-BB48-48B97250DB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727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04C0F-E8E1-4E19-BD1C-6DD6629E1C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680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22FA8-C916-4EA9-A0C4-40D4CB7DE2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350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6F9FC"/>
            </a:gs>
            <a:gs pos="74001">
              <a:srgbClr val="B0C6E1"/>
            </a:gs>
            <a:gs pos="83000">
              <a:srgbClr val="B0C6E1"/>
            </a:gs>
            <a:gs pos="100000">
              <a:srgbClr val="CAD9E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C3D44FC-3978-40DD-8EB8-C7DBD5B35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  <p:sldLayoutId id="2147484084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6F9FC"/>
            </a:gs>
            <a:gs pos="74001">
              <a:srgbClr val="B0C6E1"/>
            </a:gs>
            <a:gs pos="83000">
              <a:srgbClr val="B0C6E1"/>
            </a:gs>
            <a:gs pos="100000">
              <a:srgbClr val="CAD9E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B8127A2-C304-4D83-BFD9-217FDA926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6F9FC"/>
            </a:gs>
            <a:gs pos="74001">
              <a:srgbClr val="B0C6E1"/>
            </a:gs>
            <a:gs pos="83000">
              <a:srgbClr val="B0C6E1"/>
            </a:gs>
            <a:gs pos="100000">
              <a:srgbClr val="CAD9E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216E6A-1231-4F5D-A823-C6C6151090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6F9FC"/>
            </a:gs>
            <a:gs pos="74001">
              <a:srgbClr val="B0C6E1"/>
            </a:gs>
            <a:gs pos="83000">
              <a:srgbClr val="B0C6E1"/>
            </a:gs>
            <a:gs pos="100000">
              <a:srgbClr val="CAD9E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4A3F67-DBCE-4BC8-9F4F-8087CBF83B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CF4"/>
            </a:gs>
            <a:gs pos="74001">
              <a:srgbClr val="CDE39E"/>
            </a:gs>
            <a:gs pos="83000">
              <a:srgbClr val="CDE39E"/>
            </a:gs>
            <a:gs pos="100000">
              <a:srgbClr val="DEECB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3"/>
          <p:cNvGrpSpPr>
            <a:grpSpLocks/>
          </p:cNvGrpSpPr>
          <p:nvPr/>
        </p:nvGrpSpPr>
        <p:grpSpPr bwMode="auto">
          <a:xfrm>
            <a:off x="0" y="0"/>
            <a:ext cx="2132013" cy="6858000"/>
            <a:chOff x="0" y="0"/>
            <a:chExt cx="2132013" cy="6858001"/>
          </a:xfrm>
        </p:grpSpPr>
        <p:sp>
          <p:nvSpPr>
            <p:cNvPr id="5128" name="Freeform 6"/>
            <p:cNvSpPr>
              <a:spLocks/>
            </p:cNvSpPr>
            <p:nvPr/>
          </p:nvSpPr>
          <p:spPr bwMode="auto">
            <a:xfrm>
              <a:off x="0" y="0"/>
              <a:ext cx="1073150" cy="5291138"/>
            </a:xfrm>
            <a:custGeom>
              <a:avLst/>
              <a:gdLst>
                <a:gd name="T0" fmla="*/ 0 w 676"/>
                <a:gd name="T1" fmla="*/ 3132 h 3333"/>
                <a:gd name="T2" fmla="*/ 0 w 676"/>
                <a:gd name="T3" fmla="*/ 3312 h 3333"/>
                <a:gd name="T4" fmla="*/ 126 w 676"/>
                <a:gd name="T5" fmla="*/ 3333 h 3333"/>
                <a:gd name="T6" fmla="*/ 676 w 676"/>
                <a:gd name="T7" fmla="*/ 0 h 3333"/>
                <a:gd name="T8" fmla="*/ 514 w 676"/>
                <a:gd name="T9" fmla="*/ 0 h 3333"/>
                <a:gd name="T10" fmla="*/ 0 w 676"/>
                <a:gd name="T11" fmla="*/ 3132 h 3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9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4"/>
              <a:ext cx="906463" cy="1195387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1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1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4"/>
              <a:ext cx="1377950" cy="1500187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5123" name="Title Placeholder 1"/>
          <p:cNvSpPr>
            <a:spLocks noGrp="1"/>
          </p:cNvSpPr>
          <p:nvPr>
            <p:ph type="title"/>
          </p:nvPr>
        </p:nvSpPr>
        <p:spPr bwMode="auto">
          <a:xfrm>
            <a:off x="982663" y="457200"/>
            <a:ext cx="77041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/>
              <a:t>Зразок заголовка</a:t>
            </a:r>
            <a:endParaRPr lang="en-US" altLang="uk-UA"/>
          </a:p>
        </p:txBody>
      </p:sp>
      <p:sp>
        <p:nvSpPr>
          <p:cNvPr id="51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82663" y="2667000"/>
            <a:ext cx="7704137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/>
              <a:t>Редагувати стиль зразка тексту</a:t>
            </a:r>
          </a:p>
          <a:p>
            <a:pPr lvl="1"/>
            <a:r>
              <a:rPr lang="uk-UA" altLang="uk-UA"/>
              <a:t>Другий рівень</a:t>
            </a:r>
          </a:p>
          <a:p>
            <a:pPr lvl="2"/>
            <a:r>
              <a:rPr lang="uk-UA" altLang="uk-UA"/>
              <a:t>Третій рівень</a:t>
            </a:r>
          </a:p>
          <a:p>
            <a:pPr lvl="3"/>
            <a:r>
              <a:rPr lang="uk-UA" altLang="uk-UA"/>
              <a:t>Четвертий рівень</a:t>
            </a:r>
          </a:p>
          <a:p>
            <a:pPr lvl="4"/>
            <a:r>
              <a:rPr lang="uk-UA" altLang="uk-UA"/>
              <a:t>П’ятий рівень</a:t>
            </a:r>
            <a:endParaRPr lang="en-US" alt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063" y="6116638"/>
            <a:ext cx="858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7550" y="6116638"/>
            <a:ext cx="53133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4050" y="6116638"/>
            <a:ext cx="412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64A6BBCB-D628-415B-9DF8-0F7AA74366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  <p:sldLayoutId id="2147484080" r:id="rId14"/>
    <p:sldLayoutId id="2147484081" r:id="rId15"/>
    <p:sldLayoutId id="2147484082" r:id="rId16"/>
    <p:sldLayoutId id="2147484083" r:id="rId17"/>
    <p:sldLayoutId id="2147484085" r:id="rId1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anose="020B0503020204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rgbClr val="688727"/>
        </a:buClr>
        <a:buSzPct val="14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rgbClr val="688727"/>
        </a:buClr>
        <a:buSzPct val="14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rgbClr val="688727"/>
        </a:buClr>
        <a:buSzPct val="14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rgbClr val="688727"/>
        </a:buClr>
        <a:buSzPct val="14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rgbClr val="688727"/>
        </a:buClr>
        <a:buSzPct val="14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VOE7YE9aKg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51520" y="1052736"/>
            <a:ext cx="8715375" cy="1470025"/>
          </a:xfrm>
        </p:spPr>
        <p:txBody>
          <a:bodyPr/>
          <a:lstStyle/>
          <a:p>
            <a:r>
              <a:rPr lang="ru-RU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Групи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слів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за </a:t>
            </a:r>
            <a:r>
              <a:rPr lang="ru-RU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походженням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  <a:b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власне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українські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слова та</a:t>
            </a:r>
            <a:b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слова </a:t>
            </a:r>
            <a:r>
              <a:rPr lang="ru-RU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іншомовного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походження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ru-RU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запозичені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) </a:t>
            </a:r>
            <a:b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uk-UA" sz="2400" dirty="0"/>
          </a:p>
        </p:txBody>
      </p:sp>
      <p:pic>
        <p:nvPicPr>
          <p:cNvPr id="68611" name="Picture 6" descr="Запозичення в українській мові | Українська Грамо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70175"/>
            <a:ext cx="41195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Запозичена лексика </a:t>
            </a: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" t="13714" r="11051" b="49061"/>
          <a:stretch/>
        </p:blipFill>
        <p:spPr bwMode="auto">
          <a:xfrm>
            <a:off x="685800" y="1295400"/>
            <a:ext cx="7673741" cy="48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387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Словник іншомовних слів: тлумачення, словотворення та слововживання -  купити книг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3341687" cy="433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Box 3"/>
          <p:cNvSpPr txBox="1">
            <a:spLocks noChangeArrowheads="1"/>
          </p:cNvSpPr>
          <p:nvPr/>
        </p:nvSpPr>
        <p:spPr bwMode="auto">
          <a:xfrm>
            <a:off x="4716463" y="1628775"/>
            <a:ext cx="3816350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2400" dirty="0">
                <a:latin typeface="Arial" panose="020B0604020202020204" pitchFamily="34" charset="0"/>
              </a:rPr>
              <a:t>Словник подає </a:t>
            </a:r>
            <a:r>
              <a:rPr lang="uk-UA" altLang="uk-UA" sz="2400" b="1" dirty="0">
                <a:solidFill>
                  <a:srgbClr val="C00000"/>
                </a:solidFill>
                <a:latin typeface="Arial" panose="020B0604020202020204" pitchFamily="34" charset="0"/>
              </a:rPr>
              <a:t>скорочення назв </a:t>
            </a:r>
            <a:r>
              <a:rPr lang="uk-UA" altLang="uk-UA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мов</a:t>
            </a:r>
            <a:r>
              <a:rPr lang="uk-UA" altLang="uk-UA" sz="2400" dirty="0">
                <a:latin typeface="Arial" panose="020B0604020202020204" pitchFamily="34" charset="0"/>
              </a:rPr>
              <a:t>,</a:t>
            </a:r>
            <a:r>
              <a:rPr lang="uk-UA" altLang="uk-UA" sz="2400" dirty="0" smtClean="0">
                <a:latin typeface="Arial" panose="020B0604020202020204" pitchFamily="34" charset="0"/>
              </a:rPr>
              <a:t> </a:t>
            </a:r>
            <a:r>
              <a:rPr lang="uk-UA" altLang="uk-UA" sz="2400" dirty="0">
                <a:latin typeface="Arial" panose="020B0604020202020204" pitchFamily="34" charset="0"/>
              </a:rPr>
              <a:t>які використовуються в поясненні:</a:t>
            </a:r>
            <a:br>
              <a:rPr lang="uk-UA" altLang="uk-UA" sz="2400" dirty="0">
                <a:latin typeface="Arial" panose="020B0604020202020204" pitchFamily="34" charset="0"/>
              </a:rPr>
            </a:br>
            <a:r>
              <a:rPr lang="uk-UA" altLang="uk-UA" sz="2400" dirty="0">
                <a:latin typeface="Arial" panose="020B0604020202020204" pitchFamily="34" charset="0"/>
              </a:rPr>
              <a:t/>
            </a:r>
            <a:br>
              <a:rPr lang="uk-UA" altLang="uk-UA" sz="2400" dirty="0">
                <a:latin typeface="Arial" panose="020B0604020202020204" pitchFamily="34" charset="0"/>
              </a:rPr>
            </a:br>
            <a:r>
              <a:rPr lang="uk-UA" altLang="uk-UA" sz="2400" b="1" dirty="0" err="1">
                <a:latin typeface="Arial" panose="020B0604020202020204" pitchFamily="34" charset="0"/>
              </a:rPr>
              <a:t>англ</a:t>
            </a:r>
            <a:r>
              <a:rPr lang="uk-UA" altLang="uk-UA" sz="2400" b="1" dirty="0">
                <a:latin typeface="Arial" panose="020B0604020202020204" pitchFamily="34" charset="0"/>
              </a:rPr>
              <a:t>. </a:t>
            </a:r>
            <a:r>
              <a:rPr lang="uk-UA" altLang="uk-UA" sz="2400" dirty="0">
                <a:latin typeface="Arial" panose="020B0604020202020204" pitchFamily="34" charset="0"/>
              </a:rPr>
              <a:t>— англійська, </a:t>
            </a:r>
            <a:r>
              <a:rPr lang="uk-UA" altLang="uk-UA" sz="2400" b="1" dirty="0">
                <a:latin typeface="Arial" panose="020B0604020202020204" pitchFamily="34" charset="0"/>
              </a:rPr>
              <a:t>араб. </a:t>
            </a:r>
            <a:r>
              <a:rPr lang="uk-UA" altLang="uk-UA" sz="2400" dirty="0">
                <a:latin typeface="Arial" panose="020B0604020202020204" pitchFamily="34" charset="0"/>
              </a:rPr>
              <a:t>— арабська, </a:t>
            </a:r>
            <a:r>
              <a:rPr lang="uk-UA" altLang="uk-UA" sz="2400" b="1" dirty="0" err="1">
                <a:latin typeface="Arial" panose="020B0604020202020204" pitchFamily="34" charset="0"/>
              </a:rPr>
              <a:t>грецьк</a:t>
            </a:r>
            <a:r>
              <a:rPr lang="uk-UA" altLang="uk-UA" sz="2400" b="1" dirty="0">
                <a:latin typeface="Arial" panose="020B0604020202020204" pitchFamily="34" charset="0"/>
              </a:rPr>
              <a:t>. </a:t>
            </a:r>
            <a:r>
              <a:rPr lang="uk-UA" altLang="uk-UA" sz="2400" dirty="0">
                <a:latin typeface="Arial" panose="020B0604020202020204" pitchFamily="34" charset="0"/>
              </a:rPr>
              <a:t>— грецька, </a:t>
            </a:r>
            <a:r>
              <a:rPr lang="uk-UA" altLang="uk-UA" sz="2400" b="1" dirty="0">
                <a:latin typeface="Arial" panose="020B0604020202020204" pitchFamily="34" charset="0"/>
              </a:rPr>
              <a:t>іт. </a:t>
            </a:r>
            <a:r>
              <a:rPr lang="uk-UA" altLang="uk-UA" sz="2400" dirty="0">
                <a:latin typeface="Arial" panose="020B0604020202020204" pitchFamily="34" charset="0"/>
              </a:rPr>
              <a:t>— італійська, </a:t>
            </a:r>
            <a:r>
              <a:rPr lang="uk-UA" altLang="uk-UA" sz="2400" b="1" dirty="0">
                <a:latin typeface="Arial" panose="020B0604020202020204" pitchFamily="34" charset="0"/>
              </a:rPr>
              <a:t>кит. </a:t>
            </a:r>
            <a:r>
              <a:rPr lang="uk-UA" altLang="uk-UA" sz="2400" dirty="0">
                <a:latin typeface="Arial" panose="020B0604020202020204" pitchFamily="34" charset="0"/>
              </a:rPr>
              <a:t>—китайська, </a:t>
            </a:r>
            <a:r>
              <a:rPr lang="uk-UA" altLang="uk-UA" sz="2400" b="1" dirty="0">
                <a:latin typeface="Arial" panose="020B0604020202020204" pitchFamily="34" charset="0"/>
              </a:rPr>
              <a:t>латин. </a:t>
            </a:r>
            <a:r>
              <a:rPr lang="uk-UA" altLang="uk-UA" sz="2400" dirty="0">
                <a:latin typeface="Arial" panose="020B0604020202020204" pitchFamily="34" charset="0"/>
              </a:rPr>
              <a:t>— латинська,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2400" b="1" dirty="0" err="1">
                <a:latin typeface="Arial" panose="020B0604020202020204" pitchFamily="34" charset="0"/>
              </a:rPr>
              <a:t>фр</a:t>
            </a:r>
            <a:r>
              <a:rPr lang="uk-UA" altLang="uk-UA" sz="2400" b="1" dirty="0">
                <a:latin typeface="Arial" panose="020B0604020202020204" pitchFamily="34" charset="0"/>
              </a:rPr>
              <a:t>.</a:t>
            </a:r>
            <a:r>
              <a:rPr lang="uk-UA" altLang="uk-UA" sz="2400" dirty="0">
                <a:latin typeface="Arial" panose="020B0604020202020204" pitchFamily="34" charset="0"/>
              </a:rPr>
              <a:t> — французька.</a:t>
            </a:r>
          </a:p>
        </p:txBody>
      </p:sp>
      <p:pic>
        <p:nvPicPr>
          <p:cNvPr id="72708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32656"/>
            <a:ext cx="1360488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Місце для вмісту 2"/>
          <p:cNvSpPr>
            <a:spLocks noGrp="1"/>
          </p:cNvSpPr>
          <p:nvPr>
            <p:ph idx="1"/>
          </p:nvPr>
        </p:nvSpPr>
        <p:spPr>
          <a:xfrm>
            <a:off x="395288" y="333375"/>
            <a:ext cx="8229600" cy="153987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altLang="uk-UA" b="1" i="1">
                <a:solidFill>
                  <a:srgbClr val="00B050"/>
                </a:solidFill>
              </a:rPr>
              <a:t>Вітраж</a:t>
            </a:r>
            <a:r>
              <a:rPr lang="ru-RU" altLang="uk-UA" b="1" i="1"/>
              <a:t> </a:t>
            </a:r>
            <a:r>
              <a:rPr lang="ru-RU" altLang="uk-UA" i="1"/>
              <a:t>(від </a:t>
            </a:r>
            <a:r>
              <a:rPr lang="ru-RU" altLang="uk-UA" b="1" i="1"/>
              <a:t>фр</a:t>
            </a:r>
            <a:r>
              <a:rPr lang="ru-RU" altLang="uk-UA" i="1"/>
              <a:t>. vitrage — вставляння шиб) — кольорове скло у вікнах, дверях, ширмах.</a:t>
            </a:r>
            <a:endParaRPr lang="uk-UA" altLang="uk-UA"/>
          </a:p>
        </p:txBody>
      </p:sp>
      <p:pic>
        <p:nvPicPr>
          <p:cNvPr id="70659" name="Picture 4" descr="Вітраж художній м. Київ, Вітражі тиффани купити в Тячі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420938"/>
            <a:ext cx="3263900" cy="389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319338"/>
            <a:ext cx="2663825" cy="399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827088" y="115888"/>
            <a:ext cx="6175375" cy="6556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 err="1">
                <a:solidFill>
                  <a:srgbClr val="C00000"/>
                </a:solidFill>
                <a:latin typeface="Open Sans"/>
              </a:rPr>
              <a:t>Вживаючи</a:t>
            </a:r>
            <a:r>
              <a:rPr lang="ru-RU" sz="2800" dirty="0">
                <a:solidFill>
                  <a:srgbClr val="C00000"/>
                </a:solidFill>
                <a:latin typeface="Open Sans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Open Sans"/>
              </a:rPr>
              <a:t>іншомовні</a:t>
            </a:r>
            <a:r>
              <a:rPr lang="ru-RU" sz="2800" b="1" dirty="0">
                <a:solidFill>
                  <a:srgbClr val="C00000"/>
                </a:solidFill>
                <a:latin typeface="Open Sans"/>
              </a:rPr>
              <a:t> слова</a:t>
            </a:r>
            <a:r>
              <a:rPr lang="ru-RU" sz="2800" dirty="0">
                <a:solidFill>
                  <a:srgbClr val="C00000"/>
                </a:solidFill>
                <a:latin typeface="Open Sans"/>
              </a:rPr>
              <a:t>, треба </a:t>
            </a:r>
            <a:r>
              <a:rPr lang="ru-RU" sz="2800" dirty="0" err="1">
                <a:solidFill>
                  <a:srgbClr val="C00000"/>
                </a:solidFill>
                <a:latin typeface="Open Sans"/>
              </a:rPr>
              <a:t>пам’ятати</a:t>
            </a:r>
            <a:r>
              <a:rPr lang="ru-RU" sz="2800" dirty="0">
                <a:solidFill>
                  <a:srgbClr val="C00000"/>
                </a:solidFill>
                <a:latin typeface="Open Sans"/>
              </a:rPr>
              <a:t> про </a:t>
            </a:r>
            <a:r>
              <a:rPr lang="ru-RU" sz="2800" dirty="0" err="1">
                <a:solidFill>
                  <a:srgbClr val="C00000"/>
                </a:solidFill>
                <a:latin typeface="Open Sans"/>
              </a:rPr>
              <a:t>такі</a:t>
            </a:r>
            <a:r>
              <a:rPr lang="ru-RU" sz="2800" dirty="0">
                <a:solidFill>
                  <a:srgbClr val="C00000"/>
                </a:solidFill>
                <a:latin typeface="Open Sans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Open Sans"/>
              </a:rPr>
              <a:t>вимоги</a:t>
            </a:r>
            <a:r>
              <a:rPr lang="ru-RU" sz="2800" b="1" dirty="0">
                <a:solidFill>
                  <a:srgbClr val="C00000"/>
                </a:solidFill>
                <a:latin typeface="Open Sans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endParaRPr lang="ru-RU" sz="2800" dirty="0">
              <a:solidFill>
                <a:srgbClr val="C00000"/>
              </a:solidFill>
              <a:latin typeface="Open Sans"/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вживати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запозичення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лише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в тому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значенні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, яке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закріплене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за ним у словнику;</a:t>
            </a:r>
          </a:p>
          <a:p>
            <a:pPr>
              <a:defRPr/>
            </a:pPr>
            <a:endParaRPr lang="ru-RU" sz="2800" dirty="0">
              <a:solidFill>
                <a:schemeClr val="accent5">
                  <a:lumMod val="50000"/>
                </a:schemeClr>
              </a:solidFill>
              <a:latin typeface="Open Sans"/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не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використовувати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іншомовні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слова, коли є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відповідники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в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українській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мові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;</a:t>
            </a:r>
          </a:p>
          <a:p>
            <a:pPr>
              <a:defRPr/>
            </a:pPr>
            <a:endParaRPr lang="ru-RU" sz="2800" dirty="0">
              <a:solidFill>
                <a:schemeClr val="accent5">
                  <a:lumMod val="50000"/>
                </a:schemeClr>
              </a:solidFill>
              <a:latin typeface="Open Sans"/>
            </a:endParaRP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не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послуговуватися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в тому самому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тексті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то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іншомовним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словом, то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його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/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</a:b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українським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відповідником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7188" y="660400"/>
            <a:ext cx="85725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uk-UA" altLang="uk-UA" sz="4000" b="1" i="1">
                <a:solidFill>
                  <a:srgbClr val="660066"/>
                </a:solidFill>
                <a:cs typeface="Arial" panose="020B0604020202020204" pitchFamily="34" charset="0"/>
              </a:rPr>
              <a:t>Записати у 2 колонки 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uk-UA" altLang="uk-UA" sz="4000" b="1" i="1">
                <a:solidFill>
                  <a:srgbClr val="660066"/>
                </a:solidFill>
                <a:cs typeface="Arial" panose="020B0604020202020204" pitchFamily="34" charset="0"/>
              </a:rPr>
              <a:t>запозичені й власне українські слова </a:t>
            </a:r>
            <a:endParaRPr lang="uk-UA" altLang="uk-U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79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8600" y="1038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uk-UA" altLang="uk-UA" sz="1200">
                <a:latin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lang="uk-UA" altLang="uk-U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5780" name="Picture 7" descr="C:\Users\Надя\Desktop\крутяк\Робота з текстом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3959225"/>
            <a:ext cx="4852988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TextBox 1"/>
          <p:cNvSpPr txBox="1">
            <a:spLocks noChangeArrowheads="1"/>
          </p:cNvSpPr>
          <p:nvPr/>
        </p:nvSpPr>
        <p:spPr bwMode="auto">
          <a:xfrm>
            <a:off x="-15875" y="2143125"/>
            <a:ext cx="914558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2800" b="1">
                <a:latin typeface="Arial" panose="020B0604020202020204" pitchFamily="34" charset="0"/>
              </a:rPr>
              <a:t>відповідник, еквівалент, дистриб’ютор, розповсюджувач, синхронно, одночасно, пролонгувати, продовжити, ілюмінація, освітлення</a:t>
            </a:r>
            <a:endParaRPr lang="uk-UA" altLang="uk-UA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uk-UA" sz="3600" b="1"/>
              <a:t>Користуючись словником, визначте, </a:t>
            </a:r>
            <a:br>
              <a:rPr lang="uk-UA" altLang="uk-UA" sz="3600" b="1"/>
            </a:br>
            <a:r>
              <a:rPr lang="uk-UA" altLang="uk-UA" sz="3600" b="1"/>
              <a:t>з якої мови походять слова: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600200"/>
            <a:ext cx="9299376" cy="5257799"/>
          </a:xfrm>
        </p:spPr>
        <p:txBody>
          <a:bodyPr numCol="3"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Бутерброд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Салон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Фортуна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Патріот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Фетр</a:t>
            </a:r>
            <a:endParaRPr lang="en-US" i="1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Аудиторія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Футбол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Прейскурант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Ліфт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Торт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Президент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Чіпси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Піца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Тріумф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i="1" dirty="0">
                <a:solidFill>
                  <a:srgbClr val="002060"/>
                </a:solidFill>
              </a:rPr>
              <a:t>Ліміт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i="1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i="1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/>
          </a:p>
        </p:txBody>
      </p:sp>
      <p:pic>
        <p:nvPicPr>
          <p:cNvPr id="7680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781300"/>
            <a:ext cx="1871662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14313" y="1071563"/>
            <a:ext cx="8715375" cy="1470025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       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Із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двома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словами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іншомовного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походження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скласти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речення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,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ускладнені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однорідними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членами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речення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,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звертаннями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або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вставними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словами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uk-UA" sz="2400" dirty="0"/>
          </a:p>
        </p:txBody>
      </p:sp>
      <p:pic>
        <p:nvPicPr>
          <p:cNvPr id="77827" name="Picture 4" descr="C:\Users\Надя\Desktop\крутяк\Пошукова робота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2909888"/>
            <a:ext cx="6278562" cy="394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39552" y="1844824"/>
            <a:ext cx="7772400" cy="1470025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uk-UA" altLang="uk-UA" b="1" i="1" dirty="0" smtClean="0">
                <a:solidFill>
                  <a:srgbClr val="C00000"/>
                </a:solidFill>
              </a:rPr>
              <a:t>Назвати </a:t>
            </a:r>
            <a:r>
              <a:rPr lang="uk-UA" altLang="uk-UA" b="1" i="1" dirty="0">
                <a:solidFill>
                  <a:srgbClr val="C00000"/>
                </a:solidFill>
              </a:rPr>
              <a:t>лише </a:t>
            </a:r>
            <a:r>
              <a:rPr lang="uk-UA" altLang="uk-UA" b="1" i="1" dirty="0" smtClean="0">
                <a:solidFill>
                  <a:srgbClr val="C00000"/>
                </a:solidFill>
              </a:rPr>
              <a:t/>
            </a:r>
            <a:br>
              <a:rPr lang="uk-UA" altLang="uk-UA" b="1" i="1" dirty="0" smtClean="0">
                <a:solidFill>
                  <a:srgbClr val="C00000"/>
                </a:solidFill>
              </a:rPr>
            </a:br>
            <a:r>
              <a:rPr lang="uk-UA" altLang="uk-UA" b="1" i="1" dirty="0" smtClean="0">
                <a:solidFill>
                  <a:srgbClr val="C00000"/>
                </a:solidFill>
              </a:rPr>
              <a:t>власне </a:t>
            </a:r>
            <a:br>
              <a:rPr lang="uk-UA" altLang="uk-UA" b="1" i="1" dirty="0" smtClean="0">
                <a:solidFill>
                  <a:srgbClr val="C00000"/>
                </a:solidFill>
              </a:rPr>
            </a:br>
            <a:r>
              <a:rPr lang="uk-UA" altLang="uk-UA" b="1" i="1" dirty="0" smtClean="0">
                <a:solidFill>
                  <a:srgbClr val="C00000"/>
                </a:solidFill>
              </a:rPr>
              <a:t>українські </a:t>
            </a:r>
            <a:r>
              <a:rPr lang="uk-UA" altLang="uk-UA" b="1" i="1" dirty="0">
                <a:solidFill>
                  <a:srgbClr val="C00000"/>
                </a:solidFill>
              </a:rPr>
              <a:t>слова</a:t>
            </a:r>
            <a:r>
              <a:rPr lang="uk-UA" altLang="uk-UA" sz="2400" dirty="0"/>
              <a:t/>
            </a:r>
            <a:br>
              <a:rPr lang="uk-UA" altLang="uk-UA" sz="2400" dirty="0"/>
            </a:br>
            <a:r>
              <a:rPr lang="uk-UA" altLang="uk-UA" sz="2400" dirty="0"/>
              <a:t/>
            </a:r>
            <a:br>
              <a:rPr lang="uk-UA" altLang="uk-UA" sz="2400" dirty="0"/>
            </a:br>
            <a:endParaRPr lang="uk-UA" altLang="uk-U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4313" y="3571875"/>
            <a:ext cx="8715375" cy="3046413"/>
          </a:xfrm>
          <a:prstGeom prst="rect">
            <a:avLst/>
          </a:prstGeom>
          <a:solidFill>
            <a:srgbClr val="FF9999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uk-UA" sz="3200" dirty="0">
                <a:latin typeface="+mn-lt"/>
                <a:cs typeface="Arial" charset="0"/>
              </a:rPr>
              <a:t>Багаття, фарватер, гай, держава, сузір’я, боксер, баскетбол, прізвище, передбачати, вариво, вермішель, чарівний, мрія, інтуїція, вибалок, кафе, голота, реверанс, відродження, смуга, рюкзак, зачарований, нездара, дуель, малесенький, кремезний, леді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" t="9917" r="11334" b="11083"/>
          <a:stretch/>
        </p:blipFill>
        <p:spPr bwMode="auto">
          <a:xfrm>
            <a:off x="5868144" y="383843"/>
            <a:ext cx="2913888" cy="288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ВПРАВА</a:t>
            </a:r>
          </a:p>
          <a:p>
            <a:pPr algn="just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Доберіть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до слів іншомовного походження українські відповідники. Скористайтеся довідкою.</a:t>
            </a:r>
          </a:p>
          <a:p>
            <a:pPr algn="just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Аеропорт</a:t>
            </a: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, процент, бібліотека, фонтан, ін’єкція, премія, біографія, епоха, журнал, резерв, куліси, менеджмент, аргумент.</a:t>
            </a:r>
          </a:p>
          <a:p>
            <a:pPr algn="just"/>
            <a:endParaRPr lang="uk-UA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Довідка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відсоток, лаштунки, книгозбірня, часопис, летовище, водограй, запас, управління, доказ, доба, укол, життєпис, нагорода.</a:t>
            </a:r>
            <a:endParaRPr lang="uk-UA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480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uk-UA" b="1">
                <a:solidFill>
                  <a:srgbClr val="C00000"/>
                </a:solidFill>
              </a:rPr>
              <a:t>Перевір себе!</a:t>
            </a:r>
          </a:p>
        </p:txBody>
      </p:sp>
      <p:pic>
        <p:nvPicPr>
          <p:cNvPr id="79875" name="Picture 4" descr="https://lh3.googleusercontent.com/RpSPQuHkWC1Xuq6mnPwy_zMdViZKo4tojJgY8pSVlIc8pRmBn_3IMYd1TPh_ZNoUBueOEY0vX-H8X-fuxrGX4SCyxxZ3kXSwb4qS4HilS0Hj7SyDLJK6f91bfTMbcsPUqer2Mtsz_pY0Sun98pbNkrRPHPnqIoPtgBEZ2OGitiCFir2415CPCnK4sBLlzCuaW0nijeOzt2vEgs3nuOKfqjGfdSvXz1tPsRlvpEImqscgwZYg3wibLDDe_auFCbuE93ziVPBZh0v8lV0uS0qRNr9XUzpZoNklFb7gPZ-3CbNYeDFxA1Njaz_A0IkA1wiH317UCcXBcH2D7SeLTngvDgdxlWuNwqDa9YdFUAa1QF9Ky1Eb007iXkMZqnXyRWjfvRRaYjrPDeXHf5-Soo6bgCm0gYLsb4vcXQhUeo51W7kfqtPoLJaL9aG7_amJBnmAKENDVLxo7BY47NGhM7kmCCnxxHoiY3viBf_OoStacwC3qvV_oGX6lRd1jnP3xaAOOnXV1f2wVWhEO8lxHMwavWP6VVI_AEnqEPSp4RS85jJ4RyEh5eLifN6RO_hnOoSx27OpvRuwwZiIDrsSfRJEAquz0DuaF2h9y0hqlGLHhW008YH9NtpIW_KXXwiSceKEui-rjPZnXlzQkNIZtEpIE-vBvGzEg-BrsjnJzIg5xFQXxoRtoSnEhoVCBqepyA=w1647-h943-no?authuser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1700213"/>
            <a:ext cx="7273925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827640" y="188640"/>
            <a:ext cx="8062560" cy="761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>
            <a:normAutofit/>
          </a:bodyPr>
          <a:lstStyle/>
          <a:p>
            <a:pPr marL="484560">
              <a:lnSpc>
                <a:spcPct val="100000"/>
              </a:lnSpc>
            </a:pPr>
            <a:endParaRPr lang="ru-RU" sz="2400" b="0" strike="noStrike" spc="-1" dirty="0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4" name="TextShape 2"/>
          <p:cNvSpPr txBox="1"/>
          <p:nvPr/>
        </p:nvSpPr>
        <p:spPr>
          <a:xfrm>
            <a:off x="540720" y="950040"/>
            <a:ext cx="8062560" cy="3774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91000" lnSpcReduction="20000"/>
          </a:bodyPr>
          <a:lstStyle/>
          <a:p>
            <a:pPr algn="ctr">
              <a:lnSpc>
                <a:spcPct val="100000"/>
              </a:lnSpc>
            </a:pPr>
            <a:r>
              <a:rPr lang="uk-UA" sz="3600" b="1" i="1" strike="noStrike" spc="-1" dirty="0" smtClean="0">
                <a:solidFill>
                  <a:srgbClr val="002060"/>
                </a:solidFill>
                <a:latin typeface="Arial Black"/>
              </a:rPr>
              <a:t>                        Бліцопитування </a:t>
            </a:r>
            <a:endParaRPr lang="uk-UA" sz="36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uk-UA" sz="3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uk-UA" sz="3000" b="0" strike="noStrike" spc="-1" dirty="0">
                <a:solidFill>
                  <a:srgbClr val="000000"/>
                </a:solidFill>
                <a:latin typeface="Arial Black"/>
              </a:rPr>
              <a:t>Що таке лексикологія? </a:t>
            </a:r>
            <a:endParaRPr lang="uk-UA" sz="3000" b="0" strike="noStrike" spc="-1" dirty="0" smtClean="0">
              <a:solidFill>
                <a:srgbClr val="000000"/>
              </a:solidFill>
              <a:latin typeface="Arial Black"/>
            </a:endParaRPr>
          </a:p>
          <a:p>
            <a:pPr algn="ctr">
              <a:lnSpc>
                <a:spcPct val="100000"/>
              </a:lnSpc>
            </a:pPr>
            <a:endParaRPr lang="uk-UA" sz="3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uk-UA" sz="3000" b="0" strike="noStrike" spc="-1" dirty="0">
                <a:solidFill>
                  <a:srgbClr val="000000"/>
                </a:solidFill>
                <a:latin typeface="Arial Black"/>
              </a:rPr>
              <a:t>Що таке лексика? </a:t>
            </a:r>
            <a:endParaRPr lang="uk-UA" sz="3000" b="0" strike="noStrike" spc="-1" dirty="0" smtClean="0">
              <a:solidFill>
                <a:srgbClr val="000000"/>
              </a:solidFill>
              <a:latin typeface="Arial Black"/>
            </a:endParaRPr>
          </a:p>
          <a:p>
            <a:pPr algn="ctr">
              <a:lnSpc>
                <a:spcPct val="100000"/>
              </a:lnSpc>
            </a:pPr>
            <a:endParaRPr lang="uk-UA" sz="3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uk-UA" sz="3000" b="0" strike="noStrike" spc="-1" dirty="0">
                <a:solidFill>
                  <a:srgbClr val="000000"/>
                </a:solidFill>
                <a:latin typeface="Arial Black"/>
              </a:rPr>
              <a:t>Що таке лексичне значення слова? </a:t>
            </a:r>
            <a:endParaRPr lang="uk-UA" sz="3000" b="0" strike="noStrike" spc="-1" dirty="0" smtClean="0">
              <a:solidFill>
                <a:srgbClr val="000000"/>
              </a:solidFill>
              <a:latin typeface="Arial Black"/>
            </a:endParaRPr>
          </a:p>
          <a:p>
            <a:pPr algn="ctr">
              <a:lnSpc>
                <a:spcPct val="100000"/>
              </a:lnSpc>
            </a:pPr>
            <a:endParaRPr lang="uk-UA" sz="3000" spc="-1" dirty="0">
              <a:solidFill>
                <a:srgbClr val="000000"/>
              </a:solidFill>
              <a:latin typeface="Arial Black"/>
            </a:endParaRPr>
          </a:p>
          <a:p>
            <a:pPr algn="ctr">
              <a:lnSpc>
                <a:spcPct val="100000"/>
              </a:lnSpc>
            </a:pPr>
            <a:r>
              <a:rPr lang="uk-UA" sz="3000" b="0" strike="noStrike" spc="-1" dirty="0" smtClean="0">
                <a:solidFill>
                  <a:srgbClr val="000000"/>
                </a:solidFill>
                <a:latin typeface="Arial Black"/>
              </a:rPr>
              <a:t>Де </a:t>
            </a:r>
            <a:r>
              <a:rPr lang="uk-UA" sz="3000" b="0" strike="noStrike" spc="-1" dirty="0">
                <a:solidFill>
                  <a:srgbClr val="000000"/>
                </a:solidFill>
                <a:latin typeface="Arial Black"/>
              </a:rPr>
              <a:t>ми можемо знайти лексичне значення слова?</a:t>
            </a:r>
            <a:endParaRPr lang="uk-UA" sz="3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uk-UA" sz="3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uk-UA" sz="3000" b="0" strike="noStrike" spc="-1" dirty="0">
              <a:latin typeface="Arial"/>
            </a:endParaRPr>
          </a:p>
        </p:txBody>
      </p:sp>
      <p:pic>
        <p:nvPicPr>
          <p:cNvPr id="155" name="Рисунок 3"/>
          <p:cNvPicPr/>
          <p:nvPr/>
        </p:nvPicPr>
        <p:blipFill>
          <a:blip r:embed="rId2"/>
          <a:stretch/>
        </p:blipFill>
        <p:spPr>
          <a:xfrm>
            <a:off x="2208051" y="2459128"/>
            <a:ext cx="431992" cy="293904"/>
          </a:xfrm>
          <a:prstGeom prst="rect">
            <a:avLst/>
          </a:prstGeom>
          <a:ln>
            <a:noFill/>
          </a:ln>
        </p:spPr>
      </p:pic>
      <p:pic>
        <p:nvPicPr>
          <p:cNvPr id="156" name="Рисунок 4"/>
          <p:cNvPicPr/>
          <p:nvPr/>
        </p:nvPicPr>
        <p:blipFill>
          <a:blip r:embed="rId2"/>
          <a:stretch/>
        </p:blipFill>
        <p:spPr>
          <a:xfrm>
            <a:off x="374953" y="3051386"/>
            <a:ext cx="503904" cy="300656"/>
          </a:xfrm>
          <a:prstGeom prst="rect">
            <a:avLst/>
          </a:prstGeom>
          <a:ln>
            <a:noFill/>
          </a:ln>
        </p:spPr>
      </p:pic>
      <p:pic>
        <p:nvPicPr>
          <p:cNvPr id="157" name="Рисунок 5"/>
          <p:cNvPicPr/>
          <p:nvPr/>
        </p:nvPicPr>
        <p:blipFill>
          <a:blip r:embed="rId2"/>
          <a:stretch/>
        </p:blipFill>
        <p:spPr>
          <a:xfrm>
            <a:off x="1763688" y="1716832"/>
            <a:ext cx="382103" cy="288032"/>
          </a:xfrm>
          <a:prstGeom prst="rect">
            <a:avLst/>
          </a:prstGeom>
          <a:ln>
            <a:noFill/>
          </a:ln>
        </p:spPr>
      </p:pic>
      <p:pic>
        <p:nvPicPr>
          <p:cNvPr id="158" name="Рисунок 6"/>
          <p:cNvPicPr/>
          <p:nvPr/>
        </p:nvPicPr>
        <p:blipFill>
          <a:blip r:embed="rId2"/>
          <a:stretch/>
        </p:blipFill>
        <p:spPr>
          <a:xfrm>
            <a:off x="878857" y="3797704"/>
            <a:ext cx="389496" cy="29669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607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s://lh3.googleusercontent.com/Mdp0SLM--UQfoC9CZAYnLU0p5sU0zdWw1ZuWZPnroX3ur4jKstqm8VldaIWF3_PBFPfqJHzZcuWXkqz7cIoLRLm_QK2GjbF_s-weOtu-4E_jbdqwhi-aCVOk59wP6UCDg0Tx0l3PrTx4445-h5ISORWCwNwHXV81FI5QEw4QbR3CvGCnT5OS_o8nbDWDzCp8hB34YwvEiOHw63psH89kQYejirBzAJKsV-kH6sj9z2rUZcp11BRfPsUxc5t14JvFmBu6XV87ZHj7YdycqrONgUmXzdXiW6XI-Yacs9pfbFWBcRAf0kd3FCt6Gv33oRjK7zU1ZLTxj-X1PZn-ttqAkw-Vd5YaYHBtgmdFJSoQZpxLWdtiXh2Xmu-FGwwqS1izinyQPRblHmb9WcS8E_xXwvw9wK9gnKiWMyUqO7kNU7aCYqnWI82CfbDn7DfbH76GQNAmjoamcSiRL_KIgt6s6JnwjVjSpyFLrRFXTmipm2AOw29O7WxFKPgMVE0YGSsQeveOlaWMcutVpoBCTlFlczHg_ot5FALUvM7PMlFDqx6tePvR9QcERygbo3p8oesFYLz0YTkJL2nKjndLxyPiotKKt5XZ7-rDwtifXIXRRvQGgpMKgbyU0cRM5zCv8XKcNxODLNdUKt3l7hcediKBxPnG-IEBm0xULtpal8y1S0Z0A7odicoVbD9C9PHYsw=w1699-h943-no?authuser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7527925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2"/>
          <p:cNvSpPr txBox="1"/>
          <p:nvPr/>
        </p:nvSpPr>
        <p:spPr>
          <a:xfrm>
            <a:off x="540720" y="950040"/>
            <a:ext cx="8423640" cy="3009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normAutofit fontScale="98500"/>
          </a:bodyPr>
          <a:lstStyle/>
          <a:p>
            <a:pPr algn="ctr">
              <a:lnSpc>
                <a:spcPct val="100000"/>
              </a:lnSpc>
            </a:pPr>
            <a:endParaRPr lang="uk-UA" sz="2800" b="0" strike="noStrike" spc="-1" dirty="0" smtClean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uk-UA" sz="2800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uk-UA" sz="4100" b="0" strike="noStrike" spc="-1" dirty="0" smtClean="0">
                <a:latin typeface="Arial"/>
              </a:rPr>
              <a:t>Опрацювати §12 та </a:t>
            </a:r>
            <a:r>
              <a:rPr lang="uk-UA" sz="4100" b="0" strike="noStrike" spc="-1" dirty="0" smtClean="0">
                <a:latin typeface="Arial"/>
              </a:rPr>
              <a:t>виконати </a:t>
            </a:r>
            <a:r>
              <a:rPr lang="uk-UA" sz="4100" b="0" strike="noStrike" spc="-1" dirty="0" smtClean="0">
                <a:latin typeface="Arial"/>
              </a:rPr>
              <a:t>вправу 6 (усно), вправу 7 (письмово) - с.25</a:t>
            </a:r>
            <a:endParaRPr lang="uk-UA" sz="4100" b="0" strike="noStrike" spc="-1" dirty="0">
              <a:latin typeface="Arial"/>
            </a:endParaRPr>
          </a:p>
        </p:txBody>
      </p:sp>
      <p:sp>
        <p:nvSpPr>
          <p:cNvPr id="203" name="CustomShape 3"/>
          <p:cNvSpPr/>
          <p:nvPr/>
        </p:nvSpPr>
        <p:spPr>
          <a:xfrm>
            <a:off x="179640" y="1989000"/>
            <a:ext cx="87105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4" name="Рисунок 3"/>
          <p:cNvPicPr/>
          <p:nvPr/>
        </p:nvPicPr>
        <p:blipFill>
          <a:blip r:embed="rId2"/>
          <a:stretch/>
        </p:blipFill>
        <p:spPr>
          <a:xfrm>
            <a:off x="1619672" y="3789040"/>
            <a:ext cx="6428880" cy="2609640"/>
          </a:xfrm>
          <a:prstGeom prst="rect">
            <a:avLst/>
          </a:prstGeom>
          <a:ln>
            <a:noFill/>
          </a:ln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6632"/>
            <a:ext cx="2659063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98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00" y="1447800"/>
            <a:ext cx="8229600" cy="4525963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Лексика </a:t>
            </a:r>
            <a:r>
              <a:rPr lang="ru-RU" sz="4400" dirty="0" smtClean="0"/>
              <a:t>– </a:t>
            </a:r>
            <a:r>
              <a:rPr lang="ru-RU" sz="4400" dirty="0" err="1" smtClean="0"/>
              <a:t>сукупність</a:t>
            </a:r>
            <a:r>
              <a:rPr lang="ru-RU" sz="4400" dirty="0" smtClean="0"/>
              <a:t> </a:t>
            </a:r>
            <a:r>
              <a:rPr lang="ru-RU" sz="4400" dirty="0" err="1" smtClean="0"/>
              <a:t>слів</a:t>
            </a:r>
            <a:r>
              <a:rPr lang="ru-RU" sz="4400" dirty="0" smtClean="0"/>
              <a:t> </a:t>
            </a:r>
            <a:r>
              <a:rPr lang="ru-RU" sz="4400" dirty="0" err="1" smtClean="0"/>
              <a:t>мови</a:t>
            </a:r>
            <a:r>
              <a:rPr lang="ru-RU" sz="4400" dirty="0" smtClean="0"/>
              <a:t>, </a:t>
            </a:r>
            <a:r>
              <a:rPr lang="ru-RU" sz="4400" dirty="0" err="1" smtClean="0"/>
              <a:t>її</a:t>
            </a:r>
            <a:r>
              <a:rPr lang="ru-RU" sz="4400" dirty="0" smtClean="0"/>
              <a:t> </a:t>
            </a:r>
            <a:r>
              <a:rPr lang="ru-RU" sz="4400" dirty="0" err="1" smtClean="0"/>
              <a:t>словниковий</a:t>
            </a:r>
            <a:r>
              <a:rPr lang="ru-RU" sz="4400" dirty="0" smtClean="0"/>
              <a:t> склад.</a:t>
            </a:r>
            <a:endParaRPr lang="ru-RU" sz="4400" b="1" dirty="0" smtClean="0"/>
          </a:p>
          <a:p>
            <a:r>
              <a:rPr lang="ru-RU" sz="4400" b="1" dirty="0" err="1" smtClean="0"/>
              <a:t>Лексикологія</a:t>
            </a:r>
            <a:r>
              <a:rPr lang="ru-RU" sz="4400" b="1" dirty="0" smtClean="0"/>
              <a:t> – </a:t>
            </a:r>
            <a:r>
              <a:rPr lang="ru-RU" sz="4400" dirty="0" err="1" smtClean="0"/>
              <a:t>розділ</a:t>
            </a:r>
            <a:r>
              <a:rPr lang="ru-RU" sz="4400" dirty="0" smtClean="0"/>
              <a:t> </a:t>
            </a:r>
            <a:r>
              <a:rPr lang="ru-RU" sz="4400" dirty="0" err="1" smtClean="0"/>
              <a:t>мовознавства</a:t>
            </a:r>
            <a:r>
              <a:rPr lang="ru-RU" sz="4400" dirty="0" smtClean="0"/>
              <a:t>, </a:t>
            </a:r>
            <a:r>
              <a:rPr lang="ru-RU" sz="4400" dirty="0" err="1" smtClean="0"/>
              <a:t>що</a:t>
            </a:r>
            <a:r>
              <a:rPr lang="ru-RU" sz="4400" dirty="0" smtClean="0"/>
              <a:t> </a:t>
            </a:r>
            <a:r>
              <a:rPr lang="ru-RU" sz="4400" dirty="0" err="1" smtClean="0"/>
              <a:t>вивчає</a:t>
            </a:r>
            <a:r>
              <a:rPr lang="ru-RU" sz="4400" dirty="0" smtClean="0"/>
              <a:t> </a:t>
            </a:r>
            <a:r>
              <a:rPr lang="ru-RU" sz="4400" dirty="0" err="1" smtClean="0"/>
              <a:t>словниковий</a:t>
            </a:r>
            <a:r>
              <a:rPr lang="ru-RU" sz="4400" dirty="0" smtClean="0"/>
              <a:t> склад </a:t>
            </a:r>
            <a:r>
              <a:rPr lang="ru-RU" sz="4400" dirty="0" err="1" smtClean="0"/>
              <a:t>мови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44503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4003">
            <a:off x="417253" y="1306670"/>
            <a:ext cx="1912971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907" y="533400"/>
            <a:ext cx="1949402" cy="2976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0219">
            <a:off x="1951419" y="3267137"/>
            <a:ext cx="2217538" cy="314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7281">
            <a:off x="6921425" y="275916"/>
            <a:ext cx="1646464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6892">
            <a:off x="5054357" y="1769814"/>
            <a:ext cx="2056507" cy="291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178">
            <a:off x="6462538" y="3886927"/>
            <a:ext cx="1775339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600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76200"/>
            <a:ext cx="7894549" cy="52021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20197058">
            <a:off x="446223" y="4147943"/>
            <a:ext cx="11212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b="1" dirty="0">
                <a:solidFill>
                  <a:schemeClr val="bg1">
                    <a:lumMod val="50000"/>
                  </a:schemeClr>
                </a:solidFill>
              </a:rPr>
              <a:t>§ </a:t>
            </a:r>
            <a:r>
              <a:rPr lang="uk-UA" sz="3000" b="1" dirty="0" smtClean="0">
                <a:solidFill>
                  <a:schemeClr val="bg1">
                    <a:lumMod val="50000"/>
                  </a:schemeClr>
                </a:solidFill>
              </a:rPr>
              <a:t>12</a:t>
            </a:r>
          </a:p>
          <a:p>
            <a:endParaRPr lang="uk-UA" sz="3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uk-UA" sz="30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uk-UA" sz="3000" b="1" dirty="0" smtClean="0">
                <a:solidFill>
                  <a:schemeClr val="bg1">
                    <a:lumMod val="50000"/>
                  </a:schemeClr>
                </a:solidFill>
              </a:rPr>
              <a:t>С. 24</a:t>
            </a:r>
          </a:p>
        </p:txBody>
      </p:sp>
    </p:spTree>
    <p:extLst>
      <p:ext uri="{BB962C8B-B14F-4D97-AF65-F5344CB8AC3E}">
        <p14:creationId xmlns:p14="http://schemas.microsoft.com/office/powerpoint/2010/main" val="1903106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 descr="Власне українські й запозичені слова. — урок. Українська мова, 6 кла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  <p:sp>
        <p:nvSpPr>
          <p:cNvPr id="69635" name="AutoShape 4" descr="Власне українські й запозичені слова. — урок. Українська мова, 6 клас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uk-UA" altLang="uk-UA" sz="1800">
              <a:latin typeface="Arial" panose="020B0604020202020204" pitchFamily="34" charset="0"/>
            </a:endParaRPr>
          </a:p>
        </p:txBody>
      </p:sp>
      <p:pic>
        <p:nvPicPr>
          <p:cNvPr id="69636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160338"/>
            <a:ext cx="8939212" cy="648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uk-UA" dirty="0" smtClean="0"/>
              <a:t>Ознаки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власне </a:t>
            </a:r>
            <a:r>
              <a:rPr lang="uk-UA" dirty="0" smtClean="0"/>
              <a:t>українських слів  </a:t>
            </a:r>
            <a:endParaRPr lang="uk-UA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74233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9689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Місце для вмісту 2"/>
          <p:cNvSpPr>
            <a:spLocks noGrp="1"/>
          </p:cNvSpPr>
          <p:nvPr>
            <p:ph idx="1"/>
          </p:nvPr>
        </p:nvSpPr>
        <p:spPr>
          <a:xfrm>
            <a:off x="4932363" y="620713"/>
            <a:ext cx="3816350" cy="180022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uk-UA" altLang="uk-UA"/>
              <a:t>Як виникло слово </a:t>
            </a:r>
            <a:r>
              <a:rPr lang="uk-UA" altLang="uk-UA" b="1">
                <a:solidFill>
                  <a:srgbClr val="C00000"/>
                </a:solidFill>
              </a:rPr>
              <a:t>«мрія»?</a:t>
            </a:r>
          </a:p>
        </p:txBody>
      </p:sp>
      <p:pic>
        <p:nvPicPr>
          <p:cNvPr id="74755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892550"/>
            <a:ext cx="46513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325438"/>
            <a:ext cx="3581400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VOE7YE9aKg"/>
          <p:cNvPicPr>
            <a:picLocks noRot="1" noChangeAspect="1"/>
          </p:cNvPicPr>
          <p:nvPr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00438"/>
            <a:ext cx="3952875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4954587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2" t="815" r="21793" b="-815"/>
          <a:stretch>
            <a:fillRect/>
          </a:stretch>
        </p:blipFill>
        <p:spPr bwMode="auto">
          <a:xfrm>
            <a:off x="5724525" y="145992"/>
            <a:ext cx="3168650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Чем нация отличается от народа: особенности и отличия понятий | В чем  разниц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346450"/>
            <a:ext cx="3299098" cy="329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947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1010105056SlideId2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1010105124SlideId25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1010105124SlideId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1010105324SlideId2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1010105426SlideId263"/>
</p:tagLst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Паралакс">
  <a:themeElements>
    <a:clrScheme name="Пара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Пара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436</Words>
  <Application>Microsoft Office PowerPoint</Application>
  <PresentationFormat>Экран (4:3)</PresentationFormat>
  <Paragraphs>65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Arial</vt:lpstr>
      <vt:lpstr>Arial Black</vt:lpstr>
      <vt:lpstr>Calibri</vt:lpstr>
      <vt:lpstr>Century Gothic</vt:lpstr>
      <vt:lpstr>Corbel</vt:lpstr>
      <vt:lpstr>Open Sans</vt:lpstr>
      <vt:lpstr>Times New Roman</vt:lpstr>
      <vt:lpstr>Wingdings</vt:lpstr>
      <vt:lpstr>Тема Office</vt:lpstr>
      <vt:lpstr>2_Тема Office</vt:lpstr>
      <vt:lpstr>4_Тема Office</vt:lpstr>
      <vt:lpstr>6_Тема Office</vt:lpstr>
      <vt:lpstr>Паралакс</vt:lpstr>
      <vt:lpstr>Групи слів за походженням: власне українські слова та слова іншомовного походження (запозичені)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Ознаки  власне українських слів  </vt:lpstr>
      <vt:lpstr>Презентация PowerPoint</vt:lpstr>
      <vt:lpstr>Презентация PowerPoint</vt:lpstr>
      <vt:lpstr>Запозичена лексика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Користуючись словником, визначте,  з якої мови походять слова:</vt:lpstr>
      <vt:lpstr>           Із двома словами іншомовного походження скласти речення, ускладнені однорідними членами речення, звертаннями або вставними словами  </vt:lpstr>
      <vt:lpstr>Назвати лише  власне  українські слова  </vt:lpstr>
      <vt:lpstr>Презентация PowerPoint</vt:lpstr>
      <vt:lpstr>Перевір себе!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Карпатська Джерельна</dc:creator>
  <cp:lastModifiedBy>Карпатська Джерельна</cp:lastModifiedBy>
  <cp:revision>38</cp:revision>
  <dcterms:created xsi:type="dcterms:W3CDTF">1601-01-01T00:00:00Z</dcterms:created>
  <dcterms:modified xsi:type="dcterms:W3CDTF">2023-09-20T14:14:51Z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PT_Export_sFileName">
    <vt:lpwstr>C:\ЭКУ\Уроки\Урок 12 Групи слів за їх походженням\P-Урок 12 Групи слів за їх походженням.Ppt</vt:lpwstr>
  </property>
</Properties>
</file>