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  <p:sldId id="262" r:id="rId6"/>
    <p:sldId id="260" r:id="rId7"/>
    <p:sldId id="264" r:id="rId8"/>
    <p:sldId id="265" r:id="rId9"/>
    <p:sldId id="266" r:id="rId10"/>
    <p:sldId id="271" r:id="rId11"/>
    <p:sldId id="272" r:id="rId12"/>
    <p:sldId id="261" r:id="rId13"/>
    <p:sldId id="273" r:id="rId14"/>
    <p:sldId id="269" r:id="rId15"/>
    <p:sldId id="274" r:id="rId16"/>
    <p:sldId id="275" r:id="rId17"/>
    <p:sldId id="276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D9D"/>
    <a:srgbClr val="04E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f030a2fbeef14642abec7d55c1dba1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05105"/>
            <a:ext cx="10335260" cy="66528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77130" y="1642745"/>
            <a:ext cx="54705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en-US" sz="4000" b="1">
                <a:latin typeface="Comic Sans MS" panose="030F0702030302020204" charset="0"/>
                <a:cs typeface="Comic Sans MS" panose="030F0702030302020204" charset="0"/>
              </a:rPr>
              <a:t>Поняття про лужні, інертні елементи, галогени</a:t>
            </a:r>
            <a:endParaRPr lang="uk-UA" altLang="en-US" sz="40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Изображение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64065" y="4622800"/>
            <a:ext cx="1520825" cy="14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9045" y="958215"/>
            <a:ext cx="10341610" cy="514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До галогенів належать  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F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Cl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Br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 I,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At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0614" y="3080184"/>
            <a:ext cx="503564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69875" algn="ctr"/>
            <a:r>
              <a:rPr lang="uk-UA" sz="3200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Загальна фрмула сполук:</a:t>
            </a:r>
            <a:endParaRPr lang="uk-UA" sz="3200" dirty="0"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  <a:p>
            <a:pPr marL="269875"/>
            <a:r>
              <a:rPr lang="uk-UA" sz="3200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оксидів</a:t>
            </a:r>
            <a:r>
              <a:rPr lang="uk-UA" sz="3200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: </a:t>
            </a:r>
            <a:r>
              <a:rPr lang="uk-UA" sz="3200" b="1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Е</a:t>
            </a:r>
            <a:r>
              <a:rPr lang="uk-UA" sz="3200" b="1" baseline="-25000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uk-UA" sz="3200" b="1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О</a:t>
            </a:r>
            <a:r>
              <a:rPr lang="uk-UA" sz="3200" b="1" baseline="-25000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7</a:t>
            </a:r>
            <a:endParaRPr lang="uk-UA" sz="3200" b="1" baseline="-25000" dirty="0"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  <a:p>
            <a:pPr marL="269875"/>
            <a:endParaRPr lang="uk-UA" sz="3200" dirty="0"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  <a:p>
            <a:pPr marL="269875"/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летких сполук з Гідрогеном</a:t>
            </a:r>
            <a:r>
              <a:rPr lang="uk-UA" sz="3200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: </a:t>
            </a:r>
            <a:r>
              <a:rPr lang="uk-UA" sz="3200" b="1" dirty="0"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НЕ </a:t>
            </a:r>
            <a:endParaRPr lang="uk-UA" sz="3200" b="1" dirty="0"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</p:txBody>
      </p:sp>
      <p:pic>
        <p:nvPicPr>
          <p:cNvPr id="1026" name="Picture 2" descr="https://cf2.ppt-online.org/files2/slide/y/yUrbORXp85BDok6icq0Awzf1Gl4ejdhPHQEt2v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8748" r="54072" b="47376"/>
          <a:stretch>
            <a:fillRect/>
          </a:stretch>
        </p:blipFill>
        <p:spPr bwMode="auto">
          <a:xfrm>
            <a:off x="8355562" y="2234245"/>
            <a:ext cx="1223493" cy="15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4130" y="1695450"/>
            <a:ext cx="104698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Усі прості речовини галогенів – двохатомні молекули: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F</a:t>
            </a:r>
            <a:r>
              <a:rPr lang="uk-UA" sz="2800" b="1" baseline="-25000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Cl</a:t>
            </a:r>
            <a:r>
              <a:rPr lang="uk-UA" sz="2800" b="1" baseline="-25000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Br</a:t>
            </a:r>
            <a:r>
              <a:rPr lang="uk-UA" sz="2800" b="1" baseline="-25000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, І</a:t>
            </a:r>
            <a:r>
              <a:rPr lang="uk-UA" sz="2800" b="1" baseline="-25000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2, </a:t>
            </a: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А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t</a:t>
            </a:r>
            <a:r>
              <a:rPr lang="uk-UA" sz="2800" b="1" baseline="-25000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schemeClr val="tx1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</a:t>
            </a:r>
            <a:endParaRPr lang="uk-UA" sz="2800" b="1" dirty="0">
              <a:solidFill>
                <a:schemeClr val="tx1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pic>
        <p:nvPicPr>
          <p:cNvPr id="1030" name="Picture 6" descr="Йод: опасный дефицит. Йодопрофилактика. Какой йод выбрать на iHerb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0"/>
          <a:stretch>
            <a:fillRect/>
          </a:stretch>
        </p:blipFill>
        <p:spPr bwMode="auto">
          <a:xfrm>
            <a:off x="6499225" y="4666615"/>
            <a:ext cx="1768475" cy="12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f2.ppt-online.org/files2/slide/y/yUrbORXp85BDok6icq0Awzf1Gl4ejdhPHQEt2v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8748" r="32765" b="44024"/>
          <a:stretch>
            <a:fillRect/>
          </a:stretch>
        </p:blipFill>
        <p:spPr bwMode="auto">
          <a:xfrm>
            <a:off x="10668749" y="2233653"/>
            <a:ext cx="1056069" cy="15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f2.ppt-online.org/files2/slide/y/yUrbORXp85BDok6icq0Awzf1Gl4ejdhPHQEt2v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8748" r="78065" b="45319"/>
          <a:stretch>
            <a:fillRect/>
          </a:stretch>
        </p:blipFill>
        <p:spPr bwMode="auto">
          <a:xfrm>
            <a:off x="6310362" y="2234087"/>
            <a:ext cx="1159099" cy="16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9228" y="3443796"/>
            <a:ext cx="5397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anose="030F0702030302020204" charset="0"/>
                <a:cs typeface="Comic Sans MS" panose="030F0702030302020204" charset="0"/>
              </a:rPr>
              <a:t>F</a:t>
            </a:r>
            <a:r>
              <a:rPr lang="en-US" sz="2800" b="1" baseline="-25000" dirty="0" smtClean="0"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uk-UA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6103" y="500988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263740" y="3991114"/>
            <a:ext cx="18116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Зеленкувато-</a:t>
            </a:r>
            <a:endParaRPr lang="uk-UA" sz="20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жовтий газ</a:t>
            </a:r>
            <a:endParaRPr lang="uk-UA" sz="20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0073" y="3966801"/>
            <a:ext cx="16408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Жовто-</a:t>
            </a:r>
            <a:endParaRPr lang="uk-UA" sz="20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зелений газ</a:t>
            </a:r>
            <a:endParaRPr lang="uk-UA" sz="20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37701" y="3965456"/>
            <a:ext cx="1554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err="1" smtClean="0">
                <a:latin typeface="Comic Sans MS" panose="030F0702030302020204" charset="0"/>
                <a:cs typeface="Comic Sans MS" panose="030F0702030302020204" charset="0"/>
              </a:rPr>
              <a:t>Червоно</a:t>
            </a:r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 –</a:t>
            </a:r>
            <a:endParaRPr lang="uk-UA" sz="20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бура рідина</a:t>
            </a:r>
            <a:endParaRPr lang="uk-UA" sz="20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3806" y="3445066"/>
            <a:ext cx="8360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charset="0"/>
                <a:cs typeface="Comic Sans MS" panose="030F0702030302020204" charset="0"/>
              </a:rPr>
              <a:t>Cl</a:t>
            </a:r>
            <a:r>
              <a:rPr lang="en-US" sz="2800" b="1" baseline="-25000" dirty="0" smtClean="0"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uk-UA" sz="2800" b="1" baseline="-250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9068" y="3260701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charset="0"/>
                <a:cs typeface="Comic Sans MS" panose="030F0702030302020204" charset="0"/>
              </a:rPr>
              <a:t>Br</a:t>
            </a:r>
            <a:r>
              <a:rPr lang="en-US" sz="2800" b="1" baseline="-25000" dirty="0" smtClean="0"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uk-UA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0167" y="5588177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sz="2800" b="1" baseline="-25000" dirty="0" smtClean="0"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uk-UA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579" y="5586437"/>
            <a:ext cx="751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anose="030F0702030302020204" charset="0"/>
                <a:cs typeface="Comic Sans MS" panose="030F0702030302020204" charset="0"/>
              </a:rPr>
              <a:t>At</a:t>
            </a:r>
            <a:r>
              <a:rPr lang="en-US" sz="2800" b="1" baseline="-25000" dirty="0" smtClean="0">
                <a:latin typeface="Comic Sans MS" panose="030F0702030302020204" charset="0"/>
                <a:cs typeface="Comic Sans MS" panose="030F0702030302020204" charset="0"/>
              </a:rPr>
              <a:t>2</a:t>
            </a:r>
            <a:endParaRPr lang="uk-UA" sz="28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7292" y="6355427"/>
            <a:ext cx="3274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omic Sans MS" panose="030F0702030302020204" charset="0"/>
                <a:cs typeface="Comic Sans MS" panose="030F0702030302020204" charset="0"/>
              </a:rPr>
              <a:t>Чорно-фіолетові кристали</a:t>
            </a:r>
            <a:endParaRPr lang="uk-UA" sz="2000" dirty="0" smtClean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6970" y="6346997"/>
            <a:ext cx="2654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anose="030F0702030302020204" charset="0"/>
                <a:cs typeface="Comic Sans MS" panose="030F0702030302020204" charset="0"/>
              </a:rPr>
              <a:t>Темно-</a:t>
            </a:r>
            <a:r>
              <a:rPr lang="ru-RU" sz="2000" dirty="0" err="1" smtClean="0">
                <a:latin typeface="Comic Sans MS" panose="030F0702030302020204" charset="0"/>
                <a:cs typeface="Comic Sans MS" panose="030F0702030302020204" charset="0"/>
              </a:rPr>
              <a:t>сині</a:t>
            </a:r>
            <a:r>
              <a:rPr lang="ru-RU" sz="20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ru-RU" sz="2000" dirty="0" err="1" smtClean="0">
                <a:latin typeface="Comic Sans MS" panose="030F0702030302020204" charset="0"/>
                <a:cs typeface="Comic Sans MS" panose="030F0702030302020204" charset="0"/>
              </a:rPr>
              <a:t>кристали</a:t>
            </a:r>
            <a:endParaRPr lang="uk-UA" sz="20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0" y="151130"/>
            <a:ext cx="4090670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uk-UA" altLang="en-US" sz="3600" b="1">
                <a:latin typeface="Comic Sans MS" panose="030F0702030302020204" charset="0"/>
                <a:cs typeface="Comic Sans MS" panose="030F0702030302020204" charset="0"/>
              </a:rPr>
              <a:t>Родина галогенів</a:t>
            </a:r>
            <a:endParaRPr lang="uk-UA" altLang="en-US" sz="36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0" name="Content Placeholder 99"/>
          <p:cNvPicPr/>
          <p:nvPr/>
        </p:nvPicPr>
        <p:blipFill>
          <a:blip r:embed="rId4"/>
          <a:srcRect l="63400" t="9485" r="28062" b="20412"/>
          <a:stretch>
            <a:fillRect/>
          </a:stretch>
        </p:blipFill>
        <p:spPr>
          <a:xfrm>
            <a:off x="59690" y="1145540"/>
            <a:ext cx="1133475" cy="5491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4" grpId="0" build="p"/>
      <p:bldP spid="4" grpId="1" build="p"/>
      <p:bldP spid="2" grpId="0"/>
      <p:bldP spid="16" grpId="0"/>
      <p:bldP spid="15" grpId="0"/>
      <p:bldP spid="5" grpId="0"/>
      <p:bldP spid="10" grpId="0"/>
      <p:bldP spid="13" grpId="0"/>
      <p:bldP spid="14" grpId="0"/>
      <p:bldP spid="17" grpId="0"/>
      <p:bldP spid="18" grpId="0"/>
      <p:bldP spid="19" grpId="0"/>
      <p:bldP spid="20" grpId="0"/>
      <p:bldP spid="2" grpId="1"/>
      <p:bldP spid="16" grpId="1"/>
      <p:bldP spid="15" grpId="1"/>
      <p:bldP spid="5" grpId="1"/>
      <p:bldP spid="10" grpId="1"/>
      <p:bldP spid="13" grpId="1"/>
      <p:bldP spid="14" grpId="1"/>
      <p:bldP spid="17" grpId="1"/>
      <p:bldP spid="18" grpId="1"/>
      <p:bldP spid="19" grpId="1"/>
      <p:bldP spid="20" grpId="1"/>
      <p:bldP spid="7" grpId="0" build="p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103"/>
          <p:cNvPicPr>
            <a:picLocks noChangeAspect="1"/>
          </p:cNvPicPr>
          <p:nvPr>
            <p:ph sz="half" idx="1"/>
          </p:nvPr>
        </p:nvPicPr>
        <p:blipFill>
          <a:blip r:embed="rId1"/>
          <a:srcRect l="24714" t="314" r="20484"/>
          <a:stretch>
            <a:fillRect/>
          </a:stretch>
        </p:blipFill>
        <p:spPr>
          <a:xfrm>
            <a:off x="0" y="2011680"/>
            <a:ext cx="2447290" cy="4712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https://image.slidesharecdn.com/8klaskhimijaburinska2016-161212084757/95/8-20-638.jpg?cb=148153254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52150" r="5897" b="2665"/>
          <a:stretch>
            <a:fillRect/>
          </a:stretch>
        </p:blipFill>
        <p:spPr bwMode="auto">
          <a:xfrm>
            <a:off x="2447290" y="198755"/>
            <a:ext cx="9744710" cy="652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78245" cy="66230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sz="3200" b="1" dirty="0">
                <a:latin typeface="Comic Sans MS" panose="030F0702030302020204" charset="0"/>
                <a:cs typeface="Comic Sans MS" panose="030F0702030302020204" charset="0"/>
              </a:rPr>
              <a:t>Хімічні </a:t>
            </a:r>
            <a:r>
              <a:rPr lang="uk-UA" sz="3200" b="1" dirty="0">
                <a:latin typeface="Comic Sans MS" panose="030F0702030302020204" charset="0"/>
                <a:cs typeface="Comic Sans MS" panose="030F0702030302020204" charset="0"/>
              </a:rPr>
              <a:t>властивості </a:t>
            </a:r>
            <a:r>
              <a:rPr lang="uk-UA" sz="3200" b="1" dirty="0" smtClean="0">
                <a:latin typeface="Comic Sans MS" panose="030F0702030302020204" charset="0"/>
                <a:cs typeface="Comic Sans MS" panose="030F0702030302020204" charset="0"/>
              </a:rPr>
              <a:t>галогенів</a:t>
            </a:r>
            <a:endParaRPr lang="uk-UA" sz="3200" b="1" dirty="0" smtClean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5046" y="1234163"/>
            <a:ext cx="11861443" cy="43891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2800" dirty="0" smtClean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1. Галогени </a:t>
            </a:r>
            <a:r>
              <a:rPr lang="uk-UA" sz="28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активно реагують з металами, утворюючі солі</a:t>
            </a:r>
            <a:r>
              <a:rPr lang="uk-UA" sz="2800" dirty="0" smtClean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ru-RU" sz="28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2Na + Cl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2NaCl</a:t>
            </a:r>
            <a:endParaRPr lang="ru-RU" sz="2400" dirty="0">
              <a:solidFill>
                <a:srgbClr val="0070C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Zn + I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ZnI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endParaRPr lang="ru-RU" sz="2400" dirty="0">
              <a:solidFill>
                <a:srgbClr val="0070C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2Al + 3Br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2AlBr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3</a:t>
            </a:r>
            <a:endParaRPr lang="en-US" sz="2800" baseline="-25000" dirty="0">
              <a:solidFill>
                <a:srgbClr val="0070C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endParaRPr lang="ru-RU" sz="2400" dirty="0"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2. </a:t>
            </a:r>
            <a:r>
              <a:rPr lang="uk-UA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Галогени </a:t>
            </a:r>
            <a:r>
              <a:rPr lang="uk-UA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активно реагують з воднем.</a:t>
            </a:r>
            <a:endParaRPr lang="ru-RU" sz="2800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+ F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2HF</a:t>
            </a:r>
            <a:endParaRPr lang="ru-RU" sz="2400" dirty="0">
              <a:solidFill>
                <a:srgbClr val="FF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+ Cl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2HCl</a:t>
            </a:r>
            <a:endParaRPr lang="ru-RU" sz="2400" dirty="0">
              <a:solidFill>
                <a:srgbClr val="FF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pPr marL="1170305"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+ Br</a:t>
            </a:r>
            <a:r>
              <a:rPr lang="en-US" sz="2800" baseline="-250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 = 2HBr</a:t>
            </a:r>
            <a:endParaRPr lang="ru-RU" sz="2400" dirty="0">
              <a:solidFill>
                <a:srgbClr val="FF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  <a:p>
            <a:endParaRPr lang="ru-RU" sz="2400" dirty="0">
              <a:solidFill>
                <a:srgbClr val="FF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9203" y="5390537"/>
            <a:ext cx="24155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Comic Sans MS" panose="030F0702030302020204" charset="0"/>
                <a:cs typeface="Comic Sans MS" panose="030F0702030302020204" charset="0"/>
              </a:rPr>
              <a:t>Горіння натрію</a:t>
            </a:r>
            <a:endParaRPr lang="uk-UA" sz="2400" b="1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uk-UA" sz="2400" b="1" dirty="0" smtClean="0">
                <a:latin typeface="Comic Sans MS" panose="030F0702030302020204" charset="0"/>
                <a:cs typeface="Comic Sans MS" panose="030F0702030302020204" charset="0"/>
              </a:rPr>
              <a:t> в хлорі</a:t>
            </a:r>
            <a:endParaRPr lang="uk-UA" sz="2400" b="1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2537" name="Picture 9" descr="Хімічні властивості та застосування неметалів - Хімія. Рівень стандарту. 11  клас. Попель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679180" y="1979930"/>
            <a:ext cx="2885440" cy="3192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1"/>
          <a:srcRect l="67736" t="24121" r="26049" b="18550"/>
          <a:stretch>
            <a:fillRect/>
          </a:stretch>
        </p:blipFill>
        <p:spPr>
          <a:xfrm>
            <a:off x="116840" y="1697355"/>
            <a:ext cx="1137920" cy="4687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0" y="90805"/>
            <a:ext cx="5680710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uk-UA" altLang="en-US" sz="3600" b="1">
                <a:latin typeface="Comic Sans MS" panose="030F0702030302020204" charset="0"/>
                <a:cs typeface="Comic Sans MS" panose="030F0702030302020204" charset="0"/>
              </a:rPr>
              <a:t>Родина інертних газів</a:t>
            </a:r>
            <a:endParaRPr lang="uk-UA" altLang="en-US" sz="36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89025" y="1156335"/>
            <a:ext cx="107753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До інертних елементів належать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Не, 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Ne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Аr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Кr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Хе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 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Rn,  </a:t>
            </a:r>
            <a:endParaRPr lang="uk-UA" sz="2800" b="1" dirty="0" err="1" smtClean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81150"/>
            <a:ext cx="8003540" cy="49193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589260" y="2016125"/>
            <a:ext cx="6553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Og</a:t>
            </a:r>
            <a:endParaRPr lang="uk-UA" sz="2800" b="1" dirty="0" err="1" smtClean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ChangeAspect="1"/>
          </p:cNvPicPr>
          <p:nvPr>
            <p:ph sz="half" idx="2"/>
          </p:nvPr>
        </p:nvPicPr>
        <p:blipFill>
          <a:blip r:embed="rId3"/>
          <a:srcRect l="7051" t="6429" r="7641" b="15714"/>
          <a:stretch>
            <a:fillRect/>
          </a:stretch>
        </p:blipFill>
        <p:spPr>
          <a:xfrm>
            <a:off x="9860280" y="2863215"/>
            <a:ext cx="2112645" cy="207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8" grpId="0"/>
      <p:bldP spid="8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587" y="906930"/>
            <a:ext cx="1087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+mj-lt"/>
                <a:ea typeface="Calibri" panose="020F0502020204030204" charset="0"/>
              </a:rPr>
              <a:t> </a:t>
            </a:r>
            <a:endParaRPr lang="uk-UA" sz="2400" dirty="0">
              <a:latin typeface="+mj-lt"/>
            </a:endParaRPr>
          </a:p>
        </p:txBody>
      </p:sp>
      <p:pic>
        <p:nvPicPr>
          <p:cNvPr id="7" name="Picture 2" descr="http://svitohlyad.com.ua/wp-content/uploads/00021982c6c.jpe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2895"/>
          <a:stretch>
            <a:fillRect/>
          </a:stretch>
        </p:blipFill>
        <p:spPr bwMode="auto">
          <a:xfrm>
            <a:off x="201930" y="1932305"/>
            <a:ext cx="11788140" cy="4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Якщо крізь розріджені інертні гази пропускати електричний струм, то вони випромінюють світло різного забарвлення, тому їх використовують для світлових </a:t>
            </a:r>
            <a:r>
              <a:rPr lang="uk-UA" sz="2400" dirty="0" err="1">
                <a:solidFill>
                  <a:srgbClr val="00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реклам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і в маяках.</a:t>
            </a:r>
            <a:r>
              <a:rPr lang="uk-UA" sz="2400" dirty="0">
                <a:solidFill>
                  <a:srgbClr val="333333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 Трубки, наповнені неоном  світяться   оранжево-червоним, а а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</a:rPr>
              <a:t>ргоном  - блакитним </a:t>
            </a:r>
            <a:r>
              <a:rPr lang="uk-UA" sz="2400" dirty="0" smtClean="0">
                <a:latin typeface="Comic Sans MS" panose="030F0702030302020204" charset="0"/>
                <a:cs typeface="Comic Sans MS" panose="030F0702030302020204" charset="0"/>
              </a:rPr>
              <a:t>кольором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uk-UA" sz="2400" dirty="0" smtClean="0">
                <a:latin typeface="Comic Sans MS" panose="030F0702030302020204" charset="0"/>
                <a:cs typeface="Comic Sans MS" panose="030F0702030302020204" charset="0"/>
              </a:rPr>
              <a:t>( 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</a:rPr>
              <a:t>звідси назви «неонові вогні», «неонові вивіски», адже неон вперше почали використовувати з такими цілями)</a:t>
            </a:r>
            <a:endParaRPr lang="ru-RU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endParaRPr lang="ru-RU" sz="24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/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" y="135119"/>
            <a:ext cx="8732066" cy="485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Застовування</a:t>
            </a:r>
            <a:r>
              <a:rPr lang="uk-UA" sz="32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інертних газів</a:t>
            </a:r>
            <a:endParaRPr lang="uk-UA" sz="32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223284" y="995089"/>
            <a:ext cx="7378995" cy="1648047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У газовому та </a:t>
            </a:r>
            <a:r>
              <a:rPr lang="uk-UA" sz="2800" dirty="0" err="1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газово</a:t>
            </a:r>
            <a:r>
              <a:rPr lang="uk-UA" sz="2800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-дуговому зварюванні в металургії, будівництві, автобудуванні, машинобудуванні, комунальній сфері та ін.</a:t>
            </a:r>
            <a:endParaRPr lang="uk-UA" sz="2800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223283" y="4434689"/>
            <a:ext cx="7378995" cy="2264203"/>
          </a:xfrm>
          <a:prstGeom prst="roundRect">
            <a:avLst/>
          </a:prstGeom>
          <a:gradFill>
            <a:gsLst>
              <a:gs pos="59000">
                <a:schemeClr val="accent1">
                  <a:lumMod val="60000"/>
                  <a:lumOff val="40000"/>
                </a:schemeClr>
              </a:gs>
              <a:gs pos="93000">
                <a:srgbClr val="FFFF00"/>
              </a:gs>
              <a:gs pos="19000">
                <a:schemeClr val="accent1">
                  <a:lumMod val="45000"/>
                  <a:lumOff val="55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Нерадіоактивні благородні гази застосовуються в кольорових газорозрядних трубках, часто використовуваних в вуличних вивісках і рекламі, а також в лампах денного світла </a:t>
            </a:r>
            <a:r>
              <a:rPr lang="uk-UA" sz="2400" dirty="0" err="1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ілампах</a:t>
            </a:r>
            <a:r>
              <a:rPr lang="uk-UA" sz="2400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 для засмаги.</a:t>
            </a:r>
            <a:endParaRPr lang="uk-UA" sz="2400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Прямокутник: округлені кути 8"/>
          <p:cNvSpPr/>
          <p:nvPr/>
        </p:nvSpPr>
        <p:spPr>
          <a:xfrm>
            <a:off x="272178" y="2866239"/>
            <a:ext cx="7378995" cy="1344806"/>
          </a:xfrm>
          <a:prstGeom prst="roundRect">
            <a:avLst/>
          </a:prstGeom>
          <a:gradFill>
            <a:gsLst>
              <a:gs pos="59000">
                <a:srgbClr val="FFFF00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Для отримання надчистих матеріалів.</a:t>
            </a:r>
            <a:endParaRPr lang="uk-UA" sz="2800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01" y="3817088"/>
            <a:ext cx="1844444" cy="198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55" y="1121666"/>
            <a:ext cx="2814368" cy="154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30" y="2994509"/>
            <a:ext cx="2317010" cy="154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55" y="4782712"/>
            <a:ext cx="1581000" cy="183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179" y="133079"/>
            <a:ext cx="7637253" cy="762403"/>
          </a:xfrm>
        </p:spPr>
        <p:txBody>
          <a:bodyPr>
            <a:normAutofit fontScale="90000"/>
          </a:bodyPr>
          <a:lstStyle/>
          <a:p>
            <a:r>
              <a:rPr lang="uk-UA" b="1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Родини хімічних елементів</a:t>
            </a:r>
            <a:endParaRPr lang="uk-UA" b="1">
              <a:solidFill>
                <a:srgbClr val="7030A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Объект 3" descr="4. Перші спроби класифікації хімічних елементів » Народна Освіта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" y="895350"/>
            <a:ext cx="11113135" cy="564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2594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6925945" y="0"/>
            <a:ext cx="5266055" cy="6746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09165" y="1855470"/>
            <a:ext cx="2781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2400">
                <a:latin typeface="Comic Sans MS" panose="030F0702030302020204" charset="0"/>
                <a:cs typeface="Comic Sans MS" panose="030F0702030302020204" charset="0"/>
              </a:rPr>
              <a:t>Опрацювати § 1</a:t>
            </a:r>
            <a:endParaRPr lang="uk-UA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uk-UA" altLang="en-US" sz="2400">
                <a:latin typeface="Comic Sans MS" panose="030F0702030302020204" charset="0"/>
                <a:cs typeface="Comic Sans MS" panose="030F0702030302020204" charset="0"/>
              </a:rPr>
              <a:t>Пройти тест за посиланням</a:t>
            </a:r>
            <a:endParaRPr lang="uk-UA" altLang="en-US" sz="24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6" name="Text Box 105"/>
          <p:cNvSpPr txBox="1"/>
          <p:nvPr/>
        </p:nvSpPr>
        <p:spPr>
          <a:xfrm>
            <a:off x="2095500" y="3054350"/>
            <a:ext cx="28949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1" i="1">
                <a:latin typeface="Times New Roman" panose="02020603050405020304" pitchFamily="18" charset="0"/>
                <a:ea typeface="SimSun" panose="02010600030101010101" pitchFamily="2" charset="-122"/>
              </a:rPr>
              <a:t>Навчальний проект: </a:t>
            </a:r>
            <a:endParaRPr lang="en-US" b="1" i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0"/>
            <a:r>
              <a:rPr lang="en-US" b="1" i="1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b="0">
                <a:latin typeface="Times New Roman" panose="02020603050405020304" pitchFamily="18" charset="0"/>
                <a:ea typeface="SimSun" panose="02010600030101010101" pitchFamily="2" charset="-122"/>
              </a:rPr>
              <a:t>. «Із історії відкриття періодичної системи хімічних елементів».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  <p:bldP spid="106" grpId="0"/>
      <p:bldP spid="1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/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0371" y="253864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Пригадаємо!!!!</a:t>
            </a:r>
            <a:endParaRPr lang="uk-UA" sz="3200" b="1" dirty="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355596" y="1570257"/>
            <a:ext cx="8627297" cy="103640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На які групи можна поділити всі хімічні елементи?</a:t>
            </a:r>
            <a:endParaRPr lang="uk-UA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Прямокутник: округлені кути 8"/>
          <p:cNvSpPr/>
          <p:nvPr/>
        </p:nvSpPr>
        <p:spPr>
          <a:xfrm>
            <a:off x="3256847" y="4055832"/>
            <a:ext cx="8640321" cy="1036406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В чому суть таблиці Майєра?</a:t>
            </a:r>
            <a:endParaRPr lang="uk-UA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342572" y="5249991"/>
            <a:ext cx="8640321" cy="1113480"/>
          </a:xfrm>
          <a:prstGeom prst="round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rgbClr val="00B0F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Назвіть природні родини хімічних елементів. Що стало загальною класифікаційною ознакою для їх виділення?</a:t>
            </a:r>
            <a:endParaRPr lang="uk-UA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Прямокутник: округлені кути 11"/>
          <p:cNvSpPr/>
          <p:nvPr/>
        </p:nvSpPr>
        <p:spPr>
          <a:xfrm>
            <a:off x="3342572" y="2812963"/>
            <a:ext cx="8640321" cy="1036406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За якими ознаками укладено класифікації елементів на тріади, октави?</a:t>
            </a:r>
            <a:endParaRPr lang="uk-UA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endParaRPr lang="uk-UA" sz="2400" b="1" dirty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70990"/>
            <a:ext cx="3190875" cy="5287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Content Placeholder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3855" y="1262380"/>
            <a:ext cx="7031355" cy="5595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363335" y="403225"/>
            <a:ext cx="542988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Здавна було помічено, що властивості деяких елементів, а також простих речовин та їх </a:t>
            </a:r>
            <a:r>
              <a:rPr lang="uk-UA" sz="2400" b="1" dirty="0" err="1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сполук</a:t>
            </a:r>
            <a:r>
              <a:rPr lang="uk-UA" sz="24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, подібні. Такі елементи об’єднали в родини. Розглянемо три найважливіші родини; лужні метали, галогени і інертні елементи.</a:t>
            </a:r>
            <a:endParaRPr lang="uk-UA" sz="2400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43645" y="3141345"/>
            <a:ext cx="3150870" cy="3707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30350" y="1598930"/>
            <a:ext cx="5181600" cy="194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000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uk-UA" altLang="ru-RU" dirty="0">
                <a:latin typeface="Comic Sans MS" panose="030F0702030302020204" charset="0"/>
                <a:cs typeface="Comic Sans MS" panose="030F0702030302020204" charset="0"/>
              </a:rPr>
              <a:t>Загальна формула </a:t>
            </a:r>
            <a:endParaRPr lang="uk-UA" altLang="ru-RU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algn="l">
              <a:buNone/>
            </a:pPr>
            <a:r>
              <a:rPr lang="uk-UA" altLang="ru-RU" dirty="0">
                <a:latin typeface="Comic Sans MS" panose="030F0702030302020204" charset="0"/>
                <a:cs typeface="Comic Sans MS" panose="030F0702030302020204" charset="0"/>
              </a:rPr>
              <a:t>оксидів </a:t>
            </a:r>
            <a:r>
              <a:rPr lang="en-US" altLang="uk-U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E</a:t>
            </a:r>
            <a:r>
              <a:rPr lang="en-US" altLang="uk-UA" b="1" baseline="-25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2</a:t>
            </a:r>
            <a:r>
              <a:rPr lang="en-US" altLang="uk-U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O</a:t>
            </a:r>
            <a:endParaRPr lang="en-US" altLang="uk-UA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algn="l">
              <a:buNone/>
            </a:pPr>
            <a:endParaRPr lang="uk-UA" altLang="ru-RU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algn="l">
              <a:buNone/>
            </a:pPr>
            <a:r>
              <a:rPr lang="uk-UA" altLang="ru-RU" dirty="0">
                <a:latin typeface="Comic Sans MS" panose="030F0702030302020204" charset="0"/>
                <a:cs typeface="Comic Sans MS" panose="030F0702030302020204" charset="0"/>
              </a:rPr>
              <a:t>Загальна формула </a:t>
            </a:r>
            <a:endParaRPr lang="uk-UA" altLang="ru-RU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algn="l">
              <a:buNone/>
            </a:pPr>
            <a:r>
              <a:rPr lang="uk-UA" altLang="ru-RU" dirty="0">
                <a:latin typeface="Comic Sans MS" panose="030F0702030302020204" charset="0"/>
                <a:cs typeface="Comic Sans MS" panose="030F0702030302020204" charset="0"/>
              </a:rPr>
              <a:t>гідроксидів</a:t>
            </a:r>
            <a:r>
              <a:rPr lang="uk-UA" altLang="ru-RU" b="1" dirty="0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uk-UA" b="1" dirty="0">
                <a:solidFill>
                  <a:srgbClr val="7030A0"/>
                </a:solidFill>
                <a:latin typeface="Comic Sans MS" panose="030F0702030302020204" charset="0"/>
                <a:cs typeface="Comic Sans MS" panose="030F0702030302020204" charset="0"/>
              </a:rPr>
              <a:t>EOH</a:t>
            </a:r>
            <a:endParaRPr lang="uk-UA" altLang="ru-RU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 algn="l">
              <a:buNone/>
            </a:pPr>
            <a:endParaRPr lang="uk-UA" altLang="ru-RU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Picture 2" descr="pick_himiya_8_burinska Pages 101 - 150 - Text Version | FlipHTML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5770" r="66968" b="34990"/>
          <a:stretch>
            <a:fillRect/>
          </a:stretch>
        </p:blipFill>
        <p:spPr bwMode="auto">
          <a:xfrm>
            <a:off x="90152" y="1455313"/>
            <a:ext cx="1416675" cy="54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342" y="882373"/>
            <a:ext cx="10040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До лужних металів належать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Li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Na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 К, 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Rb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Cs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,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Fr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 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9" name="Picture 4" descr="Презентація на тему: &quot;Класифікація хімічних елементів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28652" r="25040" b="40549"/>
          <a:stretch>
            <a:fillRect/>
          </a:stretch>
        </p:blipFill>
        <p:spPr bwMode="auto">
          <a:xfrm>
            <a:off x="6029019" y="1589068"/>
            <a:ext cx="1686741" cy="15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резентація на тему: &quot;Класифікація хімічних елементів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5" t="32567" b="38702"/>
          <a:stretch>
            <a:fillRect/>
          </a:stretch>
        </p:blipFill>
        <p:spPr bwMode="auto">
          <a:xfrm>
            <a:off x="10354613" y="1640073"/>
            <a:ext cx="1647445" cy="13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няття про лужні метали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29230" r="27346" b="29080"/>
          <a:stretch>
            <a:fillRect/>
          </a:stretch>
        </p:blipFill>
        <p:spPr bwMode="auto">
          <a:xfrm>
            <a:off x="7962757" y="1588994"/>
            <a:ext cx="1853163" cy="14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55745" y="3047746"/>
            <a:ext cx="64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Na</a:t>
            </a:r>
            <a:endParaRPr lang="uk-UA" sz="2800" b="1" dirty="0"/>
          </a:p>
        </p:txBody>
      </p:sp>
      <p:pic>
        <p:nvPicPr>
          <p:cNvPr id="3080" name="Picture 8" descr="Цезий в гифках | Пикаб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/>
          <a:stretch>
            <a:fillRect/>
          </a:stretch>
        </p:blipFill>
        <p:spPr bwMode="auto">
          <a:xfrm>
            <a:off x="3521772" y="4557746"/>
            <a:ext cx="1944708" cy="15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77014" y="6096287"/>
            <a:ext cx="123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/>
              <a:t>Цезій </a:t>
            </a:r>
            <a:r>
              <a:rPr lang="en-US" sz="2000" b="1" dirty="0" smtClean="0"/>
              <a:t>Cs</a:t>
            </a:r>
            <a:endParaRPr lang="uk-UA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10354613" y="1640309"/>
            <a:ext cx="129060" cy="6697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1022081" y="2986177"/>
            <a:ext cx="5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en-US" sz="1600" dirty="0" smtClean="0"/>
              <a:t> </a:t>
            </a:r>
            <a:endParaRPr lang="uk-UA" sz="1600" dirty="0"/>
          </a:p>
        </p:txBody>
      </p:sp>
      <p:pic>
        <p:nvPicPr>
          <p:cNvPr id="19" name="Picture 2" descr="лужні метали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5" t="49352" b="2873"/>
          <a:stretch>
            <a:fillRect/>
          </a:stretch>
        </p:blipFill>
        <p:spPr bwMode="auto">
          <a:xfrm>
            <a:off x="5781532" y="4557745"/>
            <a:ext cx="2181077" cy="18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лужні метали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1" r="72195"/>
          <a:stretch>
            <a:fillRect/>
          </a:stretch>
        </p:blipFill>
        <p:spPr bwMode="auto">
          <a:xfrm>
            <a:off x="1696729" y="4466305"/>
            <a:ext cx="1634991" cy="20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099633" y="2692795"/>
            <a:ext cx="545406" cy="3549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6199107" y="318418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</a:t>
            </a:r>
            <a:endParaRPr lang="uk-UA" sz="3200" b="1" dirty="0"/>
          </a:p>
        </p:txBody>
      </p:sp>
      <p:sp>
        <p:nvSpPr>
          <p:cNvPr id="5" name="Text Box 4"/>
          <p:cNvSpPr txBox="1"/>
          <p:nvPr/>
        </p:nvSpPr>
        <p:spPr>
          <a:xfrm>
            <a:off x="0" y="156210"/>
            <a:ext cx="496443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uk-UA" altLang="en-US" sz="2800" b="1">
                <a:latin typeface="Comic Sans MS" panose="030F0702030302020204" charset="0"/>
                <a:cs typeface="Comic Sans MS" panose="030F0702030302020204" charset="0"/>
              </a:rPr>
              <a:t>Родина лужних елементів</a:t>
            </a:r>
            <a:endParaRPr lang="uk-UA" altLang="en-US" sz="28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3" grpId="0" bldLvl="0" build="allAtOnce"/>
      <p:bldP spid="14" grpId="0"/>
      <p:bldP spid="8" grpId="0"/>
      <p:bldP spid="16" grpId="0"/>
      <p:bldP spid="15" grpId="0" animBg="1"/>
      <p:bldP spid="12" grpId="0"/>
      <p:bldP spid="13" grpId="0" animBg="1"/>
      <p:bldP spid="3" grpId="1" build="p"/>
      <p:bldP spid="14" grpId="1"/>
      <p:bldP spid="8" grpId="1"/>
      <p:bldP spid="16" grpId="1"/>
      <p:bldP spid="15" grpId="1" animBg="1"/>
      <p:bldP spid="12" grpId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126365" y="228600"/>
            <a:ext cx="54057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Лужні метали дуже активні, </a:t>
            </a:r>
            <a:b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вони легко реагують з киснем повітря, водою, тому зберігаються в банках з гасом або запаяних ампулах </a:t>
            </a:r>
            <a:endParaRPr lang="uk-UA" sz="2400" dirty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6365" y="2543175"/>
            <a:ext cx="542671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  <a:sym typeface="+mn-ea"/>
              </a:rPr>
              <a:t>Мають металевий блиск,  сріблясто-білі (за виключенням цезію - метал золотистого кольору з сріблястим блиском)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.</a:t>
            </a:r>
            <a:endParaRPr lang="uk-UA" sz="2400" dirty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М’які, легко ріжуться </a:t>
            </a:r>
            <a:r>
              <a:rPr lang="uk-UA" sz="2400" dirty="0" err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ножем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. </a:t>
            </a:r>
            <a:endParaRPr lang="uk-UA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  <a:sym typeface="+mn-ea"/>
              </a:rPr>
              <a:t>Пластичні.</a:t>
            </a:r>
            <a:endParaRPr lang="ru-RU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  <a:sym typeface="+mn-ea"/>
              </a:rPr>
              <a:t>Легкоплавкі</a:t>
            </a:r>
            <a:r>
              <a:rPr lang="uk-UA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.</a:t>
            </a:r>
            <a:endParaRPr lang="uk-UA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Легкі, </a:t>
            </a:r>
            <a:r>
              <a:rPr lang="ru-RU" sz="2400" dirty="0" err="1">
                <a:latin typeface="Comic Sans MS" panose="030F0702030302020204" charset="0"/>
                <a:cs typeface="Comic Sans MS" panose="030F0702030302020204" charset="0"/>
                <a:sym typeface="+mn-ea"/>
              </a:rPr>
              <a:t>мають</a:t>
            </a:r>
            <a:r>
              <a:rPr lang="ru-RU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ru-RU" sz="2400" dirty="0" err="1">
                <a:latin typeface="Comic Sans MS" panose="030F0702030302020204" charset="0"/>
                <a:cs typeface="Comic Sans MS" panose="030F0702030302020204" charset="0"/>
                <a:sym typeface="+mn-ea"/>
              </a:rPr>
              <a:t>невелику</a:t>
            </a:r>
            <a:r>
              <a:rPr lang="ru-RU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ru-RU" sz="2400" dirty="0" err="1">
                <a:latin typeface="Comic Sans MS" panose="030F0702030302020204" charset="0"/>
                <a:cs typeface="Comic Sans MS" panose="030F0702030302020204" charset="0"/>
                <a:sym typeface="+mn-ea"/>
              </a:rPr>
              <a:t>густину</a:t>
            </a:r>
            <a:r>
              <a:rPr lang="ru-RU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(</a:t>
            </a:r>
            <a:r>
              <a:rPr lang="ru-RU" sz="2400" dirty="0" err="1">
                <a:latin typeface="Comic Sans MS" panose="030F0702030302020204" charset="0"/>
                <a:cs typeface="Comic Sans MS" panose="030F0702030302020204" charset="0"/>
                <a:sym typeface="+mn-ea"/>
              </a:rPr>
              <a:t>легші</a:t>
            </a:r>
            <a:r>
              <a:rPr lang="ru-RU" sz="24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за воду).</a:t>
            </a:r>
            <a:endParaRPr lang="ru-RU" sz="2400" dirty="0">
              <a:latin typeface="Comic Sans MS" panose="030F0702030302020204" charset="0"/>
              <a:cs typeface="Comic Sans MS" panose="030F070203030202020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Добре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проводять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тепло 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електричний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струм.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106" name="Content Placeholder 10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04255" y="364490"/>
            <a:ext cx="2543175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Content Placeholder 106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88170" y="364490"/>
            <a:ext cx="2497455" cy="2412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9488170" y="3054985"/>
            <a:ext cx="2497455" cy="2617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Про хімічні елементи: Лужні мета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55" y="3054985"/>
            <a:ext cx="2542540" cy="27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/>
          <p:nvPr/>
        </p:nvSpPr>
        <p:spPr>
          <a:xfrm>
            <a:off x="534035" y="2085975"/>
            <a:ext cx="450405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uk-UA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Segoe Print" panose="02000600000000000000" charset="0"/>
                <a:cs typeface="Segoe Print" panose="02000600000000000000" charset="0"/>
              </a:rPr>
              <a:t>Фізичні властивості</a:t>
            </a:r>
            <a:endParaRPr lang="uk-UA" sz="28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bldLvl="0" animBg="1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/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2260600"/>
            <a:ext cx="9657715" cy="413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230337" y="159546"/>
            <a:ext cx="11584458" cy="1562987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  <a:gs pos="95000">
                <a:srgbClr val="03ED9D"/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Цікавим є те, що </a:t>
            </a:r>
            <a:r>
              <a:rPr lang="uk-UA" sz="3200" b="1" dirty="0" err="1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йони</a:t>
            </a:r>
            <a:r>
              <a:rPr lang="uk-UA" sz="32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 лужних металів здатні забарвлювати </a:t>
            </a:r>
            <a:r>
              <a:rPr lang="uk-UA" sz="3200" b="1" dirty="0" err="1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полум</a:t>
            </a:r>
            <a:r>
              <a:rPr lang="en-US" sz="32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’</a:t>
            </a:r>
            <a:r>
              <a:rPr lang="uk-UA" sz="32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я у різні кольори </a:t>
            </a:r>
            <a:endParaRPr lang="uk-UA" sz="3200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(це знайшло застосування у аналізі та в піротехніці)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Хімічимо разом: Забарвлення полум'я металів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3502" r="13287" b="65380"/>
          <a:stretch>
            <a:fillRect/>
          </a:stretch>
        </p:blipFill>
        <p:spPr bwMode="auto">
          <a:xfrm>
            <a:off x="6519545" y="2479675"/>
            <a:ext cx="5235575" cy="17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2916" y="4258042"/>
            <a:ext cx="3663315" cy="398780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+mn-ea"/>
                <a:cs typeface="Comic Sans MS" panose="030F0702030302020204" charset="0"/>
              </a:rPr>
              <a:t>Li –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+mn-ea"/>
                <a:cs typeface="Comic Sans MS" panose="030F0702030302020204" charset="0"/>
              </a:rPr>
              <a:t>карміновий - червоний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charset="0"/>
              <a:ea typeface="+mn-ea"/>
              <a:cs typeface="Comic Sans MS" panose="030F07020303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2916" y="4770176"/>
            <a:ext cx="1800225" cy="398780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Na</a:t>
            </a:r>
            <a:r>
              <a:rPr lang="uk-UA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- жовтий</a:t>
            </a:r>
            <a:endParaRPr lang="uk-UA" sz="2000" b="1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2916" y="5240719"/>
            <a:ext cx="3170555" cy="398780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K</a:t>
            </a:r>
            <a:r>
              <a:rPr lang="uk-UA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– блідо - фіолетовий</a:t>
            </a:r>
            <a:endParaRPr lang="uk-UA" sz="2000" b="1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2472" y="5722485"/>
            <a:ext cx="3539490" cy="398780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Rb</a:t>
            </a:r>
            <a:r>
              <a:rPr lang="uk-UA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– рожево - фіолетовий</a:t>
            </a:r>
            <a:endParaRPr lang="uk-UA" sz="2000" b="1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2916" y="6230257"/>
            <a:ext cx="3764280" cy="398780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Cs</a:t>
            </a:r>
            <a:r>
              <a:rPr lang="uk-UA" sz="2000" b="1" dirty="0">
                <a:solidFill>
                  <a:prstClr val="black"/>
                </a:solidFill>
                <a:latin typeface="Comic Sans MS" panose="030F0702030302020204" charset="0"/>
                <a:cs typeface="Comic Sans MS" panose="030F0702030302020204" charset="0"/>
              </a:rPr>
              <a:t> – блакитно - фіолетовий</a:t>
            </a:r>
            <a:endParaRPr lang="uk-UA" sz="2000" b="1" dirty="0">
              <a:solidFill>
                <a:prstClr val="black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2" name="Picture 8" descr="https://i1.wp.com/himege.ru/wp-content/uploads/2013/09/%D0%A9%D0%B5%D0%BB%D0%BE%D1%87%D0%BD%D1%8B%D0%B5-%D0%BC%D0%B5%D1%82%D0%B0%D0%BB%D0%BB%D1%8B-%D0%BE%D0%BA%D1%80%D0%B0%D1%88%D0%B8%D0%B2%D0%B0%D1%8E%D1%82-%D1%86%D0%B2%D0%B5%D1%82%D0%B0-%D0%BF%D0%BB%D0%B0%D0%BC%D0%B5%D0%BD%D0%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83" r="-384"/>
          <a:stretch>
            <a:fillRect/>
          </a:stretch>
        </p:blipFill>
        <p:spPr bwMode="auto">
          <a:xfrm>
            <a:off x="6272530" y="273050"/>
            <a:ext cx="584263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-283845" y="365760"/>
            <a:ext cx="7204710" cy="2336165"/>
          </a:xfrm>
          <a:prstGeom prst="round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260" algn="just">
              <a:lnSpc>
                <a:spcPct val="115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4Li + O</a:t>
            </a:r>
            <a:r>
              <a:rPr lang="en-US" sz="4000" b="1" baseline="-25000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= 2Li</a:t>
            </a:r>
            <a:r>
              <a:rPr lang="en-US" sz="4000" b="1" baseline="-25000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O</a:t>
            </a:r>
            <a:endParaRPr lang="ru-RU" sz="4000" b="1" dirty="0">
              <a:solidFill>
                <a:srgbClr val="FF0000"/>
              </a:solidFill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  <a:p>
            <a:pPr marL="81026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4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Na</a:t>
            </a: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+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O</a:t>
            </a:r>
            <a:r>
              <a:rPr kumimoji="0" lang="ru-RU" sz="4000" b="1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= 2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Na</a:t>
            </a:r>
            <a:r>
              <a:rPr kumimoji="0" lang="ru-RU" sz="4000" b="1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O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</p:txBody>
      </p:sp>
      <p:sp>
        <p:nvSpPr>
          <p:cNvPr id="13" name="Прямокутник: округлені кути 12"/>
          <p:cNvSpPr/>
          <p:nvPr/>
        </p:nvSpPr>
        <p:spPr>
          <a:xfrm>
            <a:off x="198120" y="3081655"/>
            <a:ext cx="6241415" cy="2814320"/>
          </a:xfrm>
          <a:prstGeom prst="round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Йони лужних металів здатні забарвлювати </a:t>
            </a:r>
            <a:r>
              <a:rPr lang="uk-UA" sz="3200" b="1" dirty="0" err="1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полум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’</a:t>
            </a:r>
            <a:r>
              <a:rPr lang="uk-UA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я у різні кольори. Це застосовують для ідентифікації </a:t>
            </a:r>
            <a:r>
              <a:rPr lang="uk-UA" sz="3200" b="1" dirty="0" err="1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сполук</a:t>
            </a:r>
            <a:r>
              <a:rPr lang="uk-UA" sz="3200" b="1" dirty="0">
                <a:solidFill>
                  <a:srgbClr val="002060"/>
                </a:solidFill>
                <a:latin typeface="Comic Sans MS" panose="030F0702030302020204" charset="0"/>
                <a:cs typeface="Comic Sans MS" panose="030F0702030302020204" charset="0"/>
              </a:rPr>
              <a:t> лужних металів.</a:t>
            </a:r>
            <a:endParaRPr lang="uk-UA" sz="3200" b="1" dirty="0">
              <a:solidFill>
                <a:srgbClr val="00206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" grpId="0" animBg="1" build="p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/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i1.wp.com/himege.ru/wp-content/uploads/2013/09/%D0%A9%D0%B5%D0%BB%D0%BE%D1%87%D0%BD%D1%8B%D0%B5-%D0%BC%D0%B5%D1%82%D0%B0%D0%BB%D0%BB%D1%8B-%D0%B1%D1%83%D1%80%D0%BD%D0%BE-%D1%80%D0%B5%D0%B0%D0%B3%D0%B8%D1%80%D1%83%D1%8E%D1%82-%D1%81-%D0%B2%D0%BE%D0%B4%D0%BE%D0%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52009"/>
          <a:stretch>
            <a:fillRect/>
          </a:stretch>
        </p:blipFill>
        <p:spPr bwMode="auto">
          <a:xfrm>
            <a:off x="6549390" y="514985"/>
            <a:ext cx="2170430" cy="1275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. Поняття про лужні елементи, галогени та інертні елемент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b="18653"/>
          <a:stretch>
            <a:fillRect/>
          </a:stretch>
        </p:blipFill>
        <p:spPr bwMode="auto">
          <a:xfrm>
            <a:off x="6449060" y="3342005"/>
            <a:ext cx="2553335" cy="263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ерші спроби класифікації хімічних елементів » Народна Осві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0" r="41641" b="33157"/>
          <a:stretch>
            <a:fillRect/>
          </a:stretch>
        </p:blipFill>
        <p:spPr bwMode="auto">
          <a:xfrm>
            <a:off x="9438640" y="3342005"/>
            <a:ext cx="2625725" cy="2637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38640" y="2243455"/>
            <a:ext cx="2625725" cy="6451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2F324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Реакція натрію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 з водою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9060" y="6066790"/>
            <a:ext cx="2647315" cy="6451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2F324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Реакція калію 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з водою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38005" y="6080760"/>
            <a:ext cx="2626995" cy="6451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2F324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Реакція цезію 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з водою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9060" y="2243455"/>
            <a:ext cx="2647315" cy="6451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2F324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Реакція літію з водою</a:t>
            </a:r>
            <a:endParaRPr lang="uk-UA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0" y="490855"/>
            <a:ext cx="6236970" cy="623570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Li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+ </a:t>
            </a: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2Н</a:t>
            </a:r>
            <a:r>
              <a:rPr kumimoji="0" lang="ru-RU" sz="2800" b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О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= 2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LiO</a:t>
            </a: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Н + Н</a:t>
            </a:r>
            <a:r>
              <a:rPr kumimoji="0" lang="uk-UA" sz="2800" b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↑</a:t>
            </a:r>
            <a:endParaRPr kumimoji="0" lang="uk-UA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</p:txBody>
      </p:sp>
      <p:pic>
        <p:nvPicPr>
          <p:cNvPr id="13" name="Picture 2" descr="https://i1.wp.com/himege.ru/wp-content/uploads/2013/09/%D0%A9%D0%B5%D0%BB%D0%BE%D1%87%D0%BD%D1%8B%D0%B5-%D0%BC%D0%B5%D1%82%D0%B0%D0%BB%D0%BB%D1%8B-%D0%B1%D1%83%D1%80%D0%BD%D0%BE-%D1%80%D0%B5%D0%B0%D0%B3%D0%B8%D1%80%D1%83%D1%8E%D1%82-%D1%81-%D0%B2%D0%BE%D0%B4%D0%BE%D0%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9" b="-1358"/>
          <a:stretch>
            <a:fillRect/>
          </a:stretch>
        </p:blipFill>
        <p:spPr bwMode="auto">
          <a:xfrm>
            <a:off x="9613919" y="514912"/>
            <a:ext cx="2403894" cy="145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3"/>
          <p:cNvSpPr/>
          <p:nvPr/>
        </p:nvSpPr>
        <p:spPr>
          <a:xfrm>
            <a:off x="0" y="1619885"/>
            <a:ext cx="6236970" cy="623570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260"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Na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+ 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2Н</a:t>
            </a:r>
            <a:r>
              <a:rPr lang="ru-RU" sz="2800" b="1" baseline="-25000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О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= 2</a:t>
            </a:r>
            <a:r>
              <a:rPr lang="en-US" sz="2800" b="1" dirty="0" err="1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NaO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Н + Н</a:t>
            </a:r>
            <a:r>
              <a:rPr lang="uk-UA" sz="2800" b="1" baseline="-25000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↑</a:t>
            </a:r>
            <a:endParaRPr lang="uk-UA" sz="2800" b="1" dirty="0">
              <a:solidFill>
                <a:prstClr val="black"/>
              </a:solidFill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0" y="2724785"/>
            <a:ext cx="6236970" cy="623570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260" lvl="0" algn="just">
              <a:lnSpc>
                <a:spcPct val="115000"/>
              </a:lnSpc>
              <a:defRPr/>
            </a:pP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K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+ 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2Н</a:t>
            </a:r>
            <a:r>
              <a:rPr lang="ru-RU" sz="2800" b="1" baseline="-25000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О</a:t>
            </a:r>
            <a:r>
              <a:rPr lang="ru-RU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 = 2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К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O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Н + Н</a:t>
            </a:r>
            <a:r>
              <a:rPr lang="uk-UA" sz="2800" b="1" baseline="-25000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2</a:t>
            </a:r>
            <a:r>
              <a:rPr lang="uk-UA" sz="2800" b="1" dirty="0">
                <a:solidFill>
                  <a:prstClr val="black"/>
                </a:solidFill>
                <a:latin typeface="Comic Sans MS" panose="030F0702030302020204" charset="0"/>
                <a:ea typeface="Calibri" panose="020F0502020204030204" charset="0"/>
                <a:cs typeface="Comic Sans MS" panose="030F0702030302020204" charset="0"/>
              </a:rPr>
              <a:t>↑</a:t>
            </a:r>
            <a:endParaRPr lang="uk-UA" sz="2800" b="1" dirty="0">
              <a:solidFill>
                <a:prstClr val="black"/>
              </a:solidFill>
              <a:latin typeface="Comic Sans MS" panose="030F0702030302020204" charset="0"/>
              <a:ea typeface="Calibri" panose="020F0502020204030204" charset="0"/>
              <a:cs typeface="Comic Sans MS" panose="030F0702030302020204" charset="0"/>
            </a:endParaRPr>
          </a:p>
        </p:txBody>
      </p:sp>
      <p:sp>
        <p:nvSpPr>
          <p:cNvPr id="16" name="Прямокутник: округлені кути 15"/>
          <p:cNvSpPr/>
          <p:nvPr/>
        </p:nvSpPr>
        <p:spPr>
          <a:xfrm>
            <a:off x="0" y="3829685"/>
            <a:ext cx="6236970" cy="2637155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40000"/>
                  <a:lumOff val="60000"/>
                </a:schemeClr>
              </a:gs>
              <a:gs pos="9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2F3242"/>
                </a:solidFill>
                <a:latin typeface="Comic Sans MS" panose="030F0702030302020204" charset="0"/>
                <a:cs typeface="Comic Sans MS" panose="030F0702030302020204" charset="0"/>
              </a:rPr>
              <a:t>З водою літій реагує повільно, натрій значно швидше, а калій, рубідій і цезій  дуже швидко й виділяють стільки тепла, що водень, виділяючись, загоряється.</a:t>
            </a:r>
            <a:endParaRPr lang="uk-UA" sz="2400" b="1" dirty="0">
              <a:solidFill>
                <a:srgbClr val="2F324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97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28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uk-UA" sz="2800" b="1" dirty="0" smtClean="0">
                <a:latin typeface="Comic Sans MS" panose="030F0702030302020204" charset="0"/>
                <a:cs typeface="Comic Sans MS" panose="030F0702030302020204" charset="0"/>
              </a:rPr>
              <a:t>Прокоментуйте події, що сталися під час досліду </a:t>
            </a:r>
            <a:r>
              <a:rPr lang="uk-UA" sz="2800" b="1" dirty="0" err="1" smtClean="0">
                <a:latin typeface="Comic Sans MS" panose="030F0702030302020204" charset="0"/>
                <a:cs typeface="Comic Sans MS" panose="030F0702030302020204" charset="0"/>
              </a:rPr>
              <a:t>Г.Деві</a:t>
            </a:r>
            <a:r>
              <a:rPr lang="uk-UA" sz="2800" b="1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uk-UA" sz="2800" b="1" dirty="0" smtClean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150" y="788035"/>
            <a:ext cx="634047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Англійський хімік Г. Деві під час електролізу лугу КОН відкрив новий елемент,  калій. Деві кинув калій у воду й очікував, що метал має негайно опуститися на дно. Але калій повівся інакше. З гучним шипінням цей метал забігав по поверхні води. Потім пролунав оглушливий вибух, і   спалахнуло  полум’я. Так він і носився по воді, поки не перетворився на їдкий луг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.</a:t>
            </a:r>
            <a:endParaRPr lang="uk-UA" sz="2400" dirty="0" smtClean="0">
              <a:solidFill>
                <a:srgbClr val="00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45" y="5081270"/>
            <a:ext cx="5763895" cy="136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i="1" dirty="0">
                <a:solidFill>
                  <a:srgbClr val="FF0000"/>
                </a:solidFill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Запитання  :</a:t>
            </a:r>
            <a:r>
              <a:rPr lang="uk-UA" sz="2000" dirty="0">
                <a:solidFill>
                  <a:srgbClr val="FF0000"/>
                </a:solidFill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 </a:t>
            </a:r>
            <a:endParaRPr lang="ru-RU" sz="2000" dirty="0">
              <a:solidFill>
                <a:srgbClr val="FF0000"/>
              </a:solidFill>
              <a:latin typeface="Segoe Print" panose="02000600000000000000" charset="0"/>
              <a:ea typeface="Calibri" panose="020F0502020204030204" charset="0"/>
              <a:cs typeface="Segoe Print" panose="02000600000000000000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Segoe Print" panose="02000600000000000000" charset="0"/>
                <a:ea typeface="Times New Roman" panose="02020603050405020304" pitchFamily="18" charset="0"/>
                <a:cs typeface="Segoe Print" panose="02000600000000000000" charset="0"/>
              </a:rPr>
              <a:t>Чому </a:t>
            </a:r>
            <a:r>
              <a:rPr lang="uk-UA" sz="2000" dirty="0">
                <a:latin typeface="Segoe Print" panose="02000600000000000000" charset="0"/>
                <a:ea typeface="Times New Roman" panose="02020603050405020304" pitchFamily="18" charset="0"/>
                <a:cs typeface="Segoe Print" panose="02000600000000000000" charset="0"/>
              </a:rPr>
              <a:t>метал не потонув у воді? </a:t>
            </a:r>
            <a:endParaRPr lang="ru-RU" sz="2000" dirty="0">
              <a:latin typeface="Segoe Print" panose="02000600000000000000" charset="0"/>
              <a:ea typeface="Times New Roman" panose="02020603050405020304" pitchFamily="18" charset="0"/>
              <a:cs typeface="Segoe Print" panose="02000600000000000000" charset="0"/>
            </a:endParaRPr>
          </a:p>
          <a:p>
            <a:pPr marL="269875" indent="-269875"/>
            <a:r>
              <a:rPr lang="uk-UA" sz="2000" dirty="0" smtClean="0"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2. Як </a:t>
            </a:r>
            <a:r>
              <a:rPr lang="uk-UA" sz="2000" dirty="0"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можна довести, що в </a:t>
            </a:r>
            <a:r>
              <a:rPr lang="uk-UA" sz="2000" dirty="0" smtClean="0"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    результаті </a:t>
            </a:r>
            <a:r>
              <a:rPr lang="uk-UA" sz="2000" dirty="0">
                <a:latin typeface="Segoe Print" panose="02000600000000000000" charset="0"/>
                <a:ea typeface="Calibri" panose="020F0502020204030204" charset="0"/>
                <a:cs typeface="Segoe Print" panose="02000600000000000000" charset="0"/>
              </a:rPr>
              <a:t>реакції утворився луг? </a:t>
            </a:r>
            <a:endParaRPr lang="uk-UA" sz="2000" dirty="0">
              <a:latin typeface="Segoe Print" panose="02000600000000000000" charset="0"/>
              <a:ea typeface="Calibri" panose="020F0502020204030204" charset="0"/>
              <a:cs typeface="Segoe Print" panose="02000600000000000000" charset="0"/>
            </a:endParaRPr>
          </a:p>
        </p:txBody>
      </p:sp>
      <p:pic>
        <p:nvPicPr>
          <p:cNvPr id="12292" name="Picture 4" descr="http://elements.dp.ua/usr/chemistry/exp/potassium_and_water/0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5" y="4636028"/>
            <a:ext cx="2293084" cy="17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амі легкі метали у сві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3" t="12988"/>
          <a:stretch>
            <a:fillRect/>
          </a:stretch>
        </p:blipFill>
        <p:spPr bwMode="auto">
          <a:xfrm>
            <a:off x="6614795" y="1034415"/>
            <a:ext cx="1790065" cy="19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elements.dp.ua/usr/chemistry/exp/potassium_and_water/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0" t="17252" r="34845" b="34357"/>
          <a:stretch>
            <a:fillRect/>
          </a:stretch>
        </p:blipFill>
        <p:spPr bwMode="auto">
          <a:xfrm>
            <a:off x="10229421" y="779212"/>
            <a:ext cx="1672843" cy="19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5"/>
          <p:cNvPicPr>
            <a:picLocks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6275" y="2813685"/>
            <a:ext cx="4125595" cy="4438015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7" grpId="0" build="p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3854</Words>
  <Application>WPS Presentation</Application>
  <PresentationFormat>Widescreen</PresentationFormat>
  <Paragraphs>186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Comic Sans MS</vt:lpstr>
      <vt:lpstr>Segoe Print</vt:lpstr>
      <vt:lpstr>Calibri</vt:lpstr>
      <vt:lpstr>Calibri Light</vt:lpstr>
      <vt:lpstr>Microsoft YaHei</vt:lpstr>
      <vt:lpstr>Arial Unicode MS</vt:lpstr>
      <vt:lpstr>Times New Roman</vt:lpstr>
      <vt:lpstr>Source Sans Pro Semibold</vt:lpstr>
      <vt:lpstr>Reem Kufi</vt:lpstr>
      <vt:lpstr>Source Sans Pro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Прокоментуйте події, що сталися під час досліду Г.Деві </vt:lpstr>
      <vt:lpstr>PowerPoint 演示文稿</vt:lpstr>
      <vt:lpstr>PowerPoint 演示文稿</vt:lpstr>
      <vt:lpstr>Хімічні властивості галогенів</vt:lpstr>
      <vt:lpstr>PowerPoint 演示文稿</vt:lpstr>
      <vt:lpstr>PowerPoint 演示文稿</vt:lpstr>
      <vt:lpstr>PowerPoint 演示文稿</vt:lpstr>
      <vt:lpstr>Родини хімічних елементів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11</cp:revision>
  <dcterms:created xsi:type="dcterms:W3CDTF">2022-09-26T12:51:00Z</dcterms:created>
  <dcterms:modified xsi:type="dcterms:W3CDTF">2022-09-26T16:59:19Z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5E16555A5631454E8948988AE72F185A</vt:lpwstr>
  </property>
  <property fmtid="{D5CDD505-2E9C-101B-9397-08002B2CF9AE}" pid="3" name="KSOProductBuildVer">
    <vt:lpwstr>1033-11.2.0.11341</vt:lpwstr>
  </property>
</Properties>
</file>