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4" r:id="rId5"/>
    <p:sldId id="287" r:id="rId6"/>
    <p:sldId id="276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2" r:id="rId22"/>
    <p:sldId id="284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7" autoAdjust="0"/>
    <p:restoredTop sz="94660"/>
  </p:normalViewPr>
  <p:slideViewPr>
    <p:cSldViewPr>
      <p:cViewPr varScale="1">
        <p:scale>
          <a:sx n="64" d="100"/>
          <a:sy n="64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A55-29CD-4BAD-BABB-049BFC8C50E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9CC-CE2B-434E-B638-6729389B9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A55-29CD-4BAD-BABB-049BFC8C50E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9CC-CE2B-434E-B638-6729389B9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A55-29CD-4BAD-BABB-049BFC8C50E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9CC-CE2B-434E-B638-6729389B9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A55-29CD-4BAD-BABB-049BFC8C50E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9CC-CE2B-434E-B638-6729389B9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A55-29CD-4BAD-BABB-049BFC8C50E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9CC-CE2B-434E-B638-6729389B9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A55-29CD-4BAD-BABB-049BFC8C50E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9CC-CE2B-434E-B638-6729389B9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A55-29CD-4BAD-BABB-049BFC8C50E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9CC-CE2B-434E-B638-6729389B9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A55-29CD-4BAD-BABB-049BFC8C50E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9CC-CE2B-434E-B638-6729389B9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A55-29CD-4BAD-BABB-049BFC8C50E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9CC-CE2B-434E-B638-6729389B9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A55-29CD-4BAD-BABB-049BFC8C50E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9CC-CE2B-434E-B638-6729389B9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7A55-29CD-4BAD-BABB-049BFC8C50E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9CC-CE2B-434E-B638-6729389B9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C7A55-29CD-4BAD-BABB-049BFC8C50E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49CC-CE2B-434E-B638-6729389B9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s://uk.wikipedia.org/wiki/%D0%A8%D0%B5%D1%80%D1%81%D1%82%D1%8C" TargetMode="External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s://uk.wikipedia.org/wiki/%D0%91%D0%B0%D0%B2%D0%BE%D0%B2%D0%BD%D0%B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920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Перевіримо ваші знання!!!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776864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Як називаються зображення на картинках? Дайте визначення.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Без названия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1" y="1937604"/>
            <a:ext cx="2736304" cy="1995451"/>
          </a:xfrm>
          <a:prstGeom prst="rect">
            <a:avLst/>
          </a:prstGeom>
        </p:spPr>
      </p:pic>
      <p:pic>
        <p:nvPicPr>
          <p:cNvPr id="7" name="Рисунок 6" descr="Без названия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916832"/>
            <a:ext cx="2495550" cy="1828800"/>
          </a:xfrm>
          <a:prstGeom prst="rect">
            <a:avLst/>
          </a:prstGeom>
        </p:spPr>
      </p:pic>
      <p:pic>
        <p:nvPicPr>
          <p:cNvPr id="8" name="Рисунок 7" descr="Без названия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988840"/>
            <a:ext cx="2000250" cy="2113409"/>
          </a:xfrm>
          <a:prstGeom prst="rect">
            <a:avLst/>
          </a:prstGeom>
        </p:spPr>
      </p:pic>
      <p:pic>
        <p:nvPicPr>
          <p:cNvPr id="9" name="Рисунок 8" descr="Без названия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61048"/>
            <a:ext cx="3356223" cy="2664296"/>
          </a:xfrm>
          <a:prstGeom prst="rect">
            <a:avLst/>
          </a:prstGeom>
        </p:spPr>
      </p:pic>
      <p:pic>
        <p:nvPicPr>
          <p:cNvPr id="10" name="Рисунок 9" descr="Без названия (6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293096"/>
            <a:ext cx="2844924" cy="2103115"/>
          </a:xfrm>
          <a:prstGeom prst="rect">
            <a:avLst/>
          </a:prstGeom>
        </p:spPr>
      </p:pic>
      <p:pic>
        <p:nvPicPr>
          <p:cNvPr id="11" name="Рисунок 10" descr="Без названия (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4005064"/>
            <a:ext cx="18192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24936" cy="61926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Чому при розчиненні кислоти температура розчину зросла, а при розчиненні </a:t>
            </a:r>
            <a:r>
              <a:rPr lang="uk-UA" sz="3600" dirty="0" err="1" smtClean="0">
                <a:solidFill>
                  <a:schemeClr val="tx1"/>
                </a:solidFill>
              </a:rPr>
              <a:t>амоніачної</a:t>
            </a:r>
            <a:r>
              <a:rPr lang="uk-UA" sz="3600" dirty="0" smtClean="0">
                <a:solidFill>
                  <a:schemeClr val="tx1"/>
                </a:solidFill>
              </a:rPr>
              <a:t> селітри температура помітно  знизилася?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sz="3600" b="1" dirty="0" smtClean="0">
                <a:solidFill>
                  <a:srgbClr val="FF0000"/>
                </a:solidFill>
              </a:rPr>
              <a:t>При розчиненні відбуваються два процеси: </a:t>
            </a:r>
            <a:r>
              <a:rPr lang="uk-UA" sz="3100" b="1" dirty="0" smtClean="0">
                <a:solidFill>
                  <a:srgbClr val="FF0000"/>
                </a:solidFill>
              </a:rPr>
              <a:t/>
            </a:r>
            <a:br>
              <a:rPr lang="uk-UA" sz="3100" b="1" dirty="0" smtClean="0">
                <a:solidFill>
                  <a:srgbClr val="FF0000"/>
                </a:solidFill>
              </a:rPr>
            </a:br>
            <a:r>
              <a:rPr lang="uk-UA" sz="3100" b="1" dirty="0" smtClean="0">
                <a:solidFill>
                  <a:schemeClr val="accent4">
                    <a:lumMod val="75000"/>
                  </a:schemeClr>
                </a:solidFill>
              </a:rPr>
              <a:t>Перший</a:t>
            </a:r>
            <a:r>
              <a:rPr lang="uk-UA" sz="3100" b="1" dirty="0" smtClean="0">
                <a:solidFill>
                  <a:srgbClr val="FF0000"/>
                </a:solidFill>
              </a:rPr>
              <a:t> – руйнування хімічних </a:t>
            </a:r>
            <a:r>
              <a:rPr lang="uk-UA" sz="3100" b="1" dirty="0" err="1" smtClean="0">
                <a:solidFill>
                  <a:srgbClr val="FF0000"/>
                </a:solidFill>
              </a:rPr>
              <a:t>зв´язків</a:t>
            </a:r>
            <a:r>
              <a:rPr lang="uk-UA" sz="3100" b="1" dirty="0" smtClean="0">
                <a:solidFill>
                  <a:srgbClr val="FF0000"/>
                </a:solidFill>
              </a:rPr>
              <a:t> у кристалічних решітках, при цьому енергія поглинається. </a:t>
            </a:r>
            <a:br>
              <a:rPr lang="uk-UA" sz="3100" b="1" dirty="0" smtClean="0">
                <a:solidFill>
                  <a:srgbClr val="FF0000"/>
                </a:solidFill>
              </a:rPr>
            </a:br>
            <a:r>
              <a:rPr lang="uk-UA" sz="3100" b="1" dirty="0" smtClean="0">
                <a:solidFill>
                  <a:srgbClr val="002060"/>
                </a:solidFill>
              </a:rPr>
              <a:t>Другий </a:t>
            </a:r>
            <a:r>
              <a:rPr lang="uk-UA" sz="3100" b="1" dirty="0" smtClean="0">
                <a:solidFill>
                  <a:srgbClr val="FF0000"/>
                </a:solidFill>
              </a:rPr>
              <a:t>– утворення міжмолекулярних </a:t>
            </a:r>
            <a:r>
              <a:rPr lang="uk-UA" sz="3100" b="1" dirty="0" err="1" smtClean="0">
                <a:solidFill>
                  <a:srgbClr val="FF0000"/>
                </a:solidFill>
              </a:rPr>
              <a:t>зв´язків</a:t>
            </a:r>
            <a:r>
              <a:rPr lang="uk-UA" sz="3100" b="1" dirty="0" smtClean="0">
                <a:solidFill>
                  <a:srgbClr val="FF0000"/>
                </a:solidFill>
              </a:rPr>
              <a:t> при гідратації, при цьому енергія виділяється.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9104" y="5288340"/>
            <a:ext cx="806489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при гідратації виділилось  енергії більше, ніж витратилося на руйнування хімічних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зв´язків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, тому надлишкова енергія виділилася в навколишнє середовище і розчин розігрівся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941168"/>
            <a:ext cx="828092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i="1" dirty="0" smtClean="0"/>
              <a:t>при гідратації виділилося енергії менше, ніж необхідно для руйнування кристалічної решітки солі, тому додаткова енергія вбирається з навколишнього середовища і розчин охолоджується. </a:t>
            </a:r>
            <a:endParaRPr lang="ru-RU" sz="2400" b="1" dirty="0"/>
          </a:p>
        </p:txBody>
      </p:sp>
      <p:grpSp>
        <p:nvGrpSpPr>
          <p:cNvPr id="11" name="Group 1"/>
          <p:cNvGrpSpPr>
            <a:grpSpLocks noChangeAspect="1"/>
          </p:cNvGrpSpPr>
          <p:nvPr/>
        </p:nvGrpSpPr>
        <p:grpSpPr bwMode="auto">
          <a:xfrm>
            <a:off x="2771800" y="4221088"/>
            <a:ext cx="6048672" cy="2232248"/>
            <a:chOff x="2703" y="11500"/>
            <a:chExt cx="5647" cy="976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03" y="11500"/>
              <a:ext cx="5647" cy="97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703" y="11500"/>
              <a:ext cx="5647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</a:t>
              </a: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іонізації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= Q</a:t>
              </a: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гідратації  –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tº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розчину не зміниться 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</a:t>
              </a:r>
              <a:r>
                <a:rPr kumimoji="0" lang="uk-UA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іон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&lt;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</a:t>
              </a:r>
              <a:r>
                <a:rPr kumimoji="0" lang="uk-UA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гідратації </a:t>
              </a: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– 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розчин нагрівається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</a:t>
              </a:r>
              <a:r>
                <a:rPr kumimoji="0" lang="uk-UA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іон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&gt;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</a:t>
              </a:r>
              <a:r>
                <a:rPr kumimoji="0" lang="uk-UA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гідратації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– </a:t>
              </a: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розчин охолоджується </a:t>
              </a:r>
              <a:endPara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6864" cy="8640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i="1" dirty="0" smtClean="0"/>
              <a:t>Чому розчинення є фізичним процесом?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064896" cy="9361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тому, що при розчиненні відбувається подрібнення речовини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27584" y="2780928"/>
            <a:ext cx="806489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uk-UA" sz="3200" i="1" dirty="0" smtClean="0"/>
              <a:t>Чому розчинення не є фізичним процесом?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55776" y="4005064"/>
            <a:ext cx="65882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uk-UA" sz="3200" dirty="0" smtClean="0"/>
              <a:t>бо розчинення супроводжується тепловим ефектом – енергія хімічних зв’язків переходить у теплову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2771800" y="4221088"/>
            <a:ext cx="6048672" cy="223224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8640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Чому розчинення є хімічним процесом?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056984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відбувається руйнування одних хімічних зв’язків і утворення інших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3717032"/>
            <a:ext cx="7812360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uk-UA" sz="3200" i="1" dirty="0" smtClean="0"/>
              <a:t>Чому розчинення не є хімічних процесом?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5445224"/>
            <a:ext cx="81003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uk-UA" sz="3200" dirty="0" smtClean="0"/>
              <a:t>бо не відбувається утворення нових речовин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0801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Що прискорює розчинення речовини?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429000"/>
            <a:ext cx="583264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00811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Що за дивне каміння?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5905" y="2276872"/>
            <a:ext cx="3258095" cy="4248472"/>
          </a:xfrm>
          <a:prstGeom prst="rect">
            <a:avLst/>
          </a:prstGeom>
        </p:spPr>
      </p:pic>
      <p:pic>
        <p:nvPicPr>
          <p:cNvPr id="6" name="Рисунок 5" descr="Без названия (1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204864"/>
            <a:ext cx="3105695" cy="432048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412776"/>
            <a:ext cx="7772400" cy="10081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dirty="0" smtClean="0"/>
              <a:t>Чи можна з каміння вичавити воду як в казках?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64904"/>
            <a:ext cx="262778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1216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Кристалогідрати – це нестійкі кристалічні речовини, що складаються з солі та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кристалізаійної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води в певному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співвідошенні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7164288" cy="511256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ідний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купорос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слова «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гідрат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утворений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грецьких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числівників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моно- (1); 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(2); три – (3); тетра –(4); пента – (5); 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гекса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(6); 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гепта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(7); окта – (8); нона- (9); дека – (10).</a:t>
            </a:r>
            <a:endParaRPr lang="ru-RU" sz="24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CuSO4</a:t>
            </a:r>
            <a:r>
              <a:rPr lang="en-US" sz="44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5H</a:t>
            </a:r>
            <a:r>
              <a:rPr lang="en-US" sz="44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4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купрум</a:t>
            </a:r>
            <a:r>
              <a:rPr lang="uk-U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(ІІ) сульфат </a:t>
            </a:r>
            <a:r>
              <a:rPr lang="uk-UA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пентагідрат</a:t>
            </a:r>
            <a:endParaRPr lang="uk-UA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Без названия (1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628800"/>
            <a:ext cx="1907704" cy="5042495"/>
          </a:xfrm>
          <a:prstGeom prst="rect">
            <a:avLst/>
          </a:prstGeom>
        </p:spPr>
      </p:pic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5652120" y="6093296"/>
          <a:ext cx="1431925" cy="490537"/>
        </p:xfrm>
        <a:graphic>
          <a:graphicData uri="http://schemas.openxmlformats.org/presentationml/2006/ole">
            <p:oleObj spid="_x0000_s39937" name="Объект упаковщика для оболочки" showAsIcon="1" r:id="rId5" imgW="1432440" imgH="4910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72008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Мідний купорос</a:t>
            </a:r>
            <a:endParaRPr lang="ru-RU" dirty="0"/>
          </a:p>
        </p:txBody>
      </p:sp>
      <p:pic>
        <p:nvPicPr>
          <p:cNvPr id="7" name="Рисунок 6" descr="Без названия (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4067944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2060848"/>
            <a:ext cx="4248472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 як: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засіб для захисту рослин;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виробництва чистої міді, штучного шовку, мінеральних фарб;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будівництві, для дезінфекції стін від грибків;</a:t>
            </a:r>
          </a:p>
          <a:p>
            <a:pPr marL="285750" indent="-28575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комп\Desktop\865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67176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комп\Desktop\kak-razvesti-mednyj-kuporos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2256284" cy="14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72007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Глауберова сіль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2952328" cy="28083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[SO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]·10H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O.</a:t>
            </a:r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Природний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мінерал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глауберової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мірабіліт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 названия (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437112"/>
            <a:ext cx="2411760" cy="2115616"/>
          </a:xfrm>
          <a:prstGeom prst="rect">
            <a:avLst/>
          </a:prstGeom>
        </p:spPr>
      </p:pic>
      <p:pic>
        <p:nvPicPr>
          <p:cNvPr id="7" name="Рисунок 6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437112"/>
            <a:ext cx="2411760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7944" y="1268760"/>
            <a:ext cx="439248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 як: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проносний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ировина для виробництва скла, соди;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арбування бавовняних тканин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C:\Users\комп\Desktop\510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6642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6336704" cy="72007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Залізний купорос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6400800" cy="17526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FeSO</a:t>
            </a:r>
            <a:r>
              <a:rPr lang="ru-RU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·7Н</a:t>
            </a:r>
            <a:r>
              <a:rPr lang="ru-RU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 —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ясно-зеленої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кристалічної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котра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назвами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залізний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купорос»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 названия (2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980728"/>
            <a:ext cx="2483768" cy="2592288"/>
          </a:xfrm>
          <a:prstGeom prst="rect">
            <a:avLst/>
          </a:prstGeom>
        </p:spPr>
      </p:pic>
      <p:pic>
        <p:nvPicPr>
          <p:cNvPr id="7" name="Рисунок 6" descr="Без названия (2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573016"/>
            <a:ext cx="2699792" cy="3079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3284984"/>
            <a:ext cx="554461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 як: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імічний засіб захисту рослин;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онсервант деревини;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ротрава для фарбування тканин;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ировина для виробництва чорнила, мінеральних фарб;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нтианемічний медичний засіб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88640"/>
            <a:ext cx="4892080" cy="72008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Гіпс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0648"/>
            <a:ext cx="2775119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·2H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50px-Гіпс_криста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81128"/>
            <a:ext cx="2232248" cy="2025352"/>
          </a:xfrm>
          <a:prstGeom prst="rect">
            <a:avLst/>
          </a:prstGeom>
        </p:spPr>
      </p:pic>
      <p:pic>
        <p:nvPicPr>
          <p:cNvPr id="8" name="Рисунок 7" descr="Без названия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124744"/>
            <a:ext cx="1872208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124744"/>
            <a:ext cx="439248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 для:</a:t>
            </a:r>
          </a:p>
          <a:p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иготовлення плит, панелей;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рхітектурно-декоративних виробів;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іпсових пов'язок та шин;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гіпсування ґрунтів;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аповнювач у виробництві паперу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C:\Users\комп\Desktop\bolit-nabryakaye-ruka-v-gps-scho-robiti_91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214508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комп\Desktop\19c01c12f68547ac5389774a521b85f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34563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комп\Desktop\image1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183907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96944" cy="158417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Залежно від розміру частинок розрізняють типи дисперсних систем: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2664296" cy="64807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ависі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933056"/>
            <a:ext cx="2476500" cy="1847850"/>
          </a:xfrm>
          <a:prstGeom prst="rect">
            <a:avLst/>
          </a:prstGeom>
        </p:spPr>
      </p:pic>
      <p:pic>
        <p:nvPicPr>
          <p:cNvPr id="6" name="Рисунок 5" descr="Без названия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140968"/>
            <a:ext cx="2733675" cy="1666875"/>
          </a:xfrm>
          <a:prstGeom prst="rect">
            <a:avLst/>
          </a:prstGeom>
        </p:spPr>
      </p:pic>
      <p:pic>
        <p:nvPicPr>
          <p:cNvPr id="7" name="Рисунок 6" descr="Без названия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149080"/>
            <a:ext cx="2638425" cy="173355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47864" y="2132856"/>
            <a:ext cx="266429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Колоїдні розчини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228184" y="2924944"/>
            <a:ext cx="266429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b="1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Істинні розчини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Рисунок 9" descr="images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5085184"/>
            <a:ext cx="1512168" cy="15403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3384376" cy="93610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Кристалічна сода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3304456" cy="57606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[CO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]•10H</a:t>
            </a:r>
            <a:r>
              <a:rPr lang="en-US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196752"/>
            <a:ext cx="284354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KCr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 • 12H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700808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протрави при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фарбуванні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Шерсть"/>
              </a:rPr>
              <a:t>шерстяних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бавовняних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пряжі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тканин. 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780928"/>
            <a:ext cx="317619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фотопромисловості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3429000"/>
            <a:ext cx="45720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медицині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в'яжучий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припікаючу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кровоспинний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32656"/>
            <a:ext cx="41399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Хромокалієві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галуни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ез названия (2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77025" y="4797152"/>
            <a:ext cx="2466975" cy="1847850"/>
          </a:xfrm>
          <a:prstGeom prst="rect">
            <a:avLst/>
          </a:prstGeom>
        </p:spPr>
      </p:pic>
      <p:pic>
        <p:nvPicPr>
          <p:cNvPr id="11" name="Рисунок 10" descr="Без названия (2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797152"/>
            <a:ext cx="2143125" cy="1772816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39552" y="2348880"/>
            <a:ext cx="330445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Харчова промисловість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39552" y="3284984"/>
            <a:ext cx="330445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Хімічна промисловість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Рисунок 13" descr="Без названия (2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4077072"/>
            <a:ext cx="2160240" cy="2448272"/>
          </a:xfrm>
          <a:prstGeom prst="rect">
            <a:avLst/>
          </a:prstGeom>
        </p:spPr>
      </p:pic>
      <p:pic>
        <p:nvPicPr>
          <p:cNvPr id="15" name="Рисунок 14" descr="Без названия (25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149080"/>
            <a:ext cx="1656183" cy="228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Обчисліть молярну масу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5733256"/>
            <a:ext cx="266429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FeSO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·7Н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 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628800"/>
            <a:ext cx="828092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Обчисліть молярну масу  кристалічної соди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 (Na</a:t>
            </a:r>
            <a:r>
              <a:rPr lang="pl-PL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l-PL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pl-PL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Н</a:t>
            </a:r>
            <a:r>
              <a:rPr lang="pl-PL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 (Na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 (Н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О)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 (Na</a:t>
            </a:r>
            <a:r>
              <a:rPr lang="pl-PL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l-PL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pl-PL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Н</a:t>
            </a:r>
            <a:r>
              <a:rPr lang="pl-PL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106 + 10 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= 106 + 180 = 286 г/моль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286 г/моль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4797152"/>
            <a:ext cx="23042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CuSO4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5H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4581128"/>
            <a:ext cx="2775119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·2H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5661248"/>
            <a:ext cx="282641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·10H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3762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 можете ви відповісти на запитання які поставлені на початку уроку?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43808" y="2996952"/>
            <a:ext cx="6300192" cy="35283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Процес розчинення це фізичний чи хімічний процес?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Як швидше розчинити речовину?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 можна вилучити воду з каменя?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772400" cy="9361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6400800" cy="1752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Опрацювати параграф 4</a:t>
            </a:r>
          </a:p>
          <a:p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542478479_118d524b57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7" y="1772816"/>
            <a:ext cx="2267744" cy="4797152"/>
          </a:xfrm>
          <a:prstGeom prst="rect">
            <a:avLst/>
          </a:prstGeom>
        </p:spPr>
      </p:pic>
      <p:pic>
        <p:nvPicPr>
          <p:cNvPr id="6" name="Рисунок 5" descr="clp970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9040"/>
            <a:ext cx="694826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9208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Відгадайте!!!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120"/>
            <a:ext cx="3357144" cy="2348880"/>
          </a:xfrm>
          <a:prstGeom prst="rect">
            <a:avLst/>
          </a:prstGeom>
        </p:spPr>
      </p:pic>
      <p:pic>
        <p:nvPicPr>
          <p:cNvPr id="7" name="Рисунок 6" descr="Без названия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869160"/>
            <a:ext cx="3528392" cy="1762125"/>
          </a:xfrm>
          <a:prstGeom prst="rect">
            <a:avLst/>
          </a:prstGeom>
        </p:spPr>
      </p:pic>
      <p:pic>
        <p:nvPicPr>
          <p:cNvPr id="8" name="Рисунок 7" descr="1542478479_118d524b57a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412776"/>
            <a:ext cx="2065263" cy="494116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7704" y="1196752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196752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1196752"/>
            <a:ext cx="50405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184482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1844824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1844824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1844824"/>
            <a:ext cx="50405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3928" y="1844824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2492896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59632" y="2492896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2492896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55776" y="2492896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2492896"/>
            <a:ext cx="50405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07704" y="3068960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55776" y="3068960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03848" y="3068960"/>
            <a:ext cx="50405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51920" y="3068960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59632" y="3573016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07704" y="3573016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55776" y="364502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03848" y="3645024"/>
            <a:ext cx="50405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0032" y="3588256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51920" y="364502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364502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20072" y="364502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07704" y="4221088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55776" y="4221088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03848" y="4221088"/>
            <a:ext cx="50405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59632" y="4221088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9552" y="184482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868144" y="364502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16216" y="364502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64288" y="3645024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851920" y="1196752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86409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Сьогодні на уроці…..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7264896" cy="30243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 розчинення це фізичний чи хімічний процес?</a:t>
            </a:r>
          </a:p>
          <a:p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швидше розчинити речовину?</a:t>
            </a:r>
          </a:p>
          <a:p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 можна вилучити воду з каменя?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" name="Рисунок 4" descr="120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653136"/>
            <a:ext cx="5976664" cy="1960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s (3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7992888" cy="3046988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Фізико-хімічна суть процесу розчинення. Поняття про кристалогідрати.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496944" cy="17281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Для того щоб з</a:t>
            </a:r>
            <a:r>
              <a:rPr lang="uk-UA" dirty="0" smtClean="0">
                <a:latin typeface="Century Gothic"/>
              </a:rPr>
              <a:t>'</a:t>
            </a:r>
            <a:r>
              <a:rPr lang="uk-UA" dirty="0" smtClean="0"/>
              <a:t>ясувати суть процесу розчинення нам потрібна звичайна кухонна сіль</a:t>
            </a:r>
            <a:endParaRPr lang="ru-RU" dirty="0"/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76872"/>
            <a:ext cx="626469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2241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Суть процесу розчинення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772816"/>
            <a:ext cx="6408712" cy="4608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Гідратація</a:t>
            </a:r>
            <a:r>
              <a:rPr lang="uk-UA" dirty="0">
                <a:solidFill>
                  <a:schemeClr val="tx1"/>
                </a:solidFill>
              </a:rPr>
              <a:t> – це взаємодія води з частками розчиненої речовини.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Гідрати</a:t>
            </a:r>
            <a:r>
              <a:rPr lang="uk-UA" dirty="0">
                <a:solidFill>
                  <a:schemeClr val="tx1"/>
                </a:solidFill>
              </a:rPr>
              <a:t> – іони або молекули речовини, які оточені молекулами води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Гідратна оболонка </a:t>
            </a:r>
            <a:r>
              <a:rPr lang="uk-UA" dirty="0" err="1" smtClean="0">
                <a:solidFill>
                  <a:schemeClr val="tx1"/>
                </a:solidFill>
              </a:rPr>
              <a:t>–молекули</a:t>
            </a:r>
            <a:r>
              <a:rPr lang="uk-UA" dirty="0" smtClean="0">
                <a:solidFill>
                  <a:schemeClr val="tx1"/>
                </a:solidFill>
              </a:rPr>
              <a:t> води,що оточують </a:t>
            </a:r>
            <a:r>
              <a:rPr lang="uk-UA" dirty="0" err="1" smtClean="0">
                <a:solidFill>
                  <a:schemeClr val="tx1"/>
                </a:solidFill>
              </a:rPr>
              <a:t>йони</a:t>
            </a:r>
            <a:r>
              <a:rPr lang="uk-UA" dirty="0" smtClean="0">
                <a:solidFill>
                  <a:schemeClr val="tx1"/>
                </a:solidFill>
              </a:rPr>
              <a:t> в розчині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276456" cy="29523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/>
              <a:t>У результаті цього зв'язок між іонами в солі послаблюється й кристалічна решітка руйнується. У розчині утворюються тимчасові сполуки гідрат-іони Натрію та гідрат-іони Хлору.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7" name="Picture 1" descr="Новый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56992"/>
            <a:ext cx="67322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96944" cy="367240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Утворення багатьох розчинів супроводжується тепловими ефектами. Так, під час розчинення у воді лугів або кислот теплота виділяється, а під час розчинення багатьох солей - поглинається.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555777" y="4437112"/>
          <a:ext cx="792088" cy="648072"/>
        </p:xfrm>
        <a:graphic>
          <a:graphicData uri="http://schemas.openxmlformats.org/presentationml/2006/ole">
            <p:oleObj spid="_x0000_s3073" name="Объект упаковщика для оболочки" showAsIcon="1" r:id="rId4" imgW="1432440" imgH="491040" progId="Package">
              <p:embed/>
            </p:oleObj>
          </a:graphicData>
        </a:graphic>
      </p:graphicFrame>
      <p:pic>
        <p:nvPicPr>
          <p:cNvPr id="12" name="Рисунок 11" descr="Himiya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149080"/>
            <a:ext cx="5656064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650</Words>
  <Application>Microsoft Office PowerPoint</Application>
  <PresentationFormat>Экран (4:3)</PresentationFormat>
  <Paragraphs>130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Пакет</vt:lpstr>
      <vt:lpstr>Перевіримо ваші знання!!!</vt:lpstr>
      <vt:lpstr>Залежно від розміру частинок розрізняють типи дисперсних систем:</vt:lpstr>
      <vt:lpstr>Відгадайте!!!</vt:lpstr>
      <vt:lpstr>Сьогодні на уроці…..</vt:lpstr>
      <vt:lpstr>Слайд 5</vt:lpstr>
      <vt:lpstr>Для того щоб з'ясувати суть процесу розчинення нам потрібна звичайна кухонна сіль</vt:lpstr>
      <vt:lpstr> Суть процесу розчинення</vt:lpstr>
      <vt:lpstr>У результаті цього зв'язок між іонами в солі послаблюється й кристалічна решітка руйнується. У розчині утворюються тимчасові сполуки гідрат-іони Натрію та гідрат-іони Хлору. </vt:lpstr>
      <vt:lpstr>Утворення багатьох розчинів супроводжується тепловими ефектами. Так, під час розчинення у воді лугів або кислот теплота виділяється, а під час розчинення багатьох солей - поглинається. </vt:lpstr>
      <vt:lpstr>Чому при розчиненні кислоти температура розчину зросла, а при розчиненні амоніачної селітри температура помітно  знизилася?   При розчиненні відбуваються два процеси:  Перший – руйнування хімічних зв´язків у кристалічних решітках, при цьому енергія поглинається.  Другий – утворення міжмолекулярних зв´язків при гідратації, при цьому енергія виділяється.   </vt:lpstr>
      <vt:lpstr>Чому розчинення є фізичним процесом?</vt:lpstr>
      <vt:lpstr>    Чому розчинення є хімічним процесом?    </vt:lpstr>
      <vt:lpstr>Що прискорює розчинення речовини?</vt:lpstr>
      <vt:lpstr>Що за дивне каміння?</vt:lpstr>
      <vt:lpstr>Кристалогідрати – це нестійкі кристалічні речовини, що складаються з солі та кристалізаійної води в певному співвідошенні</vt:lpstr>
      <vt:lpstr>Мідний купорос</vt:lpstr>
      <vt:lpstr>Глауберова сіль</vt:lpstr>
      <vt:lpstr>Залізний купорос</vt:lpstr>
      <vt:lpstr>Гіпс</vt:lpstr>
      <vt:lpstr>Кристалічна сода</vt:lpstr>
      <vt:lpstr>Обчисліть молярну масу</vt:lpstr>
      <vt:lpstr> Чи можете ви відповісти на запитання які поставлені на початку уроку?</vt:lpstr>
      <vt:lpstr>Домашнє завдання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Фізико-хімічна суть процесу розчинення. Поняття про кристалогідрати.  </dc:title>
  <dc:creator>samsung</dc:creator>
  <cp:lastModifiedBy>samsung</cp:lastModifiedBy>
  <cp:revision>11</cp:revision>
  <dcterms:created xsi:type="dcterms:W3CDTF">2019-10-11T18:21:59Z</dcterms:created>
  <dcterms:modified xsi:type="dcterms:W3CDTF">2019-10-24T20:25:41Z</dcterms:modified>
</cp:coreProperties>
</file>