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902" y="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55295875b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55295875bf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55295875bf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55295875bf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55295875bf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55295875bf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55295875b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55295875bf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55295875bf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55295875bf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55295875b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55295875bf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55295875bf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55295875bf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55295875b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55295875b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55295875b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55295875bf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55295875bf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55295875bf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55295875bf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55295875bf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55295875bf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55295875bf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0"/>
            <a:ext cx="1728788" cy="51435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841772"/>
            <a:ext cx="6593681" cy="17907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2701528"/>
            <a:ext cx="6593681" cy="124182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4057651"/>
            <a:ext cx="3843665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6490836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01469574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66091519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6945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0769953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3879934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6356979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428288214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0"/>
            <a:ext cx="1503758" cy="38862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0"/>
            <a:ext cx="5811443" cy="3886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87394019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0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17162567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63460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57516132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73702334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0386264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98228834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40252686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6094392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0"/>
            <a:ext cx="9040416" cy="51435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4024105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dka.biz.ua/dzhovanni-bokkachcho-biografiya-skorocheno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2088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Поняття про сучасний риторичний текст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6860" y="2807525"/>
            <a:ext cx="3694687" cy="20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Синтаксичний розбір речення</a:t>
            </a:r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4300">
                <a:solidFill>
                  <a:schemeClr val="dk1"/>
                </a:solidFill>
              </a:rPr>
              <a:t>Не кидай слів дарма на вітер,бо їх ніколи не збереш. </a:t>
            </a:r>
            <a:endParaRPr sz="4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311700" y="195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320"/>
              <a:t>Морфемний розбір слів</a:t>
            </a:r>
            <a:endParaRPr sz="3320"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252175" y="973900"/>
            <a:ext cx="8520600" cy="38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4100" i="1">
                <a:solidFill>
                  <a:schemeClr val="dk1"/>
                </a:solidFill>
              </a:rPr>
              <a:t>Розповідний, </a:t>
            </a:r>
            <a:endParaRPr sz="41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100" i="1">
                <a:solidFill>
                  <a:schemeClr val="dk1"/>
                </a:solidFill>
              </a:rPr>
              <a:t>хитрощі, </a:t>
            </a:r>
            <a:endParaRPr sz="41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100" i="1">
                <a:solidFill>
                  <a:schemeClr val="dk1"/>
                </a:solidFill>
              </a:rPr>
              <a:t>узгоджувати, </a:t>
            </a:r>
            <a:endParaRPr sz="41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4100" i="1">
                <a:solidFill>
                  <a:schemeClr val="dk1"/>
                </a:solidFill>
              </a:rPr>
              <a:t>оголосити, </a:t>
            </a:r>
            <a:endParaRPr sz="41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4100" i="1">
                <a:solidFill>
                  <a:schemeClr val="dk1"/>
                </a:solidFill>
              </a:rPr>
              <a:t>шумний.</a:t>
            </a:r>
            <a:endParaRPr sz="4100" i="1">
              <a:solidFill>
                <a:schemeClr val="dk1"/>
              </a:solidFill>
            </a:endParaRPr>
          </a:p>
        </p:txBody>
      </p:sp>
      <p:pic>
        <p:nvPicPr>
          <p:cNvPr id="129" name="Google Shape;12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88" y="1308500"/>
            <a:ext cx="4067175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2955" b="1">
                <a:latin typeface="Times New Roman"/>
                <a:ea typeface="Times New Roman"/>
                <a:cs typeface="Times New Roman"/>
                <a:sym typeface="Times New Roman"/>
              </a:rPr>
              <a:t>Тест  "Чи комунікабельні ви?"</a:t>
            </a:r>
            <a:endParaRPr sz="2955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2400" i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запитання потрібно відповісти  "так" або "ні".</a:t>
            </a:r>
            <a:endParaRPr sz="2400" i="1" dirty="0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Переїжджаючи на нове місце, я швидко знаходжу нових друзів: так — 1, ні — 0.</a:t>
            </a:r>
            <a:endParaRPr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Я люблю поговорити, а тому використовую для цього будь-яку можливість: так — 1, ні — 0.</a:t>
            </a:r>
            <a:endParaRPr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Мені буває важко говорити перед великою аудиторією: так — 0, ні — 1.</a:t>
            </a:r>
            <a:endParaRPr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Я ніяковію, якщо помічаю, що за мною спостерігають: так — 0, ні — 1.</a:t>
            </a:r>
            <a:endParaRPr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У мене більше друзів протилежної статі: так — 1, ні — 0.</a:t>
            </a:r>
            <a:endParaRPr sz="160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3900" y="3436925"/>
            <a:ext cx="2238399" cy="149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020" b="1"/>
              <a:t>Результати</a:t>
            </a:r>
            <a:endParaRPr sz="3020" b="1"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П'ять балів </a:t>
            </a:r>
            <a:r>
              <a:rPr lang="uk" dirty="0">
                <a:solidFill>
                  <a:schemeClr val="tx2">
                    <a:lumMod val="75000"/>
                  </a:schemeClr>
                </a:solidFill>
              </a:rPr>
              <a:t>— ви контактні, легко вступаєте у спілкування з новими людьми, рішучі у спілкуванні.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Чотири бали </a:t>
            </a:r>
            <a:r>
              <a:rPr lang="uk" dirty="0">
                <a:solidFill>
                  <a:schemeClr val="tx2">
                    <a:lumMod val="75000"/>
                  </a:schemeClr>
                </a:solidFill>
              </a:rPr>
              <a:t>— ваша контактність обмежена, ви віддаєте перевагу звичному колу спілкування. Корисно іноді виходити за його межі.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Три бали та менше </a:t>
            </a:r>
            <a:r>
              <a:rPr lang="uk" dirty="0">
                <a:solidFill>
                  <a:schemeClr val="tx2">
                    <a:lumMod val="75000"/>
                  </a:schemeClr>
                </a:solidFill>
              </a:rPr>
              <a:t>— вам не дуже подобається працювати в контакті з людьми, це у вас не завжди виходить: ви реагуєте на будь-яку загрозу (навіть уявну), відчуваєте невпевненість у собі. Вам слід демонструвати доброзичливість щодо оточення, більше посміхатися — і ваші здібності до спілкування підвищаться, ви одразу відчуєте це по реакції оточуючих</a:t>
            </a:r>
            <a:r>
              <a:rPr lang="uk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§§ 6 – 8 – прочитати та знати матеріал.</a:t>
            </a:r>
          </a:p>
          <a:p>
            <a:r>
              <a:rPr lang="uk-UA" dirty="0" smtClean="0"/>
              <a:t>Вправи 50 </a:t>
            </a:r>
            <a:r>
              <a:rPr lang="uk-UA" smtClean="0"/>
              <a:t>та 58 (</a:t>
            </a:r>
            <a:r>
              <a:rPr lang="uk-UA" dirty="0" smtClean="0"/>
              <a:t>виконати відповідно до умови)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324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800"/>
              <a:t>СЛОВНИКОВИЙ ДИКТАНТ</a:t>
            </a:r>
            <a:endParaRPr sz="3800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75" y="1550350"/>
            <a:ext cx="3907626" cy="3012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1350" y="1607425"/>
            <a:ext cx="3754499" cy="289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390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uk" dirty="0">
                <a:solidFill>
                  <a:schemeClr val="dk1"/>
                </a:solidFill>
              </a:rPr>
              <a:t>Джорж Байрон говорив: «Слова - це предмети, і маленька крапля чорнила, падаючи на думку подібно до роси, створює те, що примушує думати тисячі, можливо, мільйони людей». «Прекрасна справа — уміти в усіх випадках добре володіти словом, але найпрекраснішим уявляється мені таке уміння, коли того вимагає необхідність»</a:t>
            </a:r>
            <a:r>
              <a:rPr lang="uk" dirty="0">
                <a:solidFill>
                  <a:schemeClr val="dk1"/>
                </a:solidFill>
                <a:highlight>
                  <a:schemeClr val="lt1"/>
                </a:highlight>
              </a:rPr>
              <a:t>  </a:t>
            </a:r>
            <a:r>
              <a:rPr lang="uk" sz="1400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1400" i="1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https://dovidka.biz.ua/</a:t>
            </a:r>
            <a:r>
              <a:rPr lang="uk" sz="1400" i="1" dirty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Джованні Боккаччо </a:t>
            </a:r>
            <a:r>
              <a:rPr lang="en-US" sz="1400" i="1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/</a:t>
            </a:r>
            <a:r>
              <a:rPr lang="uk-UA" sz="1400" i="1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" sz="1400" i="1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uk" sz="1400" dirty="0" smtClean="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uk" dirty="0" smtClean="0">
                <a:solidFill>
                  <a:schemeClr val="dk1"/>
                </a:solidFill>
                <a:highlight>
                  <a:schemeClr val="lt1"/>
                </a:highlight>
              </a:rPr>
              <a:t>   </a:t>
            </a:r>
            <a:r>
              <a:rPr lang="uk" dirty="0" smtClean="0">
                <a:highlight>
                  <a:schemeClr val="lt1"/>
                </a:highlight>
              </a:rPr>
              <a:t>   </a:t>
            </a:r>
            <a:r>
              <a:rPr lang="uk" dirty="0" smtClean="0"/>
              <a:t>          </a:t>
            </a:r>
            <a:endParaRPr dirty="0"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076" y="2340841"/>
            <a:ext cx="2111900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7800" y="2320725"/>
            <a:ext cx="2009552" cy="297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252175" y="402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900">
                <a:solidFill>
                  <a:schemeClr val="dk1"/>
                </a:solidFill>
              </a:rPr>
              <a:t>Упродовж багатьох століть створювалися форми організації риторичних текстів — усних і письмових промов, адресованих великій аудиторії.</a:t>
            </a:r>
            <a:endParaRPr sz="19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900">
                <a:solidFill>
                  <a:schemeClr val="dk1"/>
                </a:solidFill>
              </a:rPr>
              <a:t>Сучасна риторика як наука переконання засобами мови виходить</a:t>
            </a:r>
            <a:endParaRPr sz="19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900">
                <a:solidFill>
                  <a:schemeClr val="dk1"/>
                </a:solidFill>
              </a:rPr>
              <a:t>далеко за межі публіцистичних промов. Вона має широке застосування</a:t>
            </a:r>
            <a:endParaRPr sz="19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900">
                <a:solidFill>
                  <a:schemeClr val="dk1"/>
                </a:solidFill>
              </a:rPr>
              <a:t>в найрізноманітніших ситуаціях мовного спілкування як усього соціуму,</a:t>
            </a:r>
            <a:endParaRPr sz="19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" sz="1900">
                <a:solidFill>
                  <a:schemeClr val="dk1"/>
                </a:solidFill>
              </a:rPr>
              <a:t>так і окремих мовців.</a:t>
            </a:r>
            <a:endParaRPr sz="1900">
              <a:solidFill>
                <a:schemeClr val="dk1"/>
              </a:solidFill>
            </a:endParaRPr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150" y="2571750"/>
            <a:ext cx="4560101" cy="228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789" y="319510"/>
            <a:ext cx="6283234" cy="4317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98" y="319510"/>
            <a:ext cx="2626991" cy="4317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220" b="1"/>
              <a:t>Ефективність промови, сила її впливу на слухачів багато в чому визначаються позитивним іміджем оратора.</a:t>
            </a:r>
            <a:endParaRPr sz="2220" b="1"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13906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uk" sz="1729" dirty="0">
                <a:solidFill>
                  <a:schemeClr val="dk1"/>
                </a:solidFill>
              </a:rPr>
              <a:t>Щоб сформувати цей імідж, промовець повинен </a:t>
            </a:r>
            <a:r>
              <a:rPr lang="uk" sz="1729" dirty="0" smtClean="0">
                <a:solidFill>
                  <a:schemeClr val="dk1"/>
                </a:solidFill>
              </a:rPr>
              <a:t>пам'ятати:</a:t>
            </a:r>
            <a:endParaRPr lang="uk" sz="1729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uk" sz="1729" dirty="0" smtClean="0">
                <a:solidFill>
                  <a:srgbClr val="FFFF00"/>
                </a:solidFill>
              </a:rPr>
              <a:t>1. Людина </a:t>
            </a:r>
            <a:r>
              <a:rPr lang="uk" sz="1729" dirty="0">
                <a:solidFill>
                  <a:srgbClr val="FFFF00"/>
                </a:solidFill>
              </a:rPr>
              <a:t>починає справляти певне враження ще до того, як заговорить;</a:t>
            </a:r>
            <a:endParaRPr sz="1729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uk" sz="1729" dirty="0">
                <a:solidFill>
                  <a:srgbClr val="FFFF00"/>
                </a:solidFill>
              </a:rPr>
              <a:t>2. Популярність серед слухачів залежить від того, наскільки зовнішній вигляд, поведінка та манери спілкування оратора відповідають уявленням і неписаним правилам даної суспільної групи;</a:t>
            </a:r>
            <a:endParaRPr sz="1729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uk" sz="1729" dirty="0">
                <a:solidFill>
                  <a:srgbClr val="FFFF00"/>
                </a:solidFill>
              </a:rPr>
              <a:t>3. Популярні люди мають такі риси характеру, які позитивно сприймаються в більшості суспільних груп (веселу вдачу, товариськість, тактовність та ін.), а крім того, вміють пристосувати свою поведінку до правил тієї чи іншої суспільної групи;</a:t>
            </a:r>
            <a:endParaRPr sz="1729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uk" sz="1729" dirty="0">
                <a:solidFill>
                  <a:srgbClr val="FFFF00"/>
                </a:solidFill>
              </a:rPr>
              <a:t>4. Гарні рухи і вміння поводитися - такі ж важливі складники приємного зовнішнього вигляду, як і фізичні дані вбрання.</a:t>
            </a:r>
            <a:endParaRPr sz="1729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endParaRPr sz="1729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1830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Ситуативні вправи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926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Ситуація 1. </a:t>
            </a:r>
            <a:r>
              <a:rPr lang="uk" sz="2300" dirty="0">
                <a:solidFill>
                  <a:schemeClr val="dk1"/>
                </a:solidFill>
              </a:rPr>
              <a:t>З'явився лектор - поважний, самовпевнений. Довго </a:t>
            </a:r>
            <a:r>
              <a:rPr lang="uk" sz="2300" dirty="0" smtClean="0">
                <a:solidFill>
                  <a:schemeClr val="dk1"/>
                </a:solidFill>
              </a:rPr>
              <a:t>порпався </a:t>
            </a:r>
            <a:r>
              <a:rPr lang="uk" sz="2300" dirty="0">
                <a:solidFill>
                  <a:schemeClr val="dk1"/>
                </a:solidFill>
              </a:rPr>
              <a:t>в портфелі, дістав купу паперів, не поспішаючи розклав їх на кафедрі, поправив окуляри і почав читати. Його монотонний голос бринів рівномірно, повільно, заколисливо. </a:t>
            </a:r>
            <a:r>
              <a:rPr lang="uk" sz="2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 залі запала нудьга, байдужість</a:t>
            </a:r>
            <a:endParaRPr sz="23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1125" y="3071825"/>
            <a:ext cx="1881176" cy="188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11700" y="3785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Ситуація 2.  </a:t>
            </a:r>
            <a:r>
              <a:rPr lang="uk" sz="2000" dirty="0">
                <a:solidFill>
                  <a:schemeClr val="dk1"/>
                </a:solidFill>
              </a:rPr>
              <a:t>У переповненому залі розпочалася лекція. Раптом із задніх рядів озвалося кілька чоловіків: «Голосніше! Нічого не чути!» Лектор знітився. Почав було говорити голосніше, але через кілька хвилин його голос знову </a:t>
            </a:r>
            <a:r>
              <a:rPr lang="uk" sz="2000" dirty="0" smtClean="0">
                <a:solidFill>
                  <a:schemeClr val="dk1"/>
                </a:solidFill>
              </a:rPr>
              <a:t>стишився - </a:t>
            </a:r>
            <a:r>
              <a:rPr lang="uk" sz="2000" dirty="0">
                <a:solidFill>
                  <a:schemeClr val="dk1"/>
                </a:solidFill>
              </a:rPr>
              <a:t>і знову зауваження із залу. Промовець ще раз підвищив голос, але цього разу лише на якусь хвилю. </a:t>
            </a:r>
            <a:r>
              <a:rPr lang="uk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Слухачі в останніх рядах втратили до лекції інтерес і перестали просити лектора говорити голосніше.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604" y="3096520"/>
            <a:ext cx="3321850" cy="186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88" y="547688"/>
            <a:ext cx="8810625" cy="4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36</TotalTime>
  <Words>647</Words>
  <Application>Microsoft Office PowerPoint</Application>
  <PresentationFormat>Экран (16:9)</PresentationFormat>
  <Paragraphs>39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Tw Cen MT</vt:lpstr>
      <vt:lpstr>Контур</vt:lpstr>
      <vt:lpstr>Поняття про сучасний риторичний текст</vt:lpstr>
      <vt:lpstr>СЛОВНИКОВИЙ ДИКТАНТ</vt:lpstr>
      <vt:lpstr>Презентация PowerPoint</vt:lpstr>
      <vt:lpstr>Презентация PowerPoint</vt:lpstr>
      <vt:lpstr>Презентация PowerPoint</vt:lpstr>
      <vt:lpstr>Ефективність промови, сила її впливу на слухачів багато в чому визначаються позитивним іміджем оратора.</vt:lpstr>
      <vt:lpstr>Ситуативні вправи</vt:lpstr>
      <vt:lpstr>Презентация PowerPoint</vt:lpstr>
      <vt:lpstr>Презентация PowerPoint</vt:lpstr>
      <vt:lpstr>Синтаксичний розбір речення</vt:lpstr>
      <vt:lpstr>Морфемний розбір слів</vt:lpstr>
      <vt:lpstr>Тест  "Чи комунікабельні ви?" </vt:lpstr>
      <vt:lpstr>Результати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сучасний риторичний текст</dc:title>
  <dc:creator>Карпатська Джерельна</dc:creator>
  <cp:lastModifiedBy>Карпатська Джерельна</cp:lastModifiedBy>
  <cp:revision>5</cp:revision>
  <dcterms:modified xsi:type="dcterms:W3CDTF">2023-09-19T11:11:59Z</dcterms:modified>
</cp:coreProperties>
</file>