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59" r:id="rId5"/>
    <p:sldId id="267" r:id="rId6"/>
    <p:sldId id="273" r:id="rId7"/>
    <p:sldId id="270" r:id="rId8"/>
    <p:sldId id="269" r:id="rId9"/>
    <p:sldId id="264" r:id="rId10"/>
    <p:sldId id="265" r:id="rId11"/>
    <p:sldId id="261" r:id="rId12"/>
    <p:sldId id="262" r:id="rId13"/>
    <p:sldId id="271" r:id="rId14"/>
    <p:sldId id="272"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4660"/>
  </p:normalViewPr>
  <p:slideViewPr>
    <p:cSldViewPr snapToGrid="0">
      <p:cViewPr varScale="1">
        <p:scale>
          <a:sx n="83" d="100"/>
          <a:sy n="83" d="100"/>
        </p:scale>
        <p:origin x="67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9/17/2023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9/17/2023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9/17/2023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a:t>Воєнні дії на території України під час Першої світової війни </a:t>
            </a:r>
            <a:endParaRPr lang="ru-RU" dirty="0"/>
          </a:p>
        </p:txBody>
      </p:sp>
      <p:sp>
        <p:nvSpPr>
          <p:cNvPr id="3" name="Подзаголовок 2"/>
          <p:cNvSpPr>
            <a:spLocks noGrp="1"/>
          </p:cNvSpPr>
          <p:nvPr>
            <p:ph type="subTitle" idx="1"/>
          </p:nvPr>
        </p:nvSpPr>
        <p:spPr/>
        <p:txBody>
          <a:bodyPr>
            <a:normAutofit/>
          </a:bodyPr>
          <a:lstStyle/>
          <a:p>
            <a:r>
              <a:rPr lang="uk-UA" sz="2800" dirty="0"/>
              <a:t>1914 -1918 роки</a:t>
            </a:r>
            <a:endParaRPr lang="ru-RU" sz="2800" dirty="0"/>
          </a:p>
        </p:txBody>
      </p:sp>
    </p:spTree>
    <p:extLst>
      <p:ext uri="{BB962C8B-B14F-4D97-AF65-F5344CB8AC3E}">
        <p14:creationId xmlns:p14="http://schemas.microsoft.com/office/powerpoint/2010/main" val="3997169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656138" y="14289"/>
            <a:ext cx="5410200" cy="706437"/>
          </a:xfrm>
        </p:spPr>
        <p:txBody>
          <a:bodyPr rtlCol="0">
            <a:noAutofit/>
          </a:bodyPr>
          <a:lstStyle/>
          <a:p>
            <a:pPr>
              <a:defRPr/>
            </a:pPr>
            <a:r>
              <a:rPr lang="uk-UA" sz="2800" b="1" dirty="0">
                <a:solidFill>
                  <a:schemeClr val="accent6">
                    <a:lumMod val="50000"/>
                  </a:schemeClr>
                </a:solidFill>
              </a:rPr>
              <a:t>Робота з джерелом</a:t>
            </a:r>
          </a:p>
        </p:txBody>
      </p:sp>
      <p:pic>
        <p:nvPicPr>
          <p:cNvPr id="10243" name="Picture 4" descr="Пов’язане зображення"/>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32888" y="71439"/>
            <a:ext cx="12954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Объект 2"/>
          <p:cNvSpPr>
            <a:spLocks noGrp="1"/>
          </p:cNvSpPr>
          <p:nvPr>
            <p:ph idx="1"/>
          </p:nvPr>
        </p:nvSpPr>
        <p:spPr>
          <a:xfrm>
            <a:off x="1524000" y="1600201"/>
            <a:ext cx="9144000" cy="3700463"/>
          </a:xfrm>
          <a:solidFill>
            <a:schemeClr val="accent6">
              <a:lumMod val="20000"/>
              <a:lumOff val="80000"/>
            </a:schemeClr>
          </a:solidFill>
        </p:spPr>
        <p:txBody>
          <a:bodyPr rtlCol="0">
            <a:normAutofit/>
          </a:bodyPr>
          <a:lstStyle/>
          <a:p>
            <a:pPr marL="0" indent="0">
              <a:buNone/>
              <a:defRPr/>
            </a:pPr>
            <a:r>
              <a:rPr lang="uk-UA" b="1" dirty="0"/>
              <a:t>            З Маніфесту «До населення Галичини»</a:t>
            </a:r>
            <a:endParaRPr lang="uk-UA" dirty="0"/>
          </a:p>
          <a:p>
            <a:pPr>
              <a:defRPr/>
            </a:pPr>
            <a:r>
              <a:rPr lang="uk-UA" dirty="0"/>
              <a:t>«Довгі роки страждав руський народ під іноземним ярмом… Нехай не буде більше поневоленої Русі! Спадщина святого Володимира, земля Ярослава Осмомисла, князів Данила і Романа хай піднесе прапор єдиної, великої, неділимої Росії! Хай сповниться Боже Провидіння, що благословило діло збирачів Руської землі. Хай Господь допоможе своєму царственому помазанику Миколі Олександровичу, Імператору всієї Росії, завершити діло великого Івана Калити…»</a:t>
            </a:r>
          </a:p>
          <a:p>
            <a:pPr>
              <a:defRPr/>
            </a:pPr>
            <a:endParaRPr lang="uk-UA" dirty="0"/>
          </a:p>
        </p:txBody>
      </p:sp>
      <p:sp>
        <p:nvSpPr>
          <p:cNvPr id="7" name="TextBox 6"/>
          <p:cNvSpPr txBox="1">
            <a:spLocks noChangeArrowheads="1"/>
          </p:cNvSpPr>
          <p:nvPr/>
        </p:nvSpPr>
        <p:spPr bwMode="auto">
          <a:xfrm>
            <a:off x="4295776" y="5446713"/>
            <a:ext cx="6372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2400" b="1" i="1"/>
              <a:t>Чому російська влада звертається до галичан з таким документом?</a:t>
            </a:r>
          </a:p>
          <a:p>
            <a:pPr eaLnBrk="1" hangingPunct="1">
              <a:spcBef>
                <a:spcPct val="0"/>
              </a:spcBef>
              <a:buFontTx/>
              <a:buNone/>
            </a:pPr>
            <a:r>
              <a:rPr lang="ru-RU" sz="2400" b="1" i="1"/>
              <a:t> Чого вона прагне?</a:t>
            </a:r>
            <a:endParaRPr lang="uk-UA" sz="2400" b="1"/>
          </a:p>
        </p:txBody>
      </p:sp>
    </p:spTree>
    <p:extLst>
      <p:ext uri="{BB962C8B-B14F-4D97-AF65-F5344CB8AC3E}">
        <p14:creationId xmlns:p14="http://schemas.microsoft.com/office/powerpoint/2010/main" val="3839923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609600"/>
            <a:ext cx="8596313" cy="1320800"/>
          </a:xfrm>
        </p:spPr>
        <p:txBody>
          <a:bodyPr>
            <a:normAutofit fontScale="90000"/>
          </a:bodyPr>
          <a:lstStyle/>
          <a:p>
            <a:br>
              <a:rPr lang="ru-RU" dirty="0"/>
            </a:br>
            <a:r>
              <a:rPr lang="ru-RU" dirty="0"/>
              <a:t>Генерал </a:t>
            </a:r>
            <a:r>
              <a:rPr lang="ru-RU" dirty="0" err="1"/>
              <a:t>О.Брусилов</a:t>
            </a:r>
            <a:r>
              <a:rPr lang="ru-RU" dirty="0"/>
              <a:t> </a:t>
            </a: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r>
              <a:rPr lang="ru-RU" dirty="0" err="1"/>
              <a:t>украъна</a:t>
            </a:r>
            <a:endParaRPr lang="ru-RU" dirty="0"/>
          </a:p>
        </p:txBody>
      </p:sp>
      <p:pic>
        <p:nvPicPr>
          <p:cNvPr id="4" name="Picture 2" descr="http://ukrmap.su/program2010/uh10/uh10_11_files/image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220" y="1221499"/>
            <a:ext cx="351155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387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981200" y="5528075"/>
            <a:ext cx="8229600" cy="634640"/>
            <a:chOff x="0" y="4835378"/>
            <a:chExt cx="8229600" cy="634640"/>
          </a:xfrm>
        </p:grpSpPr>
        <p:sp>
          <p:nvSpPr>
            <p:cNvPr id="20" name="Прямоугольник 19"/>
            <p:cNvSpPr/>
            <p:nvPr/>
          </p:nvSpPr>
          <p:spPr>
            <a:xfrm>
              <a:off x="0" y="4835378"/>
              <a:ext cx="8229600" cy="634640"/>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21" name="Прямоугольник 20"/>
            <p:cNvSpPr/>
            <p:nvPr/>
          </p:nvSpPr>
          <p:spPr>
            <a:xfrm>
              <a:off x="0" y="4835378"/>
              <a:ext cx="8229600" cy="634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b="1" kern="1200" dirty="0"/>
                <a:t>Загострення соціальної напруги в суспільстві</a:t>
              </a:r>
            </a:p>
          </p:txBody>
        </p:sp>
      </p:grpSp>
      <p:grpSp>
        <p:nvGrpSpPr>
          <p:cNvPr id="5" name="Группа 4"/>
          <p:cNvGrpSpPr/>
          <p:nvPr/>
        </p:nvGrpSpPr>
        <p:grpSpPr>
          <a:xfrm>
            <a:off x="1981200" y="4561517"/>
            <a:ext cx="8229600" cy="976077"/>
            <a:chOff x="0" y="3868820"/>
            <a:chExt cx="8229600" cy="976077"/>
          </a:xfrm>
        </p:grpSpPr>
        <p:sp>
          <p:nvSpPr>
            <p:cNvPr id="18" name="Выноска со стрелкой вверх 17"/>
            <p:cNvSpPr/>
            <p:nvPr/>
          </p:nvSpPr>
          <p:spPr>
            <a:xfrm rot="10800000">
              <a:off x="0" y="3868820"/>
              <a:ext cx="8229600" cy="976077"/>
            </a:xfrm>
            <a:prstGeom prst="upArrowCallout">
              <a:avLst/>
            </a:prstGeom>
          </p:spPr>
          <p:style>
            <a:lnRef idx="2">
              <a:schemeClr val="lt1">
                <a:hueOff val="0"/>
                <a:satOff val="0"/>
                <a:lumOff val="0"/>
                <a:alphaOff val="0"/>
              </a:schemeClr>
            </a:lnRef>
            <a:fillRef idx="1">
              <a:schemeClr val="accent2">
                <a:hueOff val="936304"/>
                <a:satOff val="-1168"/>
                <a:lumOff val="275"/>
                <a:alphaOff val="0"/>
              </a:schemeClr>
            </a:fillRef>
            <a:effectRef idx="0">
              <a:schemeClr val="accent2">
                <a:hueOff val="936304"/>
                <a:satOff val="-1168"/>
                <a:lumOff val="275"/>
                <a:alphaOff val="0"/>
              </a:schemeClr>
            </a:effectRef>
            <a:fontRef idx="minor">
              <a:schemeClr val="lt1"/>
            </a:fontRef>
          </p:style>
          <p:txBody>
            <a:bodyPr/>
            <a:lstStyle/>
            <a:p>
              <a:endParaRPr lang="en-US"/>
            </a:p>
          </p:txBody>
        </p:sp>
        <p:sp>
          <p:nvSpPr>
            <p:cNvPr id="19" name="Выноска со стрелкой вверх 6"/>
            <p:cNvSpPr/>
            <p:nvPr/>
          </p:nvSpPr>
          <p:spPr>
            <a:xfrm rot="21600000">
              <a:off x="0" y="3868820"/>
              <a:ext cx="8229600" cy="634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b="1" kern="1200" dirty="0"/>
                <a:t>Посилення національно-визвольного руху, що сприяло відродженню української державності</a:t>
              </a:r>
            </a:p>
          </p:txBody>
        </p:sp>
      </p:grpSp>
      <p:grpSp>
        <p:nvGrpSpPr>
          <p:cNvPr id="6" name="Группа 5"/>
          <p:cNvGrpSpPr/>
          <p:nvPr/>
        </p:nvGrpSpPr>
        <p:grpSpPr>
          <a:xfrm>
            <a:off x="1981200" y="3594959"/>
            <a:ext cx="8229600" cy="976077"/>
            <a:chOff x="0" y="2902262"/>
            <a:chExt cx="8229600" cy="976077"/>
          </a:xfrm>
        </p:grpSpPr>
        <p:sp>
          <p:nvSpPr>
            <p:cNvPr id="16" name="Выноска со стрелкой вверх 15"/>
            <p:cNvSpPr/>
            <p:nvPr/>
          </p:nvSpPr>
          <p:spPr>
            <a:xfrm rot="10800000">
              <a:off x="0" y="2902262"/>
              <a:ext cx="8229600" cy="976077"/>
            </a:xfrm>
            <a:prstGeom prst="upArrowCallout">
              <a:avLst/>
            </a:prstGeom>
          </p:spPr>
          <p:style>
            <a:lnRef idx="2">
              <a:schemeClr val="lt1">
                <a:hueOff val="0"/>
                <a:satOff val="0"/>
                <a:lumOff val="0"/>
                <a:alphaOff val="0"/>
              </a:schemeClr>
            </a:lnRef>
            <a:fillRef idx="1">
              <a:schemeClr val="accent2">
                <a:hueOff val="1872608"/>
                <a:satOff val="-2336"/>
                <a:lumOff val="549"/>
                <a:alphaOff val="0"/>
              </a:schemeClr>
            </a:fillRef>
            <a:effectRef idx="0">
              <a:schemeClr val="accent2">
                <a:hueOff val="1872608"/>
                <a:satOff val="-2336"/>
                <a:lumOff val="549"/>
                <a:alphaOff val="0"/>
              </a:schemeClr>
            </a:effectRef>
            <a:fontRef idx="minor">
              <a:schemeClr val="lt1"/>
            </a:fontRef>
          </p:style>
          <p:txBody>
            <a:bodyPr/>
            <a:lstStyle/>
            <a:p>
              <a:endParaRPr lang="en-US"/>
            </a:p>
          </p:txBody>
        </p:sp>
        <p:sp>
          <p:nvSpPr>
            <p:cNvPr id="17" name="Выноска со стрелкой вверх 8"/>
            <p:cNvSpPr/>
            <p:nvPr/>
          </p:nvSpPr>
          <p:spPr>
            <a:xfrm rot="21600000">
              <a:off x="0" y="2902262"/>
              <a:ext cx="8229600" cy="634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b="1" kern="1200" dirty="0"/>
                <a:t>Падіння життєвого рівня населення</a:t>
              </a:r>
            </a:p>
          </p:txBody>
        </p:sp>
      </p:grpSp>
      <p:grpSp>
        <p:nvGrpSpPr>
          <p:cNvPr id="7" name="Группа 6"/>
          <p:cNvGrpSpPr/>
          <p:nvPr/>
        </p:nvGrpSpPr>
        <p:grpSpPr>
          <a:xfrm>
            <a:off x="1981200" y="2628401"/>
            <a:ext cx="8229600" cy="976077"/>
            <a:chOff x="0" y="1935704"/>
            <a:chExt cx="8229600" cy="976077"/>
          </a:xfrm>
        </p:grpSpPr>
        <p:sp>
          <p:nvSpPr>
            <p:cNvPr id="14" name="Выноска со стрелкой вверх 13"/>
            <p:cNvSpPr/>
            <p:nvPr/>
          </p:nvSpPr>
          <p:spPr>
            <a:xfrm rot="10800000">
              <a:off x="0" y="1935704"/>
              <a:ext cx="8229600" cy="976077"/>
            </a:xfrm>
            <a:prstGeom prst="upArrowCallout">
              <a:avLst/>
            </a:prstGeom>
          </p:spPr>
          <p:style>
            <a:lnRef idx="2">
              <a:schemeClr val="lt1">
                <a:hueOff val="0"/>
                <a:satOff val="0"/>
                <a:lumOff val="0"/>
                <a:alphaOff val="0"/>
              </a:schemeClr>
            </a:lnRef>
            <a:fillRef idx="1">
              <a:schemeClr val="accent2">
                <a:hueOff val="2808911"/>
                <a:satOff val="-3503"/>
                <a:lumOff val="824"/>
                <a:alphaOff val="0"/>
              </a:schemeClr>
            </a:fillRef>
            <a:effectRef idx="0">
              <a:schemeClr val="accent2">
                <a:hueOff val="2808911"/>
                <a:satOff val="-3503"/>
                <a:lumOff val="824"/>
                <a:alphaOff val="0"/>
              </a:schemeClr>
            </a:effectRef>
            <a:fontRef idx="minor">
              <a:schemeClr val="lt1"/>
            </a:fontRef>
          </p:style>
          <p:txBody>
            <a:bodyPr/>
            <a:lstStyle/>
            <a:p>
              <a:endParaRPr lang="en-US"/>
            </a:p>
          </p:txBody>
        </p:sp>
        <p:sp>
          <p:nvSpPr>
            <p:cNvPr id="15" name="Выноска со стрелкой вверх 10"/>
            <p:cNvSpPr/>
            <p:nvPr/>
          </p:nvSpPr>
          <p:spPr>
            <a:xfrm rot="21600000">
              <a:off x="0" y="1935704"/>
              <a:ext cx="8229600" cy="634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b="1" kern="1200" dirty="0"/>
                <a:t>Загострення продовольчої проблеми</a:t>
              </a:r>
            </a:p>
          </p:txBody>
        </p:sp>
      </p:grpSp>
      <p:grpSp>
        <p:nvGrpSpPr>
          <p:cNvPr id="8" name="Группа 7"/>
          <p:cNvGrpSpPr/>
          <p:nvPr/>
        </p:nvGrpSpPr>
        <p:grpSpPr>
          <a:xfrm>
            <a:off x="1981200" y="1661843"/>
            <a:ext cx="8229600" cy="976077"/>
            <a:chOff x="0" y="969146"/>
            <a:chExt cx="8229600" cy="976077"/>
          </a:xfrm>
        </p:grpSpPr>
        <p:sp>
          <p:nvSpPr>
            <p:cNvPr id="12" name="Выноска со стрелкой вверх 11"/>
            <p:cNvSpPr/>
            <p:nvPr/>
          </p:nvSpPr>
          <p:spPr>
            <a:xfrm rot="10800000">
              <a:off x="0" y="969146"/>
              <a:ext cx="8229600" cy="976077"/>
            </a:xfrm>
            <a:prstGeom prst="upArrowCallout">
              <a:avLst/>
            </a:prstGeom>
          </p:spPr>
          <p:style>
            <a:lnRef idx="2">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txBody>
            <a:bodyPr/>
            <a:lstStyle/>
            <a:p>
              <a:endParaRPr lang="en-US"/>
            </a:p>
          </p:txBody>
        </p:sp>
        <p:sp>
          <p:nvSpPr>
            <p:cNvPr id="13" name="Выноска со стрелкой вверх 12"/>
            <p:cNvSpPr/>
            <p:nvPr/>
          </p:nvSpPr>
          <p:spPr>
            <a:xfrm rot="21600000">
              <a:off x="0" y="969146"/>
              <a:ext cx="8229600" cy="634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b="1" kern="1200" dirty="0"/>
                <a:t>Зруйнування економіки Наддніпрянщини та Західної України</a:t>
              </a:r>
            </a:p>
          </p:txBody>
        </p:sp>
      </p:grpSp>
      <p:grpSp>
        <p:nvGrpSpPr>
          <p:cNvPr id="9" name="Группа 8"/>
          <p:cNvGrpSpPr/>
          <p:nvPr/>
        </p:nvGrpSpPr>
        <p:grpSpPr>
          <a:xfrm>
            <a:off x="1981200" y="695285"/>
            <a:ext cx="8229600" cy="976077"/>
            <a:chOff x="0" y="2588"/>
            <a:chExt cx="8229600" cy="976077"/>
          </a:xfrm>
        </p:grpSpPr>
        <p:sp>
          <p:nvSpPr>
            <p:cNvPr id="10" name="Выноска со стрелкой вверх 9"/>
            <p:cNvSpPr/>
            <p:nvPr/>
          </p:nvSpPr>
          <p:spPr>
            <a:xfrm rot="10800000">
              <a:off x="0" y="2588"/>
              <a:ext cx="8229600" cy="976077"/>
            </a:xfrm>
            <a:prstGeom prst="upArrowCallout">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a:lstStyle/>
            <a:p>
              <a:endParaRPr lang="en-US"/>
            </a:p>
          </p:txBody>
        </p:sp>
        <p:sp>
          <p:nvSpPr>
            <p:cNvPr id="11" name="Выноска со стрелкой вверх 14"/>
            <p:cNvSpPr/>
            <p:nvPr/>
          </p:nvSpPr>
          <p:spPr>
            <a:xfrm rot="21600000">
              <a:off x="0" y="2588"/>
              <a:ext cx="8229600" cy="634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b="1" kern="1200" dirty="0"/>
                <a:t>Загибель понад 1,5 </a:t>
              </a:r>
              <a:r>
                <a:rPr lang="uk-UA" sz="2000" b="1" kern="1200" dirty="0" err="1"/>
                <a:t>млн</a:t>
              </a:r>
              <a:r>
                <a:rPr lang="uk-UA" sz="2000" b="1" kern="1200" dirty="0"/>
                <a:t> мирного населення та українців-військових, які воювали по обидві сторони фронту</a:t>
              </a:r>
            </a:p>
          </p:txBody>
        </p:sp>
      </p:grpSp>
    </p:spTree>
    <p:extLst>
      <p:ext uri="{BB962C8B-B14F-4D97-AF65-F5344CB8AC3E}">
        <p14:creationId xmlns:p14="http://schemas.microsoft.com/office/powerpoint/2010/main" val="404910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38248" y="567559"/>
            <a:ext cx="7062952" cy="4339650"/>
          </a:xfrm>
          <a:prstGeom prst="rect">
            <a:avLst/>
          </a:prstGeom>
        </p:spPr>
        <p:txBody>
          <a:bodyPr wrap="square">
            <a:spAutoFit/>
          </a:bodyPr>
          <a:lstStyle/>
          <a:p>
            <a:pPr lvl="0">
              <a:lnSpc>
                <a:spcPct val="115000"/>
              </a:lnSpc>
              <a:spcAft>
                <a:spcPts val="0"/>
              </a:spcAft>
            </a:pPr>
            <a:r>
              <a:rPr lang="uk-UA" sz="4800" b="1" dirty="0">
                <a:solidFill>
                  <a:srgbClr val="000000"/>
                </a:solidFill>
                <a:latin typeface="TimesNewRomanPS-BoldMT"/>
                <a:ea typeface="Times New Roman" panose="02020603050405020304" pitchFamily="18" charset="0"/>
                <a:cs typeface="Calibri" panose="020F0502020204030204" pitchFamily="34" charset="0"/>
              </a:rPr>
              <a:t>Запам'ятати </a:t>
            </a:r>
            <a:r>
              <a:rPr lang="uk-UA" sz="2400" b="1" dirty="0">
                <a:solidFill>
                  <a:srgbClr val="000000"/>
                </a:solidFill>
                <a:latin typeface="TimesNewRomanPS-BoldMT"/>
                <a:ea typeface="Times New Roman" panose="02020603050405020304" pitchFamily="18" charset="0"/>
                <a:cs typeface="Calibri" panose="020F0502020204030204" pitchFamily="34" charset="0"/>
              </a:rPr>
              <a:t> </a:t>
            </a:r>
          </a:p>
          <a:p>
            <a:pPr marL="342900" lvl="0" indent="-342900">
              <a:lnSpc>
                <a:spcPct val="115000"/>
              </a:lnSpc>
              <a:spcAft>
                <a:spcPts val="0"/>
              </a:spcAft>
              <a:buFont typeface="Symbol" panose="05050102010706020507" pitchFamily="18" charset="2"/>
              <a:buChar char=""/>
            </a:pPr>
            <a:r>
              <a:rPr lang="uk-UA" sz="2400" b="1" dirty="0">
                <a:solidFill>
                  <a:srgbClr val="000000"/>
                </a:solidFill>
                <a:latin typeface="TimesNewRomanPS-BoldMT"/>
                <a:ea typeface="Times New Roman" panose="02020603050405020304" pitchFamily="18" charset="0"/>
                <a:cs typeface="Calibri" panose="020F0502020204030204" pitchFamily="34" charset="0"/>
              </a:rPr>
              <a:t>Серпень 1914 р. – утворення Головної української ради, формування легіону Українських січових стрільців, створення Союзу визволення України;</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uk-UA" sz="2400" b="1" dirty="0">
                <a:solidFill>
                  <a:srgbClr val="000000"/>
                </a:solidFill>
                <a:latin typeface="TimesNewRomanPS-BoldMT"/>
                <a:ea typeface="Times New Roman" panose="02020603050405020304" pitchFamily="18" charset="0"/>
                <a:cs typeface="Calibri" panose="020F0502020204030204" pitchFamily="34" charset="0"/>
              </a:rPr>
              <a:t>1914 р. – Галицька битва; </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uk-UA" sz="2400" b="1" dirty="0">
                <a:solidFill>
                  <a:srgbClr val="000000"/>
                </a:solidFill>
                <a:latin typeface="TimesNewRomanPS-BoldMT"/>
                <a:ea typeface="Times New Roman" panose="02020603050405020304" pitchFamily="18" charset="0"/>
                <a:cs typeface="Calibri" panose="020F0502020204030204" pitchFamily="34" charset="0"/>
              </a:rPr>
              <a:t>1915 р. – утворення Загальної української ради;</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uk-UA" sz="2400" b="1" dirty="0">
                <a:solidFill>
                  <a:srgbClr val="000000"/>
                </a:solidFill>
                <a:latin typeface="TimesNewRomanPS-BoldMT"/>
                <a:ea typeface="Times New Roman" panose="02020603050405020304" pitchFamily="18" charset="0"/>
                <a:cs typeface="Calibri" panose="020F0502020204030204" pitchFamily="34" charset="0"/>
              </a:rPr>
              <a:t>1916 р. – Брусиловський прорив.</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712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834444"/>
            <a:ext cx="6096000" cy="5401479"/>
          </a:xfrm>
          <a:prstGeom prst="rect">
            <a:avLst/>
          </a:prstGeom>
        </p:spPr>
        <p:txBody>
          <a:bodyPr>
            <a:spAutoFit/>
          </a:bodyPr>
          <a:lstStyle/>
          <a:p>
            <a:pPr lvl="0">
              <a:lnSpc>
                <a:spcPct val="115000"/>
              </a:lnSpc>
              <a:spcAft>
                <a:spcPts val="0"/>
              </a:spcAft>
            </a:pPr>
            <a:r>
              <a:rPr lang="uk-UA" sz="2000" b="1" dirty="0">
                <a:solidFill>
                  <a:srgbClr val="000000"/>
                </a:solidFill>
                <a:latin typeface="TimesNewRomanPS-BoldMT"/>
                <a:ea typeface="Times New Roman" panose="02020603050405020304" pitchFamily="18" charset="0"/>
                <a:cs typeface="Calibri" panose="020F0502020204030204" pitchFamily="34" charset="0"/>
              </a:rPr>
              <a:t>Світова війна» - </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глобальне протиборство коаліцій держав із застосуванням засобів збройного насильства, що охоплює велику частину країн світу.</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spcAft>
                <a:spcPts val="1000"/>
              </a:spcAft>
            </a:pPr>
            <a:r>
              <a:rPr lang="uk-UA" sz="2000" b="1" dirty="0">
                <a:solidFill>
                  <a:srgbClr val="000000"/>
                </a:solidFill>
                <a:latin typeface="TimesNewRomanPS-BoldMT"/>
                <a:ea typeface="Times New Roman" panose="02020603050405020304" pitchFamily="18" charset="0"/>
                <a:cs typeface="Calibri" panose="020F0502020204030204" pitchFamily="34" charset="0"/>
              </a:rPr>
              <a:t>«Галицько-Буковинське генерал-губернаторство» - </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тимчасова адміністративно-територіальна одиниця, створена царським урядом Російської імперії наприкінці 1914 р. на відвойованих російськими військами землях Галичини, Буковини і </a:t>
            </a:r>
            <a:r>
              <a:rPr lang="uk-UA"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Посяння</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з центром у місті Чернівці. Проіснувало до 1917 р. Одним з основних завдань російської окупаційної адміністрації стало нищення українства в усіх його проявах – політичному, релігійному і культурному. За постановою російського генерал-губернатора відбувалися масові депортації української інтелігенції в глиб Росії.</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61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6000" dirty="0"/>
              <a:t>Домашнє завдання </a:t>
            </a:r>
            <a:endParaRPr lang="ru-RU" sz="6000" dirty="0"/>
          </a:p>
        </p:txBody>
      </p:sp>
      <p:sp>
        <p:nvSpPr>
          <p:cNvPr id="3" name="Объект 2"/>
          <p:cNvSpPr>
            <a:spLocks noGrp="1"/>
          </p:cNvSpPr>
          <p:nvPr>
            <p:ph idx="1"/>
          </p:nvPr>
        </p:nvSpPr>
        <p:spPr/>
        <p:txBody>
          <a:bodyPr>
            <a:normAutofit/>
          </a:bodyPr>
          <a:lstStyle/>
          <a:p>
            <a:r>
              <a:rPr lang="uk-UA" sz="4400" dirty="0"/>
              <a:t>Переглянути презентацію</a:t>
            </a:r>
          </a:p>
          <a:p>
            <a:r>
              <a:rPr lang="uk-UA" sz="4400" dirty="0"/>
              <a:t>Вивчити дати та терміни</a:t>
            </a:r>
          </a:p>
          <a:p>
            <a:endParaRPr lang="ru-RU" sz="4400" dirty="0"/>
          </a:p>
        </p:txBody>
      </p:sp>
    </p:spTree>
    <p:extLst>
      <p:ext uri="{BB962C8B-B14F-4D97-AF65-F5344CB8AC3E}">
        <p14:creationId xmlns:p14="http://schemas.microsoft.com/office/powerpoint/2010/main" val="146945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a:t>Актуалізація опорних знань</a:t>
            </a:r>
            <a:endParaRPr lang="ru-RU" dirty="0"/>
          </a:p>
        </p:txBody>
      </p:sp>
      <p:sp>
        <p:nvSpPr>
          <p:cNvPr id="5" name="Объект 4"/>
          <p:cNvSpPr>
            <a:spLocks noGrp="1"/>
          </p:cNvSpPr>
          <p:nvPr>
            <p:ph idx="1"/>
          </p:nvPr>
        </p:nvSpPr>
        <p:spPr/>
        <p:txBody>
          <a:bodyPr>
            <a:normAutofit/>
          </a:bodyPr>
          <a:lstStyle/>
          <a:p>
            <a:r>
              <a:rPr lang="uk-UA" sz="2800" dirty="0">
                <a:latin typeface="Times New Roman" panose="02020603050405020304" pitchFamily="18" charset="0"/>
                <a:cs typeface="Times New Roman" panose="02020603050405020304" pitchFamily="18" charset="0"/>
              </a:rPr>
              <a:t>1. Коли розпочалася Перша світова війна?</a:t>
            </a:r>
          </a:p>
          <a:p>
            <a:r>
              <a:rPr lang="uk-UA" sz="2800" dirty="0">
                <a:latin typeface="Times New Roman" panose="02020603050405020304" pitchFamily="18" charset="0"/>
                <a:cs typeface="Times New Roman" panose="02020603050405020304" pitchFamily="18" charset="0"/>
              </a:rPr>
              <a:t>2. Які плани  мали країни Антанти та Троїстого союзу щодо України?</a:t>
            </a:r>
          </a:p>
          <a:p>
            <a:r>
              <a:rPr lang="uk-UA" sz="2800" dirty="0">
                <a:latin typeface="Times New Roman" panose="02020603050405020304" pitchFamily="18" charset="0"/>
                <a:cs typeface="Times New Roman" panose="02020603050405020304" pitchFamily="18" charset="0"/>
              </a:rPr>
              <a:t>3. Якими були її причини і характер?</a:t>
            </a:r>
          </a:p>
          <a:p>
            <a:r>
              <a:rPr lang="uk-UA" sz="2800" dirty="0">
                <a:latin typeface="Times New Roman" panose="02020603050405020304" pitchFamily="18" charset="0"/>
                <a:cs typeface="Times New Roman" panose="02020603050405020304" pitchFamily="18" charset="0"/>
              </a:rPr>
              <a:t>4. У чому полягала трагедія українського народу у першій світовій війні?</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020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krmap.su/program2010/uh10/uh10_10_files/image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260350"/>
            <a:ext cx="9163050"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737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Складання таблиці </a:t>
            </a:r>
            <a:br>
              <a:rPr lang="uk-UA" dirty="0"/>
            </a:br>
            <a:r>
              <a:rPr lang="uk-UA" dirty="0"/>
              <a:t>«Воєнні дії на </a:t>
            </a:r>
            <a:r>
              <a:rPr lang="uk-UA" dirty="0" err="1"/>
              <a:t>территорії</a:t>
            </a:r>
            <a:r>
              <a:rPr lang="uk-UA" dirty="0"/>
              <a:t> України</a:t>
            </a:r>
            <a:endParaRPr lang="ru-RU" dirty="0"/>
          </a:p>
        </p:txBody>
      </p:sp>
      <p:sp>
        <p:nvSpPr>
          <p:cNvPr id="4" name="Объект 3"/>
          <p:cNvSpPr>
            <a:spLocks noGrp="1"/>
          </p:cNvSpPr>
          <p:nvPr>
            <p:ph sz="half" idx="1"/>
          </p:nvPr>
        </p:nvSpPr>
        <p:spPr/>
        <p:txBody>
          <a:bodyPr>
            <a:normAutofit/>
          </a:bodyPr>
          <a:lstStyle/>
          <a:p>
            <a:r>
              <a:rPr lang="uk-UA" sz="5400" dirty="0"/>
              <a:t>Дата</a:t>
            </a:r>
            <a:endParaRPr lang="ru-RU" sz="5400" dirty="0"/>
          </a:p>
        </p:txBody>
      </p:sp>
      <p:sp>
        <p:nvSpPr>
          <p:cNvPr id="5" name="Объект 4"/>
          <p:cNvSpPr>
            <a:spLocks noGrp="1"/>
          </p:cNvSpPr>
          <p:nvPr>
            <p:ph sz="half" idx="2"/>
          </p:nvPr>
        </p:nvSpPr>
        <p:spPr/>
        <p:txBody>
          <a:bodyPr>
            <a:normAutofit/>
          </a:bodyPr>
          <a:lstStyle/>
          <a:p>
            <a:r>
              <a:rPr lang="uk-UA" sz="4400" dirty="0"/>
              <a:t>Подія. Результат</a:t>
            </a:r>
            <a:endParaRPr lang="ru-RU" sz="4400" dirty="0"/>
          </a:p>
        </p:txBody>
      </p:sp>
    </p:spTree>
    <p:extLst>
      <p:ext uri="{BB962C8B-B14F-4D97-AF65-F5344CB8AC3E}">
        <p14:creationId xmlns:p14="http://schemas.microsoft.com/office/powerpoint/2010/main" val="1060258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1538" y="188914"/>
            <a:ext cx="4716462" cy="706437"/>
          </a:xfrm>
        </p:spPr>
        <p:txBody>
          <a:bodyPr rtlCol="0">
            <a:noAutofit/>
          </a:bodyPr>
          <a:lstStyle/>
          <a:p>
            <a:pPr>
              <a:defRPr/>
            </a:pPr>
            <a:r>
              <a:rPr lang="uk-UA" sz="1800" b="1" dirty="0">
                <a:solidFill>
                  <a:schemeClr val="accent2">
                    <a:lumMod val="50000"/>
                  </a:schemeClr>
                </a:solidFill>
              </a:rPr>
              <a:t>    Воєнні дії на території України</a:t>
            </a:r>
          </a:p>
        </p:txBody>
      </p:sp>
      <p:sp>
        <p:nvSpPr>
          <p:cNvPr id="4" name="Объект 3"/>
          <p:cNvSpPr>
            <a:spLocks noGrp="1"/>
          </p:cNvSpPr>
          <p:nvPr>
            <p:ph idx="1"/>
          </p:nvPr>
        </p:nvSpPr>
        <p:spPr>
          <a:xfrm>
            <a:off x="6240463" y="908051"/>
            <a:ext cx="4176712" cy="5616575"/>
          </a:xfrm>
        </p:spPr>
        <p:txBody>
          <a:bodyPr rtlCol="0">
            <a:normAutofit fontScale="92500" lnSpcReduction="10000"/>
          </a:bodyPr>
          <a:lstStyle/>
          <a:p>
            <a:pPr>
              <a:defRPr/>
            </a:pPr>
            <a:r>
              <a:rPr lang="uk-UA" b="1" dirty="0">
                <a:solidFill>
                  <a:schemeClr val="accent6">
                    <a:lumMod val="50000"/>
                  </a:schemeClr>
                </a:solidFill>
              </a:rPr>
              <a:t>Серпня-вересень 1914 </a:t>
            </a:r>
            <a:r>
              <a:rPr lang="uk-UA" dirty="0"/>
              <a:t>– Галицька битва. Захоплення російськими військами Сх. Галичини, Буковини </a:t>
            </a:r>
            <a:r>
              <a:rPr lang="uk-UA" dirty="0" err="1"/>
              <a:t>пн-сх</a:t>
            </a:r>
            <a:r>
              <a:rPr lang="uk-UA" dirty="0"/>
              <a:t> частини Закарпаття</a:t>
            </a:r>
          </a:p>
          <a:p>
            <a:pPr>
              <a:defRPr/>
            </a:pPr>
            <a:endParaRPr lang="uk-UA" dirty="0"/>
          </a:p>
          <a:p>
            <a:pPr>
              <a:defRPr/>
            </a:pPr>
            <a:endParaRPr lang="uk-UA" dirty="0"/>
          </a:p>
          <a:p>
            <a:pPr>
              <a:defRPr/>
            </a:pPr>
            <a:endParaRPr lang="uk-UA" dirty="0"/>
          </a:p>
          <a:p>
            <a:pPr>
              <a:defRPr/>
            </a:pPr>
            <a:endParaRPr lang="uk-UA" dirty="0"/>
          </a:p>
          <a:p>
            <a:pPr>
              <a:defRPr/>
            </a:pPr>
            <a:endParaRPr lang="uk-UA" dirty="0"/>
          </a:p>
          <a:p>
            <a:pPr>
              <a:defRPr/>
            </a:pPr>
            <a:r>
              <a:rPr lang="uk-UA" b="1" dirty="0">
                <a:solidFill>
                  <a:schemeClr val="accent6">
                    <a:lumMod val="50000"/>
                  </a:schemeClr>
                </a:solidFill>
              </a:rPr>
              <a:t>24 вересня 1914 </a:t>
            </a:r>
            <a:r>
              <a:rPr lang="uk-UA" dirty="0"/>
              <a:t>– перші бої УСС із російськими військами в Карпатах (Ужоцький перевал)</a:t>
            </a:r>
          </a:p>
          <a:p>
            <a:pPr>
              <a:defRPr/>
            </a:pPr>
            <a:r>
              <a:rPr lang="uk-UA" b="1" dirty="0">
                <a:solidFill>
                  <a:schemeClr val="accent6">
                    <a:lumMod val="50000"/>
                  </a:schemeClr>
                </a:solidFill>
              </a:rPr>
              <a:t>Кін 1914- </a:t>
            </a:r>
            <a:r>
              <a:rPr lang="uk-UA" b="1" dirty="0" err="1">
                <a:solidFill>
                  <a:schemeClr val="accent6">
                    <a:lumMod val="50000"/>
                  </a:schemeClr>
                </a:solidFill>
              </a:rPr>
              <a:t>поч</a:t>
            </a:r>
            <a:r>
              <a:rPr lang="uk-UA" b="1" dirty="0">
                <a:solidFill>
                  <a:schemeClr val="accent6">
                    <a:lumMod val="50000"/>
                  </a:schemeClr>
                </a:solidFill>
              </a:rPr>
              <a:t> 1915  </a:t>
            </a:r>
            <a:r>
              <a:rPr lang="uk-UA" dirty="0"/>
              <a:t>- позиційна війна на Східному фронті</a:t>
            </a:r>
          </a:p>
          <a:p>
            <a:pPr>
              <a:defRPr/>
            </a:pPr>
            <a:r>
              <a:rPr lang="uk-UA" b="1" dirty="0">
                <a:solidFill>
                  <a:schemeClr val="accent6">
                    <a:lumMod val="50000"/>
                  </a:schemeClr>
                </a:solidFill>
              </a:rPr>
              <a:t>Квітень 1915 </a:t>
            </a:r>
            <a:r>
              <a:rPr lang="uk-UA" dirty="0"/>
              <a:t>– початок наступу австро-німецьких військ у Галичині</a:t>
            </a:r>
          </a:p>
          <a:p>
            <a:pPr>
              <a:defRPr/>
            </a:pPr>
            <a:r>
              <a:rPr lang="uk-UA" b="1" dirty="0">
                <a:solidFill>
                  <a:schemeClr val="accent6">
                    <a:lumMod val="50000"/>
                  </a:schemeClr>
                </a:solidFill>
              </a:rPr>
              <a:t>Квітень – травень 1915 </a:t>
            </a:r>
            <a:r>
              <a:rPr lang="uk-UA" dirty="0"/>
              <a:t>– запеклі бої УСС з російськими військами</a:t>
            </a: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0"/>
            <a:ext cx="4605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6138863" y="2276475"/>
            <a:ext cx="4349750" cy="129698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uk-UA" sz="1600" b="1" dirty="0">
                <a:solidFill>
                  <a:schemeClr val="accent6">
                    <a:lumMod val="50000"/>
                  </a:schemeClr>
                </a:solidFill>
              </a:rPr>
              <a:t>Утворено </a:t>
            </a:r>
            <a:r>
              <a:rPr lang="uk-UA" sz="1600" b="1" u="sng" dirty="0">
                <a:solidFill>
                  <a:schemeClr val="accent6">
                    <a:lumMod val="50000"/>
                  </a:schemeClr>
                </a:solidFill>
              </a:rPr>
              <a:t>Галицько-Буковинське генерал-губернаторство </a:t>
            </a:r>
            <a:r>
              <a:rPr lang="uk-UA" sz="1600" b="1" dirty="0">
                <a:solidFill>
                  <a:schemeClr val="accent6">
                    <a:lumMod val="50000"/>
                  </a:schemeClr>
                </a:solidFill>
              </a:rPr>
              <a:t>у складі чотирьох губерній:</a:t>
            </a:r>
          </a:p>
          <a:p>
            <a:pPr algn="ctr">
              <a:defRPr/>
            </a:pPr>
            <a:r>
              <a:rPr lang="uk-UA" sz="1600" b="1" i="1" dirty="0">
                <a:solidFill>
                  <a:schemeClr val="accent6">
                    <a:lumMod val="50000"/>
                  </a:schemeClr>
                </a:solidFill>
              </a:rPr>
              <a:t>Львівської, Перемишльської, Тернопільської та Чернівецької</a:t>
            </a:r>
          </a:p>
        </p:txBody>
      </p:sp>
    </p:spTree>
    <p:extLst>
      <p:ext uri="{BB962C8B-B14F-4D97-AF65-F5344CB8AC3E}">
        <p14:creationId xmlns:p14="http://schemas.microsoft.com/office/powerpoint/2010/main" val="108134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6000" dirty="0"/>
              <a:t>Домашнє завдання </a:t>
            </a:r>
            <a:endParaRPr lang="ru-RU" sz="6000" dirty="0"/>
          </a:p>
        </p:txBody>
      </p:sp>
      <p:sp>
        <p:nvSpPr>
          <p:cNvPr id="3" name="Объект 2"/>
          <p:cNvSpPr>
            <a:spLocks noGrp="1"/>
          </p:cNvSpPr>
          <p:nvPr>
            <p:ph idx="1"/>
          </p:nvPr>
        </p:nvSpPr>
        <p:spPr/>
        <p:txBody>
          <a:bodyPr>
            <a:normAutofit/>
          </a:bodyPr>
          <a:lstStyle/>
          <a:p>
            <a:r>
              <a:rPr lang="uk-UA" sz="4400" dirty="0"/>
              <a:t>Відповіді на тести за посиланням</a:t>
            </a:r>
          </a:p>
          <a:p>
            <a:r>
              <a:rPr lang="uk-UA" sz="4400" dirty="0"/>
              <a:t>Вивчити дати та терміни</a:t>
            </a:r>
          </a:p>
          <a:p>
            <a:endParaRPr lang="ru-RU" sz="4400" dirty="0"/>
          </a:p>
        </p:txBody>
      </p:sp>
    </p:spTree>
    <p:extLst>
      <p:ext uri="{BB962C8B-B14F-4D97-AF65-F5344CB8AC3E}">
        <p14:creationId xmlns:p14="http://schemas.microsoft.com/office/powerpoint/2010/main" val="2626846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91301" y="115888"/>
            <a:ext cx="4075113" cy="6265862"/>
          </a:xfrm>
        </p:spPr>
        <p:txBody>
          <a:bodyPr rtlCol="0">
            <a:normAutofit fontScale="92500" lnSpcReduction="10000"/>
          </a:bodyPr>
          <a:lstStyle/>
          <a:p>
            <a:pPr>
              <a:defRPr/>
            </a:pPr>
            <a:r>
              <a:rPr lang="uk-UA" b="1" dirty="0">
                <a:solidFill>
                  <a:schemeClr val="accent6">
                    <a:lumMod val="50000"/>
                  </a:schemeClr>
                </a:solidFill>
              </a:rPr>
              <a:t>Травень-червень 1916 </a:t>
            </a:r>
            <a:r>
              <a:rPr lang="uk-UA" dirty="0"/>
              <a:t>– </a:t>
            </a:r>
            <a:r>
              <a:rPr lang="uk-UA" b="1" i="1" dirty="0"/>
              <a:t>Брусиловський прорив. </a:t>
            </a:r>
            <a:r>
              <a:rPr lang="uk-UA" dirty="0"/>
              <a:t>Наступ </a:t>
            </a:r>
            <a:r>
              <a:rPr lang="uk-UA" dirty="0" err="1"/>
              <a:t>розійських</a:t>
            </a:r>
            <a:r>
              <a:rPr lang="uk-UA" dirty="0"/>
              <a:t> військ на </a:t>
            </a:r>
            <a:r>
              <a:rPr lang="uk-UA" dirty="0" err="1"/>
              <a:t>Пд-Зх</a:t>
            </a:r>
            <a:r>
              <a:rPr lang="uk-UA" dirty="0"/>
              <a:t> фронті під командуванням генерала О. Брусилова, які прорвали австрійську оборону й знову захопили східну частину Галичини,  Буковину, Волинь. Лінія фронту залишилась незмінна до літа 1917</a:t>
            </a:r>
          </a:p>
          <a:p>
            <a:pPr>
              <a:defRPr/>
            </a:pPr>
            <a:r>
              <a:rPr lang="uk-UA" b="1" dirty="0">
                <a:solidFill>
                  <a:schemeClr val="accent6">
                    <a:lumMod val="50000"/>
                  </a:schemeClr>
                </a:solidFill>
              </a:rPr>
              <a:t>Серпень – вересень 1916 </a:t>
            </a:r>
            <a:r>
              <a:rPr lang="uk-UA" dirty="0"/>
              <a:t>– битва УСС із російськими військами в районі гори </a:t>
            </a:r>
            <a:r>
              <a:rPr lang="uk-UA" dirty="0" err="1"/>
              <a:t>Лисоня</a:t>
            </a:r>
            <a:r>
              <a:rPr lang="uk-UA" dirty="0"/>
              <a:t> під Бережанами</a:t>
            </a:r>
          </a:p>
          <a:p>
            <a:pPr>
              <a:defRPr/>
            </a:pPr>
            <a:r>
              <a:rPr lang="uk-UA" b="1" dirty="0">
                <a:solidFill>
                  <a:schemeClr val="accent6">
                    <a:lumMod val="50000"/>
                  </a:schemeClr>
                </a:solidFill>
              </a:rPr>
              <a:t>Червень 1917 </a:t>
            </a:r>
            <a:r>
              <a:rPr lang="uk-UA" dirty="0"/>
              <a:t>– наступ російської армії на львівському напрямку завершився повним </a:t>
            </a:r>
            <a:r>
              <a:rPr lang="uk-UA" dirty="0" err="1"/>
              <a:t>проваломі</a:t>
            </a:r>
            <a:r>
              <a:rPr lang="uk-UA" dirty="0"/>
              <a:t> витісненням російських військ з Галичини,  Буковини.</a:t>
            </a:r>
          </a:p>
          <a:p>
            <a:pPr marL="0" indent="0">
              <a:buNone/>
              <a:defRPr/>
            </a:pPr>
            <a:r>
              <a:rPr lang="uk-UA" dirty="0"/>
              <a:t>Стабілізація фронту до укладання </a:t>
            </a:r>
            <a:r>
              <a:rPr lang="uk-UA" b="1" i="1" dirty="0"/>
              <a:t>Брест-Литовського мирного договору між РС ФРР і Німеччиною  3 березня 1918 року</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438" y="0"/>
            <a:ext cx="5122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625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51538" y="1196975"/>
            <a:ext cx="4259262" cy="4929188"/>
          </a:xfrm>
        </p:spPr>
        <p:txBody>
          <a:bodyPr rtlCol="0">
            <a:normAutofit/>
          </a:bodyPr>
          <a:lstStyle/>
          <a:p>
            <a:pPr>
              <a:defRPr/>
            </a:pPr>
            <a:r>
              <a:rPr lang="uk-UA" b="1" dirty="0">
                <a:solidFill>
                  <a:schemeClr val="accent6">
                    <a:lumMod val="50000"/>
                  </a:schemeClr>
                </a:solidFill>
              </a:rPr>
              <a:t>Квітень – травень 1915 </a:t>
            </a:r>
            <a:r>
              <a:rPr lang="uk-UA" dirty="0"/>
              <a:t>– запеклі бої УСС з російськими військами на горі Маківка в Карпатах. Відступ російських військ по всій лінії фронту</a:t>
            </a:r>
          </a:p>
          <a:p>
            <a:pPr>
              <a:defRPr/>
            </a:pPr>
            <a:endParaRPr lang="uk-UA" dirty="0"/>
          </a:p>
          <a:p>
            <a:pPr>
              <a:defRPr/>
            </a:pPr>
            <a:r>
              <a:rPr lang="uk-UA" b="1" dirty="0">
                <a:solidFill>
                  <a:schemeClr val="accent6">
                    <a:lumMod val="50000"/>
                  </a:schemeClr>
                </a:solidFill>
              </a:rPr>
              <a:t>Осінь 1915 </a:t>
            </a:r>
            <a:r>
              <a:rPr lang="uk-UA" dirty="0"/>
              <a:t>– російська армія залишила Буковину, Східну Галичину, п’ять повітів Волині.</a:t>
            </a:r>
          </a:p>
          <a:p>
            <a:pPr>
              <a:defRPr/>
            </a:pPr>
            <a:endParaRPr lang="uk-UA" dirty="0"/>
          </a:p>
          <a:p>
            <a:pPr>
              <a:defRPr/>
            </a:pPr>
            <a:r>
              <a:rPr lang="uk-UA" b="1" dirty="0">
                <a:solidFill>
                  <a:schemeClr val="accent6">
                    <a:lumMod val="50000"/>
                  </a:schemeClr>
                </a:solidFill>
              </a:rPr>
              <a:t>Кін 1915- </a:t>
            </a:r>
            <a:r>
              <a:rPr lang="uk-UA" b="1" dirty="0" err="1">
                <a:solidFill>
                  <a:schemeClr val="accent6">
                    <a:lumMod val="50000"/>
                  </a:schemeClr>
                </a:solidFill>
              </a:rPr>
              <a:t>поч</a:t>
            </a:r>
            <a:r>
              <a:rPr lang="uk-UA" b="1" dirty="0">
                <a:solidFill>
                  <a:schemeClr val="accent6">
                    <a:lumMod val="50000"/>
                  </a:schemeClr>
                </a:solidFill>
              </a:rPr>
              <a:t> 1916 </a:t>
            </a:r>
            <a:r>
              <a:rPr lang="uk-UA" dirty="0"/>
              <a:t>– фронт стабілізувався. Велася позиційна війна</a:t>
            </a:r>
          </a:p>
          <a:p>
            <a:pPr>
              <a:defRPr/>
            </a:pPr>
            <a:endParaRPr lang="uk-UA" dirty="0"/>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1"/>
            <a:ext cx="3870325"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25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3626" y="301625"/>
            <a:ext cx="4906963" cy="419100"/>
          </a:xfrm>
        </p:spPr>
        <p:txBody>
          <a:bodyPr rtlCol="0">
            <a:noAutofit/>
          </a:bodyPr>
          <a:lstStyle/>
          <a:p>
            <a:pPr>
              <a:defRPr/>
            </a:pPr>
            <a:r>
              <a:rPr lang="uk-UA" sz="2800" b="1" dirty="0">
                <a:solidFill>
                  <a:schemeClr val="accent6">
                    <a:lumMod val="50000"/>
                  </a:schemeClr>
                </a:solidFill>
              </a:rPr>
              <a:t>Робота з джерелом</a:t>
            </a:r>
          </a:p>
        </p:txBody>
      </p:sp>
      <p:sp>
        <p:nvSpPr>
          <p:cNvPr id="3" name="Объект 2"/>
          <p:cNvSpPr>
            <a:spLocks noGrp="1"/>
          </p:cNvSpPr>
          <p:nvPr>
            <p:ph idx="1"/>
          </p:nvPr>
        </p:nvSpPr>
        <p:spPr>
          <a:xfrm>
            <a:off x="1524000" y="1600201"/>
            <a:ext cx="9144000" cy="3700463"/>
          </a:xfrm>
          <a:solidFill>
            <a:schemeClr val="accent6">
              <a:lumMod val="20000"/>
              <a:lumOff val="80000"/>
            </a:schemeClr>
          </a:solidFill>
        </p:spPr>
        <p:txBody>
          <a:bodyPr rtlCol="0">
            <a:normAutofit/>
          </a:bodyPr>
          <a:lstStyle/>
          <a:p>
            <a:pPr marL="0" indent="0">
              <a:buNone/>
              <a:defRPr/>
            </a:pPr>
            <a:r>
              <a:rPr lang="uk-UA" sz="2600" b="1" dirty="0"/>
              <a:t>З ноти міністерства закордонних справ до послів Австро-Угорщини у Константинополі та Берліні від 20.11. 1914 р.</a:t>
            </a:r>
          </a:p>
          <a:p>
            <a:pPr marL="0" indent="0">
              <a:buNone/>
              <a:defRPr/>
            </a:pPr>
            <a:endParaRPr lang="uk-UA" sz="2600" dirty="0"/>
          </a:p>
          <a:p>
            <a:pPr>
              <a:defRPr/>
            </a:pPr>
            <a:r>
              <a:rPr lang="uk-UA" dirty="0"/>
              <a:t>«Головною нашою метою у цій війні є глибоке послаблення Росії, а тому у випадку перемоги ми розпочали б створення незалежної від Росії Української держави. На наш погляд, існування такої держави завдало б значної шкоди пануванню Росії на Чорному морі, або, навіть, цілковито знищило б його…»</a:t>
            </a:r>
          </a:p>
          <a:p>
            <a:pPr>
              <a:defRPr/>
            </a:pPr>
            <a:endParaRPr lang="uk-UA" dirty="0"/>
          </a:p>
        </p:txBody>
      </p:sp>
      <p:pic>
        <p:nvPicPr>
          <p:cNvPr id="9220" name="Picture 4" descr="Пов’язане зображення"/>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32888" y="71439"/>
            <a:ext cx="12954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992438" y="5373688"/>
            <a:ext cx="7435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2400" b="1" i="1"/>
              <a:t>У чому полягали реальні цілі Австро-Угорщини щодо</a:t>
            </a:r>
          </a:p>
          <a:p>
            <a:pPr eaLnBrk="1" hangingPunct="1">
              <a:spcBef>
                <a:spcPct val="0"/>
              </a:spcBef>
              <a:buFontTx/>
              <a:buNone/>
            </a:pPr>
            <a:r>
              <a:rPr lang="ru-RU" sz="2400" b="1" i="1"/>
              <a:t> українських земель?</a:t>
            </a:r>
            <a:endParaRPr lang="uk-UA" sz="2400" b="1"/>
          </a:p>
        </p:txBody>
      </p:sp>
    </p:spTree>
    <p:extLst>
      <p:ext uri="{BB962C8B-B14F-4D97-AF65-F5344CB8AC3E}">
        <p14:creationId xmlns:p14="http://schemas.microsoft.com/office/powerpoint/2010/main" val="1811741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45</TotalTime>
  <Words>757</Words>
  <Application>Microsoft Office PowerPoint</Application>
  <PresentationFormat>Широкий екран</PresentationFormat>
  <Paragraphs>63</Paragraphs>
  <Slides>15</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15</vt:i4>
      </vt:variant>
    </vt:vector>
  </HeadingPairs>
  <TitlesOfParts>
    <vt:vector size="23" baseType="lpstr">
      <vt:lpstr>Arial</vt:lpstr>
      <vt:lpstr>Calibri</vt:lpstr>
      <vt:lpstr>Symbol</vt:lpstr>
      <vt:lpstr>Times New Roman</vt:lpstr>
      <vt:lpstr>TimesNewRomanPS-BoldMT</vt:lpstr>
      <vt:lpstr>Trebuchet MS</vt:lpstr>
      <vt:lpstr>Wingdings 3</vt:lpstr>
      <vt:lpstr>Грань</vt:lpstr>
      <vt:lpstr>Воєнні дії на території України під час Першої світової війни </vt:lpstr>
      <vt:lpstr>Актуалізація опорних знань</vt:lpstr>
      <vt:lpstr>Презентація PowerPoint</vt:lpstr>
      <vt:lpstr>Складання таблиці  «Воєнні дії на территорії України</vt:lpstr>
      <vt:lpstr>    Воєнні дії на території України</vt:lpstr>
      <vt:lpstr>Домашнє завдання </vt:lpstr>
      <vt:lpstr>Презентація PowerPoint</vt:lpstr>
      <vt:lpstr>Презентація PowerPoint</vt:lpstr>
      <vt:lpstr>Робота з джерелом</vt:lpstr>
      <vt:lpstr>Робота з джерелом</vt:lpstr>
      <vt:lpstr> Генерал О.Брусилов                                                                       украъна</vt:lpstr>
      <vt:lpstr>Презентація PowerPoint</vt:lpstr>
      <vt:lpstr>Презентація PowerPoint</vt:lpstr>
      <vt:lpstr>Презентація PowerPoint</vt:lpstr>
      <vt:lpstr>Домашнє завдання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UNICEF</cp:lastModifiedBy>
  <cp:revision>6</cp:revision>
  <dcterms:created xsi:type="dcterms:W3CDTF">2020-12-14T08:34:59Z</dcterms:created>
  <dcterms:modified xsi:type="dcterms:W3CDTF">2023-09-17T18:37:06Z</dcterms:modified>
</cp:coreProperties>
</file>