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0" r:id="rId3"/>
    <p:sldId id="286" r:id="rId4"/>
    <p:sldId id="282" r:id="rId5"/>
    <p:sldId id="284" r:id="rId6"/>
    <p:sldId id="277" r:id="rId7"/>
    <p:sldId id="259" r:id="rId8"/>
    <p:sldId id="285" r:id="rId9"/>
    <p:sldId id="274" r:id="rId10"/>
    <p:sldId id="275" r:id="rId11"/>
    <p:sldId id="271" r:id="rId12"/>
    <p:sldId id="258" r:id="rId13"/>
    <p:sldId id="260" r:id="rId14"/>
    <p:sldId id="261" r:id="rId15"/>
    <p:sldId id="262" r:id="rId16"/>
    <p:sldId id="266" r:id="rId17"/>
    <p:sldId id="288" r:id="rId18"/>
    <p:sldId id="287" r:id="rId19"/>
    <p:sldId id="289" r:id="rId20"/>
    <p:sldId id="292" r:id="rId21"/>
    <p:sldId id="290" r:id="rId22"/>
    <p:sldId id="294" r:id="rId23"/>
    <p:sldId id="296" r:id="rId24"/>
    <p:sldId id="298" r:id="rId25"/>
    <p:sldId id="300" r:id="rId26"/>
    <p:sldId id="301" r:id="rId27"/>
    <p:sldId id="302" r:id="rId28"/>
    <p:sldId id="303" r:id="rId29"/>
    <p:sldId id="305" r:id="rId30"/>
    <p:sldId id="307" r:id="rId31"/>
    <p:sldId id="309" r:id="rId32"/>
    <p:sldId id="310" r:id="rId33"/>
    <p:sldId id="311" r:id="rId34"/>
    <p:sldId id="27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ED59B-BA18-4D45-8C8B-B9A60FA6012D}" type="datetimeFigureOut">
              <a:rPr lang="ru-RU" smtClean="0"/>
              <a:t>17.09.2023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A49D6-2092-44A2-B785-26DC3425807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26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A0820F-CCA2-4733-9867-5BEBE0B9E187}" type="slidenum">
              <a:rPr lang="ru-RU"/>
              <a:pPr/>
              <a:t>4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B9E30B3-5229-4EA8-A2C7-900847D7BEED}" type="slidenum">
              <a:rPr lang="ru-RU" altLang="ru-RU">
                <a:latin typeface="Arial" charset="0"/>
              </a:rPr>
              <a:pPr eaLnBrk="1" hangingPunct="1"/>
              <a:t>20</a:t>
            </a:fld>
            <a:endParaRPr lang="ru-RU" altLang="ru-RU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528A0F-AA6B-4DA8-90CD-7B69DF9186DA}" type="slidenum">
              <a:rPr lang="ru-RU"/>
              <a:pPr/>
              <a:t>23</a:t>
            </a:fld>
            <a:endParaRPr lang="ru-RU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98242F-A7D6-4177-9971-E6B5D0164621}" type="slidenum">
              <a:rPr lang="ru-RU"/>
              <a:pPr/>
              <a:t>24</a:t>
            </a:fld>
            <a:endParaRPr lang="ru-RU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2214554"/>
            <a:ext cx="4457704" cy="1470025"/>
          </a:xfrm>
        </p:spPr>
        <p:txBody>
          <a:bodyPr/>
          <a:lstStyle/>
          <a:p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3857628"/>
            <a:ext cx="4414846" cy="1752600"/>
          </a:xfrm>
        </p:spPr>
        <p:txBody>
          <a:bodyPr/>
          <a:lstStyle/>
          <a:p>
            <a:r>
              <a:rPr lang="uk-UA" dirty="0"/>
              <a:t>підзаголовок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-1" y="4286256"/>
            <a:ext cx="3075691" cy="2571744"/>
            <a:chOff x="-1" y="4286256"/>
            <a:chExt cx="3075691" cy="2571744"/>
          </a:xfrm>
        </p:grpSpPr>
        <p:pic>
          <p:nvPicPr>
            <p:cNvPr id="7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2" cstate="print"/>
            <a:srcRect t="31723" b="25225"/>
            <a:stretch>
              <a:fillRect/>
            </a:stretch>
          </p:blipFill>
          <p:spPr bwMode="auto">
            <a:xfrm>
              <a:off x="-1" y="6215082"/>
              <a:ext cx="3075691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3" cstate="print"/>
            <a:srcRect t="31723" b="25225"/>
            <a:stretch>
              <a:fillRect/>
            </a:stretch>
          </p:blipFill>
          <p:spPr bwMode="auto">
            <a:xfrm rot="5400000">
              <a:off x="-964413" y="5250669"/>
              <a:ext cx="2571744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grpSp>
        <p:nvGrpSpPr>
          <p:cNvPr id="14" name="Группа 13"/>
          <p:cNvGrpSpPr/>
          <p:nvPr/>
        </p:nvGrpSpPr>
        <p:grpSpPr>
          <a:xfrm flipH="1">
            <a:off x="6215074" y="4286256"/>
            <a:ext cx="2928926" cy="2571744"/>
            <a:chOff x="-1" y="4286256"/>
            <a:chExt cx="3075691" cy="2571744"/>
          </a:xfrm>
        </p:grpSpPr>
        <p:pic>
          <p:nvPicPr>
            <p:cNvPr id="15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4" cstate="print"/>
            <a:srcRect t="31723" b="25225"/>
            <a:stretch>
              <a:fillRect/>
            </a:stretch>
          </p:blipFill>
          <p:spPr bwMode="auto">
            <a:xfrm>
              <a:off x="-1" y="6215082"/>
              <a:ext cx="3075691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6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5" cstate="print"/>
            <a:srcRect t="31723" b="25225"/>
            <a:stretch>
              <a:fillRect/>
            </a:stretch>
          </p:blipFill>
          <p:spPr bwMode="auto">
            <a:xfrm rot="5400000">
              <a:off x="-964413" y="5250669"/>
              <a:ext cx="2571744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2" y="332656"/>
            <a:ext cx="89868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71" y="2708920"/>
            <a:ext cx="5379707" cy="40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2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2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/>
              <a:t>2. Стратегічні плани   ворогуючих сторін.</a:t>
            </a:r>
          </a:p>
          <a:p>
            <a:pPr marL="0" indent="0">
              <a:buNone/>
            </a:pPr>
            <a:endParaRPr lang="ru-RU" sz="40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Перша </a:t>
            </a:r>
            <a:r>
              <a:rPr lang="ru-RU" sz="4000" b="1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світова</a:t>
            </a:r>
            <a:r>
              <a:rPr lang="ru-RU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b="1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війна</a:t>
            </a:r>
            <a:r>
              <a:rPr lang="ru-RU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uk-UA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глобальний збройний конфлікт, у якому брали участь 38 держав, з населенням 1,5 млрд. жителів. ЇЇ називають «Великою» війною.</a:t>
            </a:r>
            <a:endParaRPr lang="ru-RU" sz="4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804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«</a:t>
            </a:r>
            <a:r>
              <a:rPr lang="ru-RU" b="1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Геополітичні</a:t>
            </a:r>
            <a:r>
              <a:rPr lang="ru-RU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b="1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інтереси</a:t>
            </a:r>
            <a:r>
              <a:rPr lang="ru-RU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71296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-система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пріоритетів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у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діяльності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держави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по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зміцненню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економічного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політичного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і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військового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потенціалу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з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урахуванням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особливостей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його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геополітичного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4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положення</a:t>
            </a:r>
            <a:r>
              <a:rPr lang="ru-RU" sz="4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25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12776"/>
            <a:ext cx="9058274" cy="54452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04664"/>
            <a:ext cx="897413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7251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Жива сила(тис.)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4612486"/>
            <a:ext cx="175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Віжка артилерія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447398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Легка артилерія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454047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Авіація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062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910664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1015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38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97887" cy="1511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621035"/>
            <a:ext cx="9433048" cy="314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69160"/>
            <a:ext cx="43291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79" y="4381797"/>
            <a:ext cx="39624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94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71546"/>
            <a:ext cx="8208912" cy="85725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3.Фронти </a:t>
            </a:r>
            <a:r>
              <a:rPr lang="ru-RU" b="1" dirty="0" err="1"/>
              <a:t>війни</a:t>
            </a:r>
            <a:r>
              <a:rPr lang="ru-RU" b="1" dirty="0"/>
              <a:t> та характеристика </a:t>
            </a:r>
            <a:r>
              <a:rPr lang="ru-RU" b="1" dirty="0" err="1"/>
              <a:t>основних</a:t>
            </a:r>
            <a:r>
              <a:rPr lang="ru-RU" b="1" dirty="0"/>
              <a:t> </a:t>
            </a:r>
            <a:r>
              <a:rPr lang="ru-RU" b="1" dirty="0" err="1"/>
              <a:t>воєнних</a:t>
            </a:r>
            <a:r>
              <a:rPr lang="ru-RU" b="1" dirty="0"/>
              <a:t> </a:t>
            </a:r>
            <a:r>
              <a:rPr lang="ru-RU" b="1" dirty="0" err="1"/>
              <a:t>кампаній</a:t>
            </a:r>
            <a:r>
              <a:rPr lang="ru-RU" b="1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2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2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uk-UA" b="1" dirty="0"/>
          </a:p>
          <a:p>
            <a:pPr marL="0" lvl="0" indent="0">
              <a:buNone/>
            </a:pPr>
            <a:endParaRPr lang="uk-UA" b="1" dirty="0"/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6723315" cy="499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708920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C00000"/>
                </a:solidFill>
              </a:rPr>
              <a:t>Воєнні дії</a:t>
            </a:r>
          </a:p>
          <a:p>
            <a:r>
              <a:rPr lang="uk-UA" sz="3600" b="1" dirty="0">
                <a:solidFill>
                  <a:srgbClr val="C00000"/>
                </a:solidFill>
              </a:rPr>
              <a:t>1914р. 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79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68633"/>
              </p:ext>
            </p:extLst>
          </p:nvPr>
        </p:nvGraphicFramePr>
        <p:xfrm>
          <a:off x="12373" y="4337720"/>
          <a:ext cx="6935891" cy="2520280"/>
        </p:xfrm>
        <a:graphic>
          <a:graphicData uri="http://schemas.openxmlformats.org/drawingml/2006/table">
            <a:tbl>
              <a:tblPr firstRow="1" firstCol="1" bandRow="1"/>
              <a:tblGrid>
                <a:gridCol w="6935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3481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 серпня 1914  р. - вторгнення німецьких військ в Бельгію ( яка </a:t>
                      </a:r>
                      <a:r>
                        <a:rPr lang="uk-UA" sz="24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неочікувано</a:t>
                      </a: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чинить опір)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799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7 - 14 серпня 1914 р. – невдала спроба французького наступу в Ельзасі та Лотарингії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3"/>
          <a:stretch/>
        </p:blipFill>
        <p:spPr bwMode="auto">
          <a:xfrm>
            <a:off x="467544" y="146653"/>
            <a:ext cx="8627238" cy="421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97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3"/>
            <a:ext cx="6732240" cy="632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9412" y="1484784"/>
            <a:ext cx="2362122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жовтень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1914р.-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битва на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р.Марні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54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4402"/>
            <a:ext cx="4609831" cy="686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7" y="69269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серпень-вересень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1914р.-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Галицька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битва 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7" y="4077072"/>
            <a:ext cx="54987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 1915р. –</a:t>
            </a:r>
          </a:p>
          <a:p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Горлицький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прорив</a:t>
            </a:r>
          </a:p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 німецьких, </a:t>
            </a:r>
          </a:p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австро-угорських військ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6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3" descr="США 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81300"/>
            <a:ext cx="114617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Изменение размера Италия 1мв  бб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933825"/>
            <a:ext cx="98266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Изменение размера Англичанин О д ВС 5 0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83365"/>
            <a:ext cx="8509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Изменение размера Француз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1109663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Изменение размера Бельгия 1мв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36838"/>
            <a:ext cx="6286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Изменение размера 1МВ германец т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25538"/>
            <a:ext cx="17113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Изменение размера Австро венгрия 1мв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73238"/>
            <a:ext cx="11557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Изменение размера Серб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3463"/>
            <a:ext cx="814387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Изменение размера Болгарин 1мв  бб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7604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Изменение размера Румын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6556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Изменение размера 1МВ русскийй рядовой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780">
            <a:off x="6443663" y="692150"/>
            <a:ext cx="1385887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Изменение размера Турок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00438"/>
            <a:ext cx="10144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5292" y="3244334"/>
            <a:ext cx="2873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1.Причини і початок війни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33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4495800" cy="1371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/>
              <a:t>Окопна війна-</a:t>
            </a:r>
            <a:br>
              <a:rPr lang="uk-UA" dirty="0"/>
            </a:br>
            <a:r>
              <a:rPr lang="uk-UA" dirty="0"/>
              <a:t>позиційна війна</a:t>
            </a:r>
            <a:endParaRPr lang="ru-RU" dirty="0"/>
          </a:p>
        </p:txBody>
      </p:sp>
      <p:pic>
        <p:nvPicPr>
          <p:cNvPr id="25603" name="Picture 5" descr="2739926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8" y="2136030"/>
            <a:ext cx="4188088" cy="280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Окопы Первой миров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99" y="260648"/>
            <a:ext cx="4082539" cy="325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upload.wikimedia.org/wikipedia/commons/7/7b/Vickers_machine_gun_crew_with_gas_mas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37" y="3789040"/>
            <a:ext cx="4462664" cy="277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59388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5545138" cy="9366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>
                <a:solidFill>
                  <a:srgbClr val="C00000"/>
                </a:solidFill>
              </a:rPr>
              <a:t>Воєнні дії 1915 року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23850" y="1268413"/>
            <a:ext cx="849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64717"/>
            <a:ext cx="9144000" cy="499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3184" y="836712"/>
            <a:ext cx="831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Квітень-травень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1915р- друга битва на р.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Іпр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атака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3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5387975"/>
            <a:ext cx="9144000" cy="1470025"/>
          </a:xfrm>
        </p:spPr>
        <p:txBody>
          <a:bodyPr/>
          <a:lstStyle/>
          <a:p>
            <a:r>
              <a:rPr lang="ru-RU" altLang="ru-RU" sz="2400" b="1" dirty="0"/>
              <a:t>22 </a:t>
            </a:r>
            <a:r>
              <a:rPr lang="ru-RU" altLang="ru-RU" sz="2400" b="1" dirty="0" err="1"/>
              <a:t>квітня</a:t>
            </a:r>
            <a:r>
              <a:rPr lang="ru-RU" altLang="ru-RU" sz="2400" b="1" dirty="0"/>
              <a:t> 1915 р. </a:t>
            </a:r>
            <a:r>
              <a:rPr lang="ru-RU" altLang="ru-RU" sz="2400" b="1" dirty="0" err="1"/>
              <a:t>біля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бельгійського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міста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Іпр</a:t>
            </a:r>
            <a:r>
              <a:rPr lang="ru-RU" altLang="ru-RU" sz="2400" b="1" dirty="0"/>
              <a:t>. </a:t>
            </a:r>
            <a:r>
              <a:rPr lang="ru-RU" altLang="ru-RU" sz="2400" b="1" dirty="0" err="1"/>
              <a:t>Із</a:t>
            </a:r>
            <a:r>
              <a:rPr lang="ru-RU" altLang="ru-RU" sz="2400" b="1" dirty="0"/>
              <a:t> 15 тис. </a:t>
            </a:r>
            <a:r>
              <a:rPr lang="ru-RU" altLang="ru-RU" sz="2400" b="1" dirty="0" err="1"/>
              <a:t>англійських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вояків</a:t>
            </a:r>
            <a:r>
              <a:rPr lang="ru-RU" altLang="ru-RU" sz="2400" b="1" dirty="0"/>
              <a:t>, </a:t>
            </a:r>
            <a:r>
              <a:rPr lang="ru-RU" altLang="ru-RU" sz="2400" b="1" dirty="0" err="1"/>
              <a:t>що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отруїлись</a:t>
            </a:r>
            <a:r>
              <a:rPr lang="ru-RU" altLang="ru-RU" sz="2400" b="1" dirty="0"/>
              <a:t> хлором, </a:t>
            </a:r>
            <a:r>
              <a:rPr lang="ru-RU" altLang="ru-RU" sz="2400" b="1" dirty="0" err="1"/>
              <a:t>третина</a:t>
            </a:r>
            <a:r>
              <a:rPr lang="ru-RU" altLang="ru-RU" sz="2400" b="1" dirty="0"/>
              <a:t> померла. </a:t>
            </a:r>
          </a:p>
        </p:txBody>
      </p:sp>
      <p:pic>
        <p:nvPicPr>
          <p:cNvPr id="24579" name="Picture 5" descr="C:\Users\1\Desktop\10 класс\Урок 7-8 Военные кампании и основные сражения 1915-1918 гг\Урок 7-8 Военные кампании и основные сражения 1915-1918 гг\Иллюстрации\Химическая вой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0" y="214312"/>
            <a:ext cx="8207703" cy="53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71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81000"/>
            <a:ext cx="2088232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>
                <a:solidFill>
                  <a:srgbClr val="C00000"/>
                </a:solidFill>
              </a:rPr>
              <a:t>1915 р.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88423" name="Picture 7" descr="ww1_1914-15"/>
          <p:cNvPicPr>
            <a:picLocks noChangeAspect="1" noChangeArrowheads="1"/>
          </p:cNvPicPr>
          <p:nvPr/>
        </p:nvPicPr>
        <p:blipFill>
          <a:blip r:embed="rId3" cstate="print"/>
          <a:srcRect t="3314"/>
          <a:stretch>
            <a:fillRect/>
          </a:stretch>
        </p:blipFill>
        <p:spPr bwMode="auto">
          <a:xfrm>
            <a:off x="2286000" y="76200"/>
            <a:ext cx="69342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4" name="AutoShape 8"/>
          <p:cNvSpPr>
            <a:spLocks noChangeArrowheads="1"/>
          </p:cNvSpPr>
          <p:nvPr/>
        </p:nvSpPr>
        <p:spPr bwMode="auto">
          <a:xfrm>
            <a:off x="5486400" y="5562600"/>
            <a:ext cx="2971800" cy="1219200"/>
          </a:xfrm>
          <a:prstGeom prst="rightArrow">
            <a:avLst>
              <a:gd name="adj1" fmla="val 50000"/>
              <a:gd name="adj2" fmla="val 6093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200"/>
              <a:t>Англійсько- французький десант</a:t>
            </a:r>
            <a:r>
              <a:rPr lang="ru-RU" sz="800"/>
              <a:t> </a:t>
            </a:r>
          </a:p>
        </p:txBody>
      </p:sp>
      <p:sp>
        <p:nvSpPr>
          <p:cNvPr id="188425" name="AutoShape 9"/>
          <p:cNvSpPr>
            <a:spLocks noChangeArrowheads="1"/>
          </p:cNvSpPr>
          <p:nvPr/>
        </p:nvSpPr>
        <p:spPr bwMode="auto">
          <a:xfrm>
            <a:off x="7620000" y="4724400"/>
            <a:ext cx="1447800" cy="838200"/>
          </a:xfrm>
          <a:prstGeom prst="wedgeRectCallout">
            <a:avLst>
              <a:gd name="adj1" fmla="val 10306"/>
              <a:gd name="adj2" fmla="val 1098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200"/>
              <a:t>Дарданелльська операція </a:t>
            </a:r>
          </a:p>
          <a:p>
            <a:pPr algn="ctr"/>
            <a:r>
              <a:rPr lang="uk-UA" sz="1200"/>
              <a:t>Лютий-квітень 1915 р.</a:t>
            </a:r>
            <a:endParaRPr lang="ru-RU" sz="1200"/>
          </a:p>
        </p:txBody>
      </p:sp>
      <p:sp>
        <p:nvSpPr>
          <p:cNvPr id="188427" name="AutoShape 11"/>
          <p:cNvSpPr>
            <a:spLocks noChangeArrowheads="1"/>
          </p:cNvSpPr>
          <p:nvPr/>
        </p:nvSpPr>
        <p:spPr bwMode="auto">
          <a:xfrm rot="9739434">
            <a:off x="7019925" y="6248400"/>
            <a:ext cx="1447800" cy="304800"/>
          </a:xfrm>
          <a:custGeom>
            <a:avLst/>
            <a:gdLst>
              <a:gd name="T0" fmla="*/ 1095100 w 21600"/>
              <a:gd name="T1" fmla="*/ 0 h 21600"/>
              <a:gd name="T2" fmla="*/ 0 w 21600"/>
              <a:gd name="T3" fmla="*/ 152400 h 21600"/>
              <a:gd name="T4" fmla="*/ 1095100 w 21600"/>
              <a:gd name="T5" fmla="*/ 304800 h 21600"/>
              <a:gd name="T6" fmla="*/ 1447800 w 21600"/>
              <a:gd name="T7" fmla="*/ 1524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050 h 21600"/>
              <a:gd name="T14" fmla="*/ 18311 w 21600"/>
              <a:gd name="T15" fmla="*/ 175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38" y="0"/>
                </a:moveTo>
                <a:lnTo>
                  <a:pt x="16338" y="4050"/>
                </a:lnTo>
                <a:lnTo>
                  <a:pt x="3375" y="4050"/>
                </a:lnTo>
                <a:lnTo>
                  <a:pt x="3375" y="17550"/>
                </a:lnTo>
                <a:lnTo>
                  <a:pt x="16338" y="17550"/>
                </a:lnTo>
                <a:lnTo>
                  <a:pt x="16338" y="21600"/>
                </a:lnTo>
                <a:lnTo>
                  <a:pt x="21600" y="10800"/>
                </a:lnTo>
                <a:lnTo>
                  <a:pt x="16338" y="0"/>
                </a:lnTo>
                <a:close/>
              </a:path>
              <a:path w="21600" h="21600">
                <a:moveTo>
                  <a:pt x="1350" y="4050"/>
                </a:moveTo>
                <a:lnTo>
                  <a:pt x="1350" y="17550"/>
                </a:lnTo>
                <a:lnTo>
                  <a:pt x="2700" y="17550"/>
                </a:lnTo>
                <a:lnTo>
                  <a:pt x="2700" y="4050"/>
                </a:lnTo>
                <a:lnTo>
                  <a:pt x="1350" y="4050"/>
                </a:lnTo>
                <a:close/>
              </a:path>
              <a:path w="21600" h="21600">
                <a:moveTo>
                  <a:pt x="0" y="4050"/>
                </a:moveTo>
                <a:lnTo>
                  <a:pt x="0" y="17550"/>
                </a:lnTo>
                <a:lnTo>
                  <a:pt x="675" y="17550"/>
                </a:lnTo>
                <a:lnTo>
                  <a:pt x="675" y="4050"/>
                </a:lnTo>
                <a:lnTo>
                  <a:pt x="0" y="405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uk-UA" sz="1200"/>
              <a:t>Відступ</a:t>
            </a:r>
            <a:endParaRPr lang="ru-RU" sz="1200"/>
          </a:p>
        </p:txBody>
      </p:sp>
      <p:sp>
        <p:nvSpPr>
          <p:cNvPr id="188430" name="AutoShape 14"/>
          <p:cNvSpPr>
            <a:spLocks noChangeArrowheads="1"/>
          </p:cNvSpPr>
          <p:nvPr/>
        </p:nvSpPr>
        <p:spPr bwMode="auto">
          <a:xfrm>
            <a:off x="3352800" y="1143000"/>
            <a:ext cx="1143000" cy="838200"/>
          </a:xfrm>
          <a:prstGeom prst="wedgeRectCallout">
            <a:avLst>
              <a:gd name="adj1" fmla="val -43750"/>
              <a:gd name="adj2" fmla="val 990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200" b="1"/>
              <a:t>Іпрська битва</a:t>
            </a:r>
            <a:r>
              <a:rPr lang="ru-RU" sz="1200"/>
              <a:t> </a:t>
            </a:r>
          </a:p>
          <a:p>
            <a:pPr algn="ctr"/>
            <a:r>
              <a:rPr lang="uk-UA" sz="1200"/>
              <a:t>Весна </a:t>
            </a:r>
          </a:p>
          <a:p>
            <a:pPr algn="ctr"/>
            <a:r>
              <a:rPr lang="uk-UA" sz="1200"/>
              <a:t>1915 р.</a:t>
            </a:r>
            <a:endParaRPr lang="ru-RU" sz="1200"/>
          </a:p>
        </p:txBody>
      </p:sp>
      <p:sp>
        <p:nvSpPr>
          <p:cNvPr id="188432" name="AutoShape 16"/>
          <p:cNvSpPr>
            <a:spLocks noChangeArrowheads="1"/>
          </p:cNvSpPr>
          <p:nvPr/>
        </p:nvSpPr>
        <p:spPr bwMode="auto">
          <a:xfrm>
            <a:off x="3200400" y="2057400"/>
            <a:ext cx="1905000" cy="914400"/>
          </a:xfrm>
          <a:prstGeom prst="cloudCallout">
            <a:avLst>
              <a:gd name="adj1" fmla="val 48000"/>
              <a:gd name="adj2" fmla="val 64236"/>
            </a:avLst>
          </a:prstGeom>
          <a:solidFill>
            <a:schemeClr val="tx2"/>
          </a:solidFill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1200">
                <a:solidFill>
                  <a:schemeClr val="bg2"/>
                </a:solidFill>
              </a:rPr>
              <a:t>Застосування </a:t>
            </a:r>
          </a:p>
          <a:p>
            <a:pPr algn="ctr"/>
            <a:r>
              <a:rPr lang="uk-UA" sz="1200">
                <a:solidFill>
                  <a:schemeClr val="bg2"/>
                </a:solidFill>
              </a:rPr>
              <a:t>отруйного газу Німеччиною</a:t>
            </a:r>
            <a:endParaRPr lang="ru-RU" sz="1200"/>
          </a:p>
        </p:txBody>
      </p:sp>
      <p:sp>
        <p:nvSpPr>
          <p:cNvPr id="188436" name="Freeform 20" descr="Темный диагональный 1"/>
          <p:cNvSpPr>
            <a:spLocks/>
          </p:cNvSpPr>
          <p:nvPr/>
        </p:nvSpPr>
        <p:spPr bwMode="auto">
          <a:xfrm>
            <a:off x="6440488" y="50800"/>
            <a:ext cx="1603375" cy="3240088"/>
          </a:xfrm>
          <a:custGeom>
            <a:avLst/>
            <a:gdLst>
              <a:gd name="T0" fmla="*/ 515938 w 1010"/>
              <a:gd name="T1" fmla="*/ 1069975 h 2041"/>
              <a:gd name="T2" fmla="*/ 509588 w 1010"/>
              <a:gd name="T3" fmla="*/ 1101725 h 2041"/>
              <a:gd name="T4" fmla="*/ 284163 w 1010"/>
              <a:gd name="T5" fmla="*/ 1565275 h 2041"/>
              <a:gd name="T6" fmla="*/ 122238 w 1010"/>
              <a:gd name="T7" fmla="*/ 1673225 h 2041"/>
              <a:gd name="T8" fmla="*/ 87313 w 1010"/>
              <a:gd name="T9" fmla="*/ 1692275 h 2041"/>
              <a:gd name="T10" fmla="*/ 163513 w 1010"/>
              <a:gd name="T11" fmla="*/ 1638300 h 2041"/>
              <a:gd name="T12" fmla="*/ 122238 w 1010"/>
              <a:gd name="T13" fmla="*/ 1663700 h 2041"/>
              <a:gd name="T14" fmla="*/ 90488 w 1010"/>
              <a:gd name="T15" fmla="*/ 1692275 h 2041"/>
              <a:gd name="T16" fmla="*/ 14288 w 1010"/>
              <a:gd name="T17" fmla="*/ 1736725 h 2041"/>
              <a:gd name="T18" fmla="*/ 4763 w 1010"/>
              <a:gd name="T19" fmla="*/ 1819275 h 2041"/>
              <a:gd name="T20" fmla="*/ 23813 w 1010"/>
              <a:gd name="T21" fmla="*/ 1879600 h 2041"/>
              <a:gd name="T22" fmla="*/ 106363 w 1010"/>
              <a:gd name="T23" fmla="*/ 1965325 h 2041"/>
              <a:gd name="T24" fmla="*/ 128588 w 1010"/>
              <a:gd name="T25" fmla="*/ 2095500 h 2041"/>
              <a:gd name="T26" fmla="*/ 249238 w 1010"/>
              <a:gd name="T27" fmla="*/ 2552700 h 2041"/>
              <a:gd name="T28" fmla="*/ 284163 w 1010"/>
              <a:gd name="T29" fmla="*/ 2609850 h 2041"/>
              <a:gd name="T30" fmla="*/ 392113 w 1010"/>
              <a:gd name="T31" fmla="*/ 2828925 h 2041"/>
              <a:gd name="T32" fmla="*/ 531813 w 1010"/>
              <a:gd name="T33" fmla="*/ 2917825 h 2041"/>
              <a:gd name="T34" fmla="*/ 1058863 w 1010"/>
              <a:gd name="T35" fmla="*/ 3028950 h 2041"/>
              <a:gd name="T36" fmla="*/ 1468438 w 1010"/>
              <a:gd name="T37" fmla="*/ 3184525 h 2041"/>
              <a:gd name="T38" fmla="*/ 1550988 w 1010"/>
              <a:gd name="T39" fmla="*/ 3213100 h 2041"/>
              <a:gd name="T40" fmla="*/ 1582738 w 1010"/>
              <a:gd name="T41" fmla="*/ 3206750 h 2041"/>
              <a:gd name="T42" fmla="*/ 1585913 w 1010"/>
              <a:gd name="T43" fmla="*/ 3216275 h 2041"/>
              <a:gd name="T44" fmla="*/ 1579563 w 1010"/>
              <a:gd name="T45" fmla="*/ 3175000 h 2041"/>
              <a:gd name="T46" fmla="*/ 1443038 w 1010"/>
              <a:gd name="T47" fmla="*/ 2828925 h 2041"/>
              <a:gd name="T48" fmla="*/ 1443038 w 1010"/>
              <a:gd name="T49" fmla="*/ 2606675 h 2041"/>
              <a:gd name="T50" fmla="*/ 1433513 w 1010"/>
              <a:gd name="T51" fmla="*/ 1974850 h 2041"/>
              <a:gd name="T52" fmla="*/ 1443038 w 1010"/>
              <a:gd name="T53" fmla="*/ 1895475 h 2041"/>
              <a:gd name="T54" fmla="*/ 1449388 w 1010"/>
              <a:gd name="T55" fmla="*/ 1838325 h 2041"/>
              <a:gd name="T56" fmla="*/ 1312863 w 1010"/>
              <a:gd name="T57" fmla="*/ 1749425 h 2041"/>
              <a:gd name="T58" fmla="*/ 1293813 w 1010"/>
              <a:gd name="T59" fmla="*/ 1625600 h 2041"/>
              <a:gd name="T60" fmla="*/ 1350963 w 1010"/>
              <a:gd name="T61" fmla="*/ 1069975 h 2041"/>
              <a:gd name="T62" fmla="*/ 1328738 w 1010"/>
              <a:gd name="T63" fmla="*/ 809625 h 2041"/>
              <a:gd name="T64" fmla="*/ 1090613 w 1010"/>
              <a:gd name="T65" fmla="*/ 349250 h 2041"/>
              <a:gd name="T66" fmla="*/ 1001713 w 1010"/>
              <a:gd name="T67" fmla="*/ 384175 h 2041"/>
              <a:gd name="T68" fmla="*/ 912813 w 1010"/>
              <a:gd name="T69" fmla="*/ 349250 h 2041"/>
              <a:gd name="T70" fmla="*/ 738188 w 1010"/>
              <a:gd name="T71" fmla="*/ 327025 h 2041"/>
              <a:gd name="T72" fmla="*/ 595313 w 1010"/>
              <a:gd name="T73" fmla="*/ 168275 h 2041"/>
              <a:gd name="T74" fmla="*/ 544513 w 1010"/>
              <a:gd name="T75" fmla="*/ 101600 h 2041"/>
              <a:gd name="T76" fmla="*/ 423863 w 1010"/>
              <a:gd name="T77" fmla="*/ 25400 h 2041"/>
              <a:gd name="T78" fmla="*/ 398463 w 1010"/>
              <a:gd name="T79" fmla="*/ 44450 h 2041"/>
              <a:gd name="T80" fmla="*/ 366713 w 1010"/>
              <a:gd name="T81" fmla="*/ 53975 h 2041"/>
              <a:gd name="T82" fmla="*/ 309563 w 1010"/>
              <a:gd name="T83" fmla="*/ 79375 h 2041"/>
              <a:gd name="T84" fmla="*/ 223838 w 1010"/>
              <a:gd name="T85" fmla="*/ 339725 h 2041"/>
              <a:gd name="T86" fmla="*/ 249238 w 1010"/>
              <a:gd name="T87" fmla="*/ 663575 h 2041"/>
              <a:gd name="T88" fmla="*/ 258763 w 1010"/>
              <a:gd name="T89" fmla="*/ 692150 h 2041"/>
              <a:gd name="T90" fmla="*/ 271463 w 1010"/>
              <a:gd name="T91" fmla="*/ 701675 h 2041"/>
              <a:gd name="T92" fmla="*/ 303213 w 1010"/>
              <a:gd name="T93" fmla="*/ 733425 h 2041"/>
              <a:gd name="T94" fmla="*/ 392113 w 1010"/>
              <a:gd name="T95" fmla="*/ 847725 h 2041"/>
              <a:gd name="T96" fmla="*/ 538163 w 1010"/>
              <a:gd name="T97" fmla="*/ 939800 h 2041"/>
              <a:gd name="T98" fmla="*/ 522288 w 1010"/>
              <a:gd name="T99" fmla="*/ 1047750 h 2041"/>
              <a:gd name="T100" fmla="*/ 522288 w 1010"/>
              <a:gd name="T101" fmla="*/ 1057275 h 2041"/>
              <a:gd name="T102" fmla="*/ 525463 w 1010"/>
              <a:gd name="T103" fmla="*/ 1041400 h 204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10" h="2041">
                <a:moveTo>
                  <a:pt x="325" y="674"/>
                </a:moveTo>
                <a:cubicBezTo>
                  <a:pt x="322" y="771"/>
                  <a:pt x="326" y="597"/>
                  <a:pt x="321" y="694"/>
                </a:cubicBezTo>
                <a:cubicBezTo>
                  <a:pt x="270" y="770"/>
                  <a:pt x="220" y="926"/>
                  <a:pt x="179" y="986"/>
                </a:cubicBezTo>
                <a:cubicBezTo>
                  <a:pt x="138" y="1046"/>
                  <a:pt x="98" y="1041"/>
                  <a:pt x="77" y="1054"/>
                </a:cubicBezTo>
                <a:cubicBezTo>
                  <a:pt x="15" y="1120"/>
                  <a:pt x="51" y="1070"/>
                  <a:pt x="55" y="1066"/>
                </a:cubicBezTo>
                <a:cubicBezTo>
                  <a:pt x="59" y="1062"/>
                  <a:pt x="99" y="1035"/>
                  <a:pt x="103" y="1032"/>
                </a:cubicBezTo>
                <a:cubicBezTo>
                  <a:pt x="107" y="1029"/>
                  <a:pt x="85" y="1042"/>
                  <a:pt x="77" y="1048"/>
                </a:cubicBezTo>
                <a:cubicBezTo>
                  <a:pt x="69" y="1054"/>
                  <a:pt x="68" y="1058"/>
                  <a:pt x="57" y="1066"/>
                </a:cubicBezTo>
                <a:cubicBezTo>
                  <a:pt x="46" y="1074"/>
                  <a:pt x="18" y="1081"/>
                  <a:pt x="9" y="1094"/>
                </a:cubicBezTo>
                <a:cubicBezTo>
                  <a:pt x="0" y="1107"/>
                  <a:pt x="2" y="1131"/>
                  <a:pt x="3" y="1146"/>
                </a:cubicBezTo>
                <a:cubicBezTo>
                  <a:pt x="4" y="1161"/>
                  <a:pt x="4" y="1169"/>
                  <a:pt x="15" y="1184"/>
                </a:cubicBezTo>
                <a:cubicBezTo>
                  <a:pt x="26" y="1199"/>
                  <a:pt x="56" y="1215"/>
                  <a:pt x="67" y="1238"/>
                </a:cubicBezTo>
                <a:cubicBezTo>
                  <a:pt x="78" y="1261"/>
                  <a:pt x="66" y="1259"/>
                  <a:pt x="81" y="1320"/>
                </a:cubicBezTo>
                <a:cubicBezTo>
                  <a:pt x="38" y="1427"/>
                  <a:pt x="141" y="1554"/>
                  <a:pt x="157" y="1608"/>
                </a:cubicBezTo>
                <a:cubicBezTo>
                  <a:pt x="173" y="1662"/>
                  <a:pt x="164" y="1615"/>
                  <a:pt x="179" y="1644"/>
                </a:cubicBezTo>
                <a:cubicBezTo>
                  <a:pt x="194" y="1673"/>
                  <a:pt x="221" y="1750"/>
                  <a:pt x="247" y="1782"/>
                </a:cubicBezTo>
                <a:cubicBezTo>
                  <a:pt x="273" y="1814"/>
                  <a:pt x="265" y="1817"/>
                  <a:pt x="335" y="1838"/>
                </a:cubicBezTo>
                <a:cubicBezTo>
                  <a:pt x="401" y="1865"/>
                  <a:pt x="569" y="1880"/>
                  <a:pt x="667" y="1908"/>
                </a:cubicBezTo>
                <a:cubicBezTo>
                  <a:pt x="765" y="1936"/>
                  <a:pt x="873" y="1987"/>
                  <a:pt x="925" y="2006"/>
                </a:cubicBezTo>
                <a:cubicBezTo>
                  <a:pt x="977" y="2025"/>
                  <a:pt x="965" y="2022"/>
                  <a:pt x="977" y="2024"/>
                </a:cubicBezTo>
                <a:cubicBezTo>
                  <a:pt x="989" y="2026"/>
                  <a:pt x="993" y="2020"/>
                  <a:pt x="997" y="2020"/>
                </a:cubicBezTo>
                <a:cubicBezTo>
                  <a:pt x="1001" y="2020"/>
                  <a:pt x="999" y="2029"/>
                  <a:pt x="999" y="2026"/>
                </a:cubicBezTo>
                <a:cubicBezTo>
                  <a:pt x="999" y="2023"/>
                  <a:pt x="1010" y="2041"/>
                  <a:pt x="995" y="2000"/>
                </a:cubicBezTo>
                <a:cubicBezTo>
                  <a:pt x="984" y="1958"/>
                  <a:pt x="923" y="1842"/>
                  <a:pt x="909" y="1782"/>
                </a:cubicBezTo>
                <a:cubicBezTo>
                  <a:pt x="895" y="1722"/>
                  <a:pt x="910" y="1732"/>
                  <a:pt x="909" y="1642"/>
                </a:cubicBezTo>
                <a:cubicBezTo>
                  <a:pt x="908" y="1552"/>
                  <a:pt x="903" y="1319"/>
                  <a:pt x="903" y="1244"/>
                </a:cubicBezTo>
                <a:cubicBezTo>
                  <a:pt x="903" y="1169"/>
                  <a:pt x="907" y="1208"/>
                  <a:pt x="909" y="1194"/>
                </a:cubicBezTo>
                <a:cubicBezTo>
                  <a:pt x="911" y="1180"/>
                  <a:pt x="927" y="1173"/>
                  <a:pt x="913" y="1158"/>
                </a:cubicBezTo>
                <a:cubicBezTo>
                  <a:pt x="899" y="1143"/>
                  <a:pt x="843" y="1124"/>
                  <a:pt x="827" y="1102"/>
                </a:cubicBezTo>
                <a:cubicBezTo>
                  <a:pt x="832" y="1076"/>
                  <a:pt x="805" y="1039"/>
                  <a:pt x="815" y="1024"/>
                </a:cubicBezTo>
                <a:cubicBezTo>
                  <a:pt x="849" y="951"/>
                  <a:pt x="847" y="760"/>
                  <a:pt x="851" y="674"/>
                </a:cubicBezTo>
                <a:cubicBezTo>
                  <a:pt x="855" y="588"/>
                  <a:pt x="864" y="586"/>
                  <a:pt x="837" y="510"/>
                </a:cubicBezTo>
                <a:cubicBezTo>
                  <a:pt x="825" y="474"/>
                  <a:pt x="712" y="249"/>
                  <a:pt x="687" y="220"/>
                </a:cubicBezTo>
                <a:cubicBezTo>
                  <a:pt x="673" y="205"/>
                  <a:pt x="642" y="257"/>
                  <a:pt x="631" y="242"/>
                </a:cubicBezTo>
                <a:cubicBezTo>
                  <a:pt x="618" y="224"/>
                  <a:pt x="593" y="234"/>
                  <a:pt x="575" y="220"/>
                </a:cubicBezTo>
                <a:cubicBezTo>
                  <a:pt x="569" y="202"/>
                  <a:pt x="483" y="215"/>
                  <a:pt x="465" y="206"/>
                </a:cubicBezTo>
                <a:cubicBezTo>
                  <a:pt x="431" y="157"/>
                  <a:pt x="395" y="130"/>
                  <a:pt x="375" y="106"/>
                </a:cubicBezTo>
                <a:cubicBezTo>
                  <a:pt x="355" y="82"/>
                  <a:pt x="361" y="79"/>
                  <a:pt x="343" y="64"/>
                </a:cubicBezTo>
                <a:cubicBezTo>
                  <a:pt x="325" y="49"/>
                  <a:pt x="282" y="22"/>
                  <a:pt x="267" y="16"/>
                </a:cubicBezTo>
                <a:cubicBezTo>
                  <a:pt x="250" y="0"/>
                  <a:pt x="257" y="25"/>
                  <a:pt x="251" y="28"/>
                </a:cubicBezTo>
                <a:cubicBezTo>
                  <a:pt x="245" y="31"/>
                  <a:pt x="240" y="30"/>
                  <a:pt x="231" y="34"/>
                </a:cubicBezTo>
                <a:cubicBezTo>
                  <a:pt x="222" y="38"/>
                  <a:pt x="210" y="20"/>
                  <a:pt x="195" y="50"/>
                </a:cubicBezTo>
                <a:cubicBezTo>
                  <a:pt x="180" y="80"/>
                  <a:pt x="147" y="153"/>
                  <a:pt x="141" y="214"/>
                </a:cubicBezTo>
                <a:cubicBezTo>
                  <a:pt x="135" y="275"/>
                  <a:pt x="153" y="381"/>
                  <a:pt x="157" y="418"/>
                </a:cubicBezTo>
                <a:cubicBezTo>
                  <a:pt x="161" y="455"/>
                  <a:pt x="161" y="432"/>
                  <a:pt x="163" y="436"/>
                </a:cubicBezTo>
                <a:cubicBezTo>
                  <a:pt x="165" y="440"/>
                  <a:pt x="166" y="438"/>
                  <a:pt x="171" y="442"/>
                </a:cubicBezTo>
                <a:cubicBezTo>
                  <a:pt x="176" y="446"/>
                  <a:pt x="178" y="447"/>
                  <a:pt x="191" y="462"/>
                </a:cubicBezTo>
                <a:cubicBezTo>
                  <a:pt x="204" y="477"/>
                  <a:pt x="222" y="512"/>
                  <a:pt x="247" y="534"/>
                </a:cubicBezTo>
                <a:cubicBezTo>
                  <a:pt x="272" y="556"/>
                  <a:pt x="325" y="571"/>
                  <a:pt x="339" y="592"/>
                </a:cubicBezTo>
                <a:cubicBezTo>
                  <a:pt x="353" y="613"/>
                  <a:pt x="331" y="648"/>
                  <a:pt x="329" y="660"/>
                </a:cubicBezTo>
                <a:lnTo>
                  <a:pt x="329" y="666"/>
                </a:lnTo>
                <a:lnTo>
                  <a:pt x="331" y="656"/>
                </a:lnTo>
              </a:path>
            </a:pathLst>
          </a:custGeom>
          <a:pattFill prst="dkDnDiag">
            <a:fgClr>
              <a:schemeClr val="accent1">
                <a:alpha val="50195"/>
              </a:schemeClr>
            </a:fgClr>
            <a:bgClr>
              <a:schemeClr val="tx1">
                <a:alpha val="50195"/>
              </a:schemeClr>
            </a:bgClr>
          </a:patt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8437" name="AutoShape 21"/>
          <p:cNvSpPr>
            <a:spLocks noChangeArrowheads="1"/>
          </p:cNvSpPr>
          <p:nvPr/>
        </p:nvSpPr>
        <p:spPr bwMode="auto">
          <a:xfrm>
            <a:off x="7848600" y="381000"/>
            <a:ext cx="1143000" cy="838200"/>
          </a:xfrm>
          <a:prstGeom prst="wedgeRectCallout">
            <a:avLst>
              <a:gd name="adj1" fmla="val -101528"/>
              <a:gd name="adj2" fmla="val 1248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1200" b="1"/>
              <a:t>Відступ російської армії</a:t>
            </a:r>
            <a:endParaRPr lang="ru-RU" sz="1200" b="1"/>
          </a:p>
        </p:txBody>
      </p:sp>
    </p:spTree>
    <p:extLst>
      <p:ext uri="{BB962C8B-B14F-4D97-AF65-F5344CB8AC3E}">
        <p14:creationId xmlns:p14="http://schemas.microsoft.com/office/powerpoint/2010/main" val="614736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8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8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78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30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78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 tmFilter="0,0; .5, 1; 1, 1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8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6080"/>
                            </p:stCondLst>
                            <p:childTnLst>
                              <p:par>
                                <p:cTn id="39" presetID="53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158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20833 4.44444E-6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6580"/>
                            </p:stCondLst>
                            <p:childTnLst>
                              <p:par>
                                <p:cTn id="4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158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0"/>
                                        <p:tgtEl>
                                          <p:spTgt spid="18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758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30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4" grpId="0" animBg="1"/>
      <p:bldP spid="188425" grpId="0" animBg="1"/>
      <p:bldP spid="188427" grpId="0" animBg="1"/>
      <p:bldP spid="188430" grpId="0" animBg="1"/>
      <p:bldP spid="188432" grpId="0" animBg="1"/>
      <p:bldP spid="188432" grpId="1" animBg="1"/>
      <p:bldP spid="188432" grpId="2" animBg="1"/>
      <p:bldP spid="188436" grpId="0" animBg="1"/>
      <p:bldP spid="1884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/>
              <a:t>Зміни серед учасників коаліцій</a:t>
            </a:r>
            <a:endParaRPr lang="ru-RU" dirty="0"/>
          </a:p>
        </p:txBody>
      </p:sp>
      <p:pic>
        <p:nvPicPr>
          <p:cNvPr id="153605" name="Picture 5" descr="image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4292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304800" y="1600200"/>
            <a:ext cx="1905000" cy="1752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Антанта:</a:t>
            </a:r>
          </a:p>
          <a:p>
            <a:pPr algn="ctr"/>
            <a:r>
              <a:rPr lang="uk-UA" sz="1400" b="1"/>
              <a:t>Велика Британія</a:t>
            </a:r>
          </a:p>
          <a:p>
            <a:pPr algn="ctr"/>
            <a:r>
              <a:rPr lang="uk-UA" b="1"/>
              <a:t>Франція</a:t>
            </a:r>
          </a:p>
          <a:p>
            <a:pPr algn="ctr"/>
            <a:r>
              <a:rPr lang="uk-UA" b="1"/>
              <a:t>Росія</a:t>
            </a:r>
          </a:p>
          <a:p>
            <a:pPr algn="ctr"/>
            <a:r>
              <a:rPr lang="uk-UA" b="1"/>
              <a:t>Сербія</a:t>
            </a:r>
            <a:endParaRPr lang="ru-RU" b="1"/>
          </a:p>
        </p:txBody>
      </p:sp>
      <p:sp>
        <p:nvSpPr>
          <p:cNvPr id="153607" name="AutoShape 7"/>
          <p:cNvSpPr>
            <a:spLocks noChangeArrowheads="1"/>
          </p:cNvSpPr>
          <p:nvPr/>
        </p:nvSpPr>
        <p:spPr bwMode="auto">
          <a:xfrm>
            <a:off x="457200" y="3733800"/>
            <a:ext cx="1676400" cy="2362200"/>
          </a:xfrm>
          <a:prstGeom prst="upArrowCallout">
            <a:avLst>
              <a:gd name="adj1" fmla="val 25000"/>
              <a:gd name="adj2" fmla="val 25000"/>
              <a:gd name="adj3" fmla="val 23485"/>
              <a:gd name="adj4" fmla="val 6666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 b="1"/>
          </a:p>
          <a:p>
            <a:pPr algn="ctr"/>
            <a:r>
              <a:rPr lang="uk-UA" b="1"/>
              <a:t>Румунія</a:t>
            </a:r>
          </a:p>
          <a:p>
            <a:pPr algn="ctr"/>
            <a:r>
              <a:rPr lang="uk-UA" b="1"/>
              <a:t>Греція</a:t>
            </a:r>
          </a:p>
          <a:p>
            <a:pPr algn="ctr"/>
            <a:r>
              <a:rPr lang="uk-UA" b="1"/>
              <a:t>США</a:t>
            </a:r>
            <a:endParaRPr lang="ru-RU" b="1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7010400" y="1600200"/>
            <a:ext cx="1905000" cy="1981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Троїстий</a:t>
            </a:r>
          </a:p>
          <a:p>
            <a:pPr algn="ctr"/>
            <a:r>
              <a:rPr lang="uk-UA" sz="2400" b="1"/>
              <a:t> союз:</a:t>
            </a:r>
          </a:p>
          <a:p>
            <a:pPr algn="ctr"/>
            <a:r>
              <a:rPr lang="uk-UA" b="1"/>
              <a:t>Німеччина,</a:t>
            </a:r>
          </a:p>
          <a:p>
            <a:pPr algn="ctr"/>
            <a:r>
              <a:rPr lang="uk-UA" sz="1600" b="1"/>
              <a:t>Австро-Угорщина</a:t>
            </a:r>
            <a:endParaRPr lang="ru-RU" sz="1600" b="1"/>
          </a:p>
        </p:txBody>
      </p:sp>
      <p:sp>
        <p:nvSpPr>
          <p:cNvPr id="153609" name="AutoShape 9"/>
          <p:cNvSpPr>
            <a:spLocks noChangeArrowheads="1"/>
          </p:cNvSpPr>
          <p:nvPr/>
        </p:nvSpPr>
        <p:spPr bwMode="auto">
          <a:xfrm>
            <a:off x="7162800" y="3886200"/>
            <a:ext cx="1676400" cy="2362200"/>
          </a:xfrm>
          <a:prstGeom prst="upArrowCallout">
            <a:avLst>
              <a:gd name="adj1" fmla="val 25000"/>
              <a:gd name="adj2" fmla="val 25000"/>
              <a:gd name="adj3" fmla="val 23485"/>
              <a:gd name="adj4" fmla="val 66667"/>
            </a:avLst>
          </a:prstGeom>
          <a:gradFill rotWithShape="1">
            <a:gsLst>
              <a:gs pos="0">
                <a:srgbClr val="FF9900"/>
              </a:gs>
              <a:gs pos="100000">
                <a:srgbClr val="FF99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/>
              <a:t>Туреччина</a:t>
            </a:r>
          </a:p>
          <a:p>
            <a:pPr algn="ctr"/>
            <a:r>
              <a:rPr lang="uk-UA" b="1"/>
              <a:t>Болгарія</a:t>
            </a:r>
            <a:endParaRPr lang="ru-RU" b="1"/>
          </a:p>
        </p:txBody>
      </p:sp>
      <p:sp>
        <p:nvSpPr>
          <p:cNvPr id="153612" name="Rectangle 12"/>
          <p:cNvSpPr>
            <a:spLocks noChangeArrowheads="1"/>
          </p:cNvSpPr>
          <p:nvPr/>
        </p:nvSpPr>
        <p:spPr bwMode="auto">
          <a:xfrm>
            <a:off x="7473950" y="32004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/>
              <a:t>Італія</a:t>
            </a:r>
            <a:endParaRPr lang="ru-RU" b="1"/>
          </a:p>
        </p:txBody>
      </p:sp>
      <p:sp>
        <p:nvSpPr>
          <p:cNvPr id="153613" name="Rectangle 13"/>
          <p:cNvSpPr>
            <a:spLocks noChangeArrowheads="1"/>
          </p:cNvSpPr>
          <p:nvPr/>
        </p:nvSpPr>
        <p:spPr bwMode="auto">
          <a:xfrm>
            <a:off x="7010400" y="1600200"/>
            <a:ext cx="1905000" cy="1981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Четверний</a:t>
            </a:r>
          </a:p>
          <a:p>
            <a:pPr algn="ctr"/>
            <a:r>
              <a:rPr lang="uk-UA" sz="2400" b="1"/>
              <a:t> союз:</a:t>
            </a:r>
          </a:p>
          <a:p>
            <a:pPr algn="ctr"/>
            <a:r>
              <a:rPr lang="uk-UA" b="1"/>
              <a:t>Німеччина,</a:t>
            </a:r>
          </a:p>
          <a:p>
            <a:pPr algn="ctr"/>
            <a:r>
              <a:rPr lang="uk-UA" sz="1600" b="1"/>
              <a:t>Австро-Угорщина</a:t>
            </a:r>
            <a:endParaRPr lang="ru-RU" sz="1600" b="1"/>
          </a:p>
        </p:txBody>
      </p:sp>
    </p:spTree>
    <p:extLst>
      <p:ext uri="{BB962C8B-B14F-4D97-AF65-F5344CB8AC3E}">
        <p14:creationId xmlns:p14="http://schemas.microsoft.com/office/powerpoint/2010/main" val="6061651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725 0.22222 " pathEditMode="relative" ptsTypes="AA">
                                      <p:cBhvr>
                                        <p:cTn id="25" dur="3000" fill="hold"/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100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6" grpId="0" animBg="1"/>
      <p:bldP spid="153607" grpId="0" animBg="1"/>
      <p:bldP spid="153608" grpId="0" animBg="1"/>
      <p:bldP spid="153609" grpId="0" animBg="1"/>
      <p:bldP spid="153612" grpId="0"/>
      <p:bldP spid="153612" grpId="1"/>
      <p:bldP spid="1536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b="1" dirty="0" err="1"/>
              <a:t>Верденська</a:t>
            </a:r>
            <a:r>
              <a:rPr lang="uk-UA" b="1" dirty="0"/>
              <a:t> битва 1916р.</a:t>
            </a:r>
            <a:endParaRPr lang="ru-RU" b="1" dirty="0"/>
          </a:p>
        </p:txBody>
      </p:sp>
      <p:pic>
        <p:nvPicPr>
          <p:cNvPr id="1026" name="Picture 2" descr="Verdun and Vincinity - Ma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" y="921273"/>
            <a:ext cx="7487157" cy="57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Руїни Вердену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14231" y="4504821"/>
            <a:ext cx="3529769" cy="2353179"/>
          </a:xfrm>
        </p:spPr>
      </p:pic>
    </p:spTree>
    <p:extLst>
      <p:ext uri="{BB962C8B-B14F-4D97-AF65-F5344CB8AC3E}">
        <p14:creationId xmlns:p14="http://schemas.microsoft.com/office/powerpoint/2010/main" val="193599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0831"/>
            <a:ext cx="9144000" cy="42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8661648" cy="1143000"/>
          </a:xfrm>
        </p:spPr>
        <p:txBody>
          <a:bodyPr>
            <a:normAutofit fontScale="90000"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Червень – листопад 1916 р.- битва на р. </a:t>
            </a:r>
            <a:r>
              <a:rPr lang="uk-UA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Соммі</a:t>
            </a: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невдалий наступ англійців – вперше використані  танки)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48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1\Desktop\10 класс\Урок 7-8 Военные кампании и основные сражения 1915-1918 гг\Урок 7-8 Военные кампании и основные сражения 1915-1918 гг\Иллюстрации\первая в истории танковая аттак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149"/>
            <a:ext cx="9144000" cy="564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36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94" y="0"/>
            <a:ext cx="5178987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r>
              <a:rPr lang="uk-UA" dirty="0"/>
              <a:t>Червень-</a:t>
            </a:r>
            <a:br>
              <a:rPr lang="uk-UA" dirty="0"/>
            </a:br>
            <a:r>
              <a:rPr lang="uk-UA" dirty="0"/>
              <a:t>жовтень1916р.-</a:t>
            </a:r>
            <a:br>
              <a:rPr lang="uk-UA" dirty="0"/>
            </a:br>
            <a:r>
              <a:rPr lang="uk-UA" dirty="0"/>
              <a:t>Брусиловський</a:t>
            </a:r>
            <a:br>
              <a:rPr lang="uk-UA" dirty="0"/>
            </a:br>
            <a:r>
              <a:rPr lang="uk-UA" dirty="0"/>
              <a:t> прорив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407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143500" y="2928938"/>
            <a:ext cx="40005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b="1"/>
              <a:t>30 березня 1916 р. замість М. Іванова командуючим Південно-Західним фронтом призначений О. Брусилов. Під безпосереднім командуванням останнього з 4 червня на фронті від Луцька до Чернівців почався масований наступ армій Південно-Західного фронту, який тривав до 20 вересня 1916 р.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>
              <a:defRPr/>
            </a:pPr>
            <a:r>
              <a:rPr lang="uk-UA" sz="4000" dirty="0">
                <a:latin typeface="Arial Black" pitchFamily="34" charset="0"/>
              </a:rPr>
              <a:t>Брусиловський прорив</a:t>
            </a:r>
          </a:p>
        </p:txBody>
      </p:sp>
      <p:pic>
        <p:nvPicPr>
          <p:cNvPr id="27652" name="Picture 5" descr="C:\Users\1\Desktop\10 класс\Урок 7-8 Военные кампании и основные сражения 1915-1918 гг\Урок 7-8 Военные кампании и основные сражения 1915-1918 гг\Иллюстрации\Брусил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85813"/>
            <a:ext cx="4714875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29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1.Причини і початок війни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4400" b="1" dirty="0"/>
              <a:t>«Озброєний мир»</a:t>
            </a:r>
            <a:endParaRPr lang="ru-RU" sz="4400" dirty="0"/>
          </a:p>
          <a:p>
            <a:pPr marL="0" indent="0" algn="ctr">
              <a:buNone/>
            </a:pPr>
            <a:r>
              <a:rPr lang="uk-UA" b="1" dirty="0"/>
              <a:t>-</a:t>
            </a:r>
            <a:r>
              <a:rPr lang="uk-UA" sz="3600" dirty="0"/>
              <a:t>період  між  об’єднанням Німеччини після франко-</a:t>
            </a:r>
            <a:r>
              <a:rPr lang="uk-UA" sz="3600" dirty="0" err="1"/>
              <a:t>пруської</a:t>
            </a:r>
            <a:r>
              <a:rPr lang="uk-UA" sz="3600" dirty="0"/>
              <a:t> війни(1871) та початком Першої світової війни(1914р), </a:t>
            </a:r>
            <a:r>
              <a:rPr lang="uk-UA" dirty="0"/>
              <a:t>для якого характерні </a:t>
            </a:r>
            <a:r>
              <a:rPr lang="uk-UA" sz="3600" dirty="0"/>
              <a:t>гонка озброєнь </a:t>
            </a:r>
            <a:r>
              <a:rPr lang="uk-UA" dirty="0"/>
              <a:t>між Великою Британією, Францією, Німеччиною, Росією, Австро-Угорщиною, також </a:t>
            </a:r>
            <a:r>
              <a:rPr lang="uk-UA" sz="3600" dirty="0"/>
              <a:t>дипломатичні кризи</a:t>
            </a:r>
            <a:r>
              <a:rPr lang="uk-UA" dirty="0"/>
              <a:t>, що посилили напруженість між країнами –членами Антанти і Троїстого союзу.</a:t>
            </a:r>
            <a:endParaRPr lang="ru-RU" dirty="0"/>
          </a:p>
          <a:p>
            <a:pPr algn="ctr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altLang="ru-RU" sz="4000">
                <a:latin typeface="Arial Black" pitchFamily="34" charset="0"/>
              </a:rPr>
              <a:t>Результат битви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14313" y="4714875"/>
            <a:ext cx="8929687" cy="1752600"/>
          </a:xfrm>
        </p:spPr>
        <p:txBody>
          <a:bodyPr/>
          <a:lstStyle/>
          <a:p>
            <a:pPr algn="l">
              <a:defRPr/>
            </a:pPr>
            <a:r>
              <a:rPr lang="uk-UA" sz="2400" b="1" dirty="0"/>
              <a:t>1. Російські війська просунулись на 80–120 км.</a:t>
            </a:r>
          </a:p>
          <a:p>
            <a:pPr algn="l">
              <a:defRPr/>
            </a:pPr>
            <a:r>
              <a:rPr lang="uk-UA" sz="2400" b="1" dirty="0"/>
              <a:t>2. Австро-Угорщина зазнала значних втрат (200 тис. загиблих проти 62 тис. загиблих у російській армії).</a:t>
            </a:r>
          </a:p>
          <a:p>
            <a:pPr algn="l">
              <a:defRPr/>
            </a:pPr>
            <a:r>
              <a:rPr lang="uk-UA" sz="2400" b="1" dirty="0"/>
              <a:t>3.У війну на боці Антанти вступила Румунія.</a:t>
            </a:r>
          </a:p>
        </p:txBody>
      </p:sp>
      <p:pic>
        <p:nvPicPr>
          <p:cNvPr id="28676" name="Picture 5" descr="C:\Users\1\Desktop\10 класс\Урок 7-8 Военные кампании и основные сражения 1915-1918 гг\Урок 7-8 Военные кампании и основные сражения 1915-1918 гг\Иллюстрации\Брусиловский Проры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83581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99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21343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Східний</a:t>
            </a:r>
            <a:r>
              <a:rPr lang="ru-RU" sz="2000" b="1" dirty="0"/>
              <a:t> фронт у </a:t>
            </a:r>
            <a:r>
              <a:rPr lang="ru-RU" sz="2000" b="1" dirty="0" err="1"/>
              <a:t>травні</a:t>
            </a:r>
            <a:r>
              <a:rPr lang="ru-RU" sz="2000" b="1" dirty="0"/>
              <a:t> 1916 року</a:t>
            </a:r>
          </a:p>
        </p:txBody>
      </p:sp>
      <p:pic>
        <p:nvPicPr>
          <p:cNvPr id="5124" name="Picture 4" descr="http://upload.wikimedia.org/wikipedia/commons/1/1a/EasternFront191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9" y="476672"/>
            <a:ext cx="707755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pload.wikimedia.org/wikipedia/commons/thumb/9/90/Defenders_NGM-v31-p369-A.jpg/1280px-Defenders_NGM-v31-p369-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6511"/>
            <a:ext cx="8353230" cy="58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28" y="1644727"/>
            <a:ext cx="6377092" cy="521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99604"/>
            <a:ext cx="3313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cs typeface="Times New Roman" panose="02020603050405020304" pitchFamily="18" charset="0"/>
              </a:rPr>
              <a:t>4.Підводна війна</a:t>
            </a:r>
            <a:endParaRPr lang="ru-RU" sz="3200" dirty="0"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24744"/>
            <a:ext cx="44303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Травень 1916р. –</a:t>
            </a:r>
          </a:p>
          <a:p>
            <a:r>
              <a:rPr lang="uk-UA" sz="3600" dirty="0"/>
              <a:t> Ютландська </a:t>
            </a:r>
            <a:r>
              <a:rPr lang="uk-UA" sz="3600" dirty="0" err="1"/>
              <a:t>оперція</a:t>
            </a:r>
            <a:r>
              <a:rPr lang="uk-UA" sz="3600" dirty="0"/>
              <a:t>(</a:t>
            </a:r>
          </a:p>
          <a:p>
            <a:r>
              <a:rPr lang="uk-UA" sz="3600" dirty="0"/>
              <a:t> півострів)  -</a:t>
            </a:r>
          </a:p>
          <a:p>
            <a:r>
              <a:rPr lang="uk-UA" sz="3600" dirty="0"/>
              <a:t>прорвати блокаду </a:t>
            </a:r>
          </a:p>
          <a:p>
            <a:r>
              <a:rPr lang="uk-UA" sz="3600" dirty="0"/>
              <a:t>німцям не вдалося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8600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лютого 1917р.- початок необмеженої підводної війни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63" y="2420888"/>
            <a:ext cx="8136392" cy="340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067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071546"/>
            <a:ext cx="6900882" cy="857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Домашнє</a:t>
            </a:r>
            <a:r>
              <a:rPr lang="ru-RU" dirty="0"/>
              <a:t> </a:t>
            </a:r>
            <a:r>
              <a:rPr lang="ru-RU" dirty="0" err="1"/>
              <a:t>завдання:пар</a:t>
            </a:r>
            <a:r>
              <a:rPr lang="ru-RU" dirty="0"/>
              <a:t>. 1 </a:t>
            </a:r>
            <a:r>
              <a:rPr lang="ru-RU" dirty="0" err="1"/>
              <a:t>читати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переглянути</a:t>
            </a:r>
            <a:r>
              <a:rPr lang="ru-RU" dirty="0"/>
              <a:t> </a:t>
            </a:r>
            <a:r>
              <a:rPr lang="ru-RU" dirty="0" err="1"/>
              <a:t>презентацію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вивчити</a:t>
            </a:r>
            <a:r>
              <a:rPr lang="ru-RU" dirty="0"/>
              <a:t> </a:t>
            </a:r>
            <a:r>
              <a:rPr lang="ru-RU" dirty="0" err="1"/>
              <a:t>прізвища</a:t>
            </a:r>
            <a:r>
              <a:rPr lang="ru-RU" dirty="0"/>
              <a:t>, </a:t>
            </a:r>
            <a:r>
              <a:rPr lang="ru-RU" dirty="0" err="1"/>
              <a:t>дати</a:t>
            </a:r>
            <a:r>
              <a:rPr lang="ru-RU" dirty="0"/>
              <a:t>, </a:t>
            </a:r>
            <a:r>
              <a:rPr lang="ru-RU" dirty="0" err="1"/>
              <a:t>події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78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13" descr="alliance_ente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31" y="838200"/>
            <a:ext cx="6611093" cy="467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362200" y="152400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Причини війни</a:t>
            </a:r>
            <a:endParaRPr lang="ru-RU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-7303" y="5278604"/>
            <a:ext cx="3505200" cy="15696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Загострення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протиріч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3779912" y="5032382"/>
            <a:ext cx="1981200" cy="15696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ринки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5963479" y="5032382"/>
            <a:ext cx="3200400" cy="18158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350" indent="22225" algn="ctr">
              <a:spcBef>
                <a:spcPct val="50000"/>
              </a:spcBef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Наростання революційного та національно-визвольного руху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20" descr="Файл:Triple Entente.jpg"/>
          <p:cNvPicPr>
            <a:picLocks noChangeAspect="1" noChangeArrowheads="1"/>
          </p:cNvPicPr>
          <p:nvPr/>
        </p:nvPicPr>
        <p:blipFill>
          <a:blip r:embed="rId4" cstate="print"/>
          <a:srcRect l="4545" t="6703" r="4127" b="7798"/>
          <a:stretch>
            <a:fillRect/>
          </a:stretch>
        </p:blipFill>
        <p:spPr bwMode="auto">
          <a:xfrm>
            <a:off x="179512" y="836712"/>
            <a:ext cx="21602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23" descr="Файл:Тире-Боне. Друзья мира (Тройственный союз).jpg"/>
          <p:cNvPicPr>
            <a:picLocks noChangeAspect="1" noChangeArrowheads="1"/>
          </p:cNvPicPr>
          <p:nvPr/>
        </p:nvPicPr>
        <p:blipFill>
          <a:blip r:embed="rId5" cstate="print"/>
          <a:srcRect b="3581"/>
          <a:stretch>
            <a:fillRect/>
          </a:stretch>
        </p:blipFill>
        <p:spPr bwMode="auto">
          <a:xfrm>
            <a:off x="6981825" y="1295400"/>
            <a:ext cx="2162175" cy="227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5334000" y="2209800"/>
            <a:ext cx="609600" cy="457200"/>
          </a:xfrm>
          <a:prstGeom prst="irregularSeal1">
            <a:avLst/>
          </a:prstGeom>
          <a:gradFill rotWithShape="1">
            <a:gsLst>
              <a:gs pos="0">
                <a:srgbClr val="FFF200"/>
              </a:gs>
              <a:gs pos="45000">
                <a:srgbClr val="FF7A00">
                  <a:alpha val="80650"/>
                </a:srgbClr>
              </a:gs>
              <a:gs pos="70000">
                <a:srgbClr val="FF0300">
                  <a:alpha val="69901"/>
                </a:srgbClr>
              </a:gs>
              <a:gs pos="100000">
                <a:srgbClr val="4D0808">
                  <a:alpha val="57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1344" name="AutoShape 32"/>
          <p:cNvSpPr>
            <a:spLocks noChangeArrowheads="1"/>
          </p:cNvSpPr>
          <p:nvPr/>
        </p:nvSpPr>
        <p:spPr bwMode="auto">
          <a:xfrm>
            <a:off x="4572000" y="2209800"/>
            <a:ext cx="609600" cy="457200"/>
          </a:xfrm>
          <a:prstGeom prst="irregularSeal1">
            <a:avLst/>
          </a:prstGeom>
          <a:gradFill rotWithShape="1">
            <a:gsLst>
              <a:gs pos="0">
                <a:srgbClr val="FFF200"/>
              </a:gs>
              <a:gs pos="45000">
                <a:srgbClr val="FF7A00">
                  <a:alpha val="80650"/>
                </a:srgbClr>
              </a:gs>
              <a:gs pos="70000">
                <a:srgbClr val="FF0300">
                  <a:alpha val="69901"/>
                </a:srgbClr>
              </a:gs>
              <a:gs pos="100000">
                <a:srgbClr val="4D0808">
                  <a:alpha val="57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1345" name="AutoShape 33"/>
          <p:cNvSpPr>
            <a:spLocks noChangeArrowheads="1"/>
          </p:cNvSpPr>
          <p:nvPr/>
        </p:nvSpPr>
        <p:spPr bwMode="auto">
          <a:xfrm>
            <a:off x="5029200" y="2743200"/>
            <a:ext cx="609600" cy="457200"/>
          </a:xfrm>
          <a:prstGeom prst="irregularSeal1">
            <a:avLst/>
          </a:prstGeom>
          <a:gradFill rotWithShape="1">
            <a:gsLst>
              <a:gs pos="0">
                <a:srgbClr val="FFF200"/>
              </a:gs>
              <a:gs pos="45000">
                <a:srgbClr val="FF7A00">
                  <a:alpha val="80650"/>
                </a:srgbClr>
              </a:gs>
              <a:gs pos="70000">
                <a:srgbClr val="FF0300">
                  <a:alpha val="69901"/>
                </a:srgbClr>
              </a:gs>
              <a:gs pos="100000">
                <a:srgbClr val="4D0808">
                  <a:alpha val="57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306" name="Text Box 34"/>
          <p:cNvSpPr txBox="1">
            <a:spLocks noChangeArrowheads="1"/>
          </p:cNvSpPr>
          <p:nvPr/>
        </p:nvSpPr>
        <p:spPr bwMode="auto">
          <a:xfrm>
            <a:off x="76200" y="3048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latin typeface="TrueGritC" pitchFamily="82" charset="0"/>
              </a:rPr>
              <a:t>А  н  т  а  н  т  а</a:t>
            </a:r>
            <a:endParaRPr lang="ru-RU" sz="2800">
              <a:latin typeface="TrueGritC" pitchFamily="82" charset="0"/>
            </a:endParaRPr>
          </a:p>
        </p:txBody>
      </p:sp>
      <p:sp>
        <p:nvSpPr>
          <p:cNvPr id="12307" name="Text Box 35"/>
          <p:cNvSpPr txBox="1">
            <a:spLocks noChangeArrowheads="1"/>
          </p:cNvSpPr>
          <p:nvPr/>
        </p:nvSpPr>
        <p:spPr bwMode="auto">
          <a:xfrm>
            <a:off x="6781800" y="152400"/>
            <a:ext cx="2438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>
                <a:latin typeface="TrueGritC" pitchFamily="82" charset="0"/>
              </a:rPr>
              <a:t>Т р о ї с т и й  </a:t>
            </a:r>
          </a:p>
          <a:p>
            <a:pPr algn="ctr">
              <a:spcBef>
                <a:spcPct val="50000"/>
              </a:spcBef>
            </a:pPr>
            <a:r>
              <a:rPr lang="uk-UA" sz="2800">
                <a:latin typeface="TrueGritC" pitchFamily="82" charset="0"/>
              </a:rPr>
              <a:t>с о ю з</a:t>
            </a:r>
            <a:endParaRPr lang="ru-RU" sz="2800">
              <a:latin typeface="TrueGr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5288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5545138" cy="936625"/>
          </a:xfrm>
        </p:spPr>
        <p:txBody>
          <a:bodyPr/>
          <a:lstStyle/>
          <a:p>
            <a:pPr eaLnBrk="1" hangingPunct="1">
              <a:defRPr/>
            </a:pPr>
            <a:r>
              <a:rPr lang="uk-UA"/>
              <a:t>Характер </a:t>
            </a:r>
            <a:r>
              <a:rPr lang="uk-UA" dirty="0"/>
              <a:t>війни</a:t>
            </a:r>
            <a:endParaRPr lang="ru-RU" dirty="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55650" y="1052736"/>
            <a:ext cx="388835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/>
              <a:t>Війна була загарбницькою, несправедливою, імперіалістичною та для деяких народів братовбивчою.</a:t>
            </a:r>
            <a:endParaRPr lang="ru-RU" sz="2400" b="1" dirty="0"/>
          </a:p>
        </p:txBody>
      </p:sp>
      <p:pic>
        <p:nvPicPr>
          <p:cNvPr id="28678" name="Picture 6" descr="i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467544" y="3573016"/>
            <a:ext cx="37084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i (1)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4859338" y="404813"/>
            <a:ext cx="40338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i (2)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4572000" y="3789363"/>
            <a:ext cx="4310063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4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" y="11765"/>
            <a:ext cx="9057592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45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071546"/>
            <a:ext cx="6900882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14414" y="2000240"/>
            <a:ext cx="7043758" cy="45434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981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452"/>
            <a:ext cx="9036495" cy="673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2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2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5008" y="565021"/>
            <a:ext cx="8928992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Причини </a:t>
            </a:r>
            <a:r>
              <a:rPr lang="ru-RU" sz="3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Першої</a:t>
            </a:r>
            <a:r>
              <a:rPr lang="ru-RU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3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світової</a:t>
            </a:r>
            <a:r>
              <a:rPr lang="ru-RU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3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війни</a:t>
            </a:r>
            <a:endParaRPr lang="ru-RU" sz="3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ru-RU" sz="3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	</a:t>
            </a:r>
            <a:r>
              <a:rPr lang="ru-RU" dirty="0" err="1"/>
              <a:t>Загострення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протиріч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провідними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	</a:t>
            </a:r>
            <a:r>
              <a:rPr lang="ru-RU" dirty="0" err="1"/>
              <a:t>Боротьба</a:t>
            </a:r>
            <a:r>
              <a:rPr lang="ru-RU" dirty="0"/>
              <a:t> за ринки </a:t>
            </a:r>
            <a:r>
              <a:rPr lang="ru-RU" dirty="0" err="1"/>
              <a:t>збуту</a:t>
            </a:r>
            <a:r>
              <a:rPr lang="ru-RU" dirty="0"/>
              <a:t> та </a:t>
            </a:r>
            <a:r>
              <a:rPr lang="ru-RU" dirty="0" err="1"/>
              <a:t>світове</a:t>
            </a:r>
            <a:r>
              <a:rPr lang="ru-RU" dirty="0"/>
              <a:t> </a:t>
            </a:r>
            <a:r>
              <a:rPr lang="ru-RU" dirty="0" err="1"/>
              <a:t>панування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	</a:t>
            </a:r>
            <a:r>
              <a:rPr lang="ru-RU" dirty="0" err="1"/>
              <a:t>Протистояння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</a:t>
            </a:r>
            <a:r>
              <a:rPr lang="ru-RU" dirty="0" err="1"/>
              <a:t>воєнно-політичними</a:t>
            </a:r>
            <a:r>
              <a:rPr lang="ru-RU" dirty="0"/>
              <a:t> блоками </a:t>
            </a:r>
            <a:r>
              <a:rPr lang="ru-RU" dirty="0" err="1"/>
              <a:t>європейських</a:t>
            </a:r>
            <a:r>
              <a:rPr lang="ru-RU" dirty="0"/>
              <a:t> держав (Антанта — </a:t>
            </a:r>
            <a:r>
              <a:rPr lang="ru-RU" dirty="0" err="1"/>
              <a:t>Троїстий</a:t>
            </a:r>
            <a:r>
              <a:rPr lang="ru-RU" dirty="0"/>
              <a:t> союз)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9223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1959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201738SlideId2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202052SlideId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20214SlideId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202111SlideId262"/>
</p:tagLst>
</file>

<file path=ppt/theme/theme1.xml><?xml version="1.0" encoding="utf-8"?>
<a:theme xmlns:a="http://schemas.openxmlformats.org/drawingml/2006/main" name="+патріот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+патріот12</Template>
  <TotalTime>211</TotalTime>
  <Words>599</Words>
  <Application>Microsoft Office PowerPoint</Application>
  <PresentationFormat>Екран (4:3)</PresentationFormat>
  <Paragraphs>107</Paragraphs>
  <Slides>34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Calibri</vt:lpstr>
      <vt:lpstr>Microsoft Sans Serif</vt:lpstr>
      <vt:lpstr>Times New Roman</vt:lpstr>
      <vt:lpstr>TrueGritC</vt:lpstr>
      <vt:lpstr>Wingdings</vt:lpstr>
      <vt:lpstr>+патріот12</vt:lpstr>
      <vt:lpstr>Заголовок</vt:lpstr>
      <vt:lpstr>Презентація PowerPoint</vt:lpstr>
      <vt:lpstr>1.Причини і початок війни</vt:lpstr>
      <vt:lpstr>Презентація PowerPoint</vt:lpstr>
      <vt:lpstr>Характер війни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«Геополітичні інтереси» </vt:lpstr>
      <vt:lpstr>Презентація PowerPoint</vt:lpstr>
      <vt:lpstr>Презентація PowerPoint</vt:lpstr>
      <vt:lpstr>Презентація PowerPoint</vt:lpstr>
      <vt:lpstr>Презентація PowerPoint</vt:lpstr>
      <vt:lpstr>3.Фронти війни та характеристика основних воєнних кампаній. </vt:lpstr>
      <vt:lpstr>Презентація PowerPoint</vt:lpstr>
      <vt:lpstr>Презентація PowerPoint</vt:lpstr>
      <vt:lpstr>Презентація PowerPoint</vt:lpstr>
      <vt:lpstr>Окопна війна- позиційна війна</vt:lpstr>
      <vt:lpstr>Воєнні дії 1915 року</vt:lpstr>
      <vt:lpstr>22 квітня 1915 р. біля бельгійського міста Іпр. Із 15 тис. англійських вояків, що отруїлись хлором, третина померла. </vt:lpstr>
      <vt:lpstr>1915 р.</vt:lpstr>
      <vt:lpstr>Зміни серед учасників коаліцій</vt:lpstr>
      <vt:lpstr>Верденська битва 1916р.</vt:lpstr>
      <vt:lpstr>Червень – листопад 1916 р.- битва на р. Соммі( невдалий наступ англійців – вперше використані  танки)</vt:lpstr>
      <vt:lpstr>Презентація PowerPoint</vt:lpstr>
      <vt:lpstr> Червень- жовтень1916р.- Брусиловський  прорив </vt:lpstr>
      <vt:lpstr>30 березня 1916 р. замість М. Іванова командуючим Південно-Західним фронтом призначений О. Брусилов. Під безпосереднім командуванням останнього з 4 червня на фронті від Луцька до Чернівців почався масований наступ армій Південно-Західного фронту, який тривав до 20 вересня 1916 р. </vt:lpstr>
      <vt:lpstr>Результат битви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Пользователь Windows</dc:creator>
  <cp:lastModifiedBy>UNICEF</cp:lastModifiedBy>
  <cp:revision>15</cp:revision>
  <dcterms:created xsi:type="dcterms:W3CDTF">2018-08-05T11:14:32Z</dcterms:created>
  <dcterms:modified xsi:type="dcterms:W3CDTF">2023-09-17T19:38:24Z</dcterms:modified>
</cp:coreProperties>
</file>