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9" r:id="rId3"/>
    <p:sldId id="270" r:id="rId4"/>
    <p:sldId id="257" r:id="rId5"/>
    <p:sldId id="258" r:id="rId6"/>
    <p:sldId id="259" r:id="rId7"/>
    <p:sldId id="266" r:id="rId8"/>
    <p:sldId id="260" r:id="rId9"/>
    <p:sldId id="263" r:id="rId10"/>
    <p:sldId id="261" r:id="rId11"/>
    <p:sldId id="262" r:id="rId12"/>
    <p:sldId id="264" r:id="rId13"/>
    <p:sldId id="265" r:id="rId14"/>
    <p:sldId id="267" r:id="rId15"/>
    <p:sldId id="271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8A8E-6305-4DA0-A4D5-AC1CBABA3A01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13DD-DCBD-4183-AC85-7F3AB0A0E77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8A8E-6305-4DA0-A4D5-AC1CBABA3A01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13DD-DCBD-4183-AC85-7F3AB0A0E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8A8E-6305-4DA0-A4D5-AC1CBABA3A01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13DD-DCBD-4183-AC85-7F3AB0A0E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8A8E-6305-4DA0-A4D5-AC1CBABA3A01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13DD-DCBD-4183-AC85-7F3AB0A0E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8A8E-6305-4DA0-A4D5-AC1CBABA3A01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13DD-DCBD-4183-AC85-7F3AB0A0E77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8A8E-6305-4DA0-A4D5-AC1CBABA3A01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13DD-DCBD-4183-AC85-7F3AB0A0E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8A8E-6305-4DA0-A4D5-AC1CBABA3A01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13DD-DCBD-4183-AC85-7F3AB0A0E77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8A8E-6305-4DA0-A4D5-AC1CBABA3A01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13DD-DCBD-4183-AC85-7F3AB0A0E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8A8E-6305-4DA0-A4D5-AC1CBABA3A01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13DD-DCBD-4183-AC85-7F3AB0A0E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8A8E-6305-4DA0-A4D5-AC1CBABA3A01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13DD-DCBD-4183-AC85-7F3AB0A0E77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8A8E-6305-4DA0-A4D5-AC1CBABA3A01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13DD-DCBD-4183-AC85-7F3AB0A0E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1208A8E-6305-4DA0-A4D5-AC1CBABA3A01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B8D13DD-DCBD-4183-AC85-7F3AB0A0E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789040"/>
            <a:ext cx="7992888" cy="1702160"/>
          </a:xfrm>
        </p:spPr>
        <p:txBody>
          <a:bodyPr anchor="ctr">
            <a:noAutofit/>
          </a:bodyPr>
          <a:lstStyle/>
          <a:p>
            <a:pPr algn="ctr"/>
            <a:r>
              <a:rPr lang="ru-RU" sz="4400" b="1" dirty="0" err="1">
                <a:latin typeface="Arial" pitchFamily="34" charset="0"/>
                <a:cs typeface="Arial" pitchFamily="34" charset="0"/>
              </a:rPr>
              <a:t>Білки</a:t>
            </a:r>
            <a:r>
              <a:rPr lang="ru-RU" sz="4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4400" b="1" dirty="0" err="1">
                <a:latin typeface="Arial" pitchFamily="34" charset="0"/>
                <a:cs typeface="Arial" pitchFamily="34" charset="0"/>
              </a:rPr>
              <a:t>їхня</a:t>
            </a:r>
            <a:r>
              <a:rPr lang="ru-RU" sz="4400" b="1" dirty="0">
                <a:latin typeface="Arial" pitchFamily="34" charset="0"/>
                <a:cs typeface="Arial" pitchFamily="34" charset="0"/>
              </a:rPr>
              <a:t> структурна </a:t>
            </a:r>
            <a:r>
              <a:rPr lang="ru-RU" sz="4400" b="1" dirty="0" err="1">
                <a:latin typeface="Arial" pitchFamily="34" charset="0"/>
                <a:cs typeface="Arial" pitchFamily="34" charset="0"/>
              </a:rPr>
              <a:t>організація</a:t>
            </a:r>
            <a:r>
              <a:rPr lang="ru-RU" sz="4400" b="1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4400" b="1" dirty="0" err="1">
                <a:latin typeface="Arial" pitchFamily="34" charset="0"/>
                <a:cs typeface="Arial" pitchFamily="34" charset="0"/>
              </a:rPr>
              <a:t>основні</a:t>
            </a:r>
            <a:r>
              <a:rPr lang="ru-RU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err="1" smtClean="0">
                <a:latin typeface="Arial" pitchFamily="34" charset="0"/>
                <a:cs typeface="Arial" pitchFamily="34" charset="0"/>
              </a:rPr>
              <a:t>функції</a:t>
            </a: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3391272" cy="225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44312"/>
            <a:ext cx="3528392" cy="26992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06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72616" y="260648"/>
            <a:ext cx="7024744" cy="1143000"/>
          </a:xfrm>
        </p:spPr>
        <p:txBody>
          <a:bodyPr anchor="ctr">
            <a:normAutofit/>
          </a:bodyPr>
          <a:lstStyle/>
          <a:p>
            <a:pPr algn="ctr"/>
            <a:r>
              <a:rPr lang="uk-UA" sz="4800" b="1" dirty="0"/>
              <a:t>Д</a:t>
            </a:r>
            <a:r>
              <a:rPr lang="uk-UA" sz="4800" b="1" dirty="0" smtClean="0"/>
              <a:t>енатурація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74271"/>
            <a:ext cx="4536504" cy="504056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uk-UA" dirty="0">
                <a:latin typeface="Arial" pitchFamily="34" charset="0"/>
                <a:cs typeface="Arial" pitchFamily="34" charset="0"/>
              </a:rPr>
              <a:t>П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очинаючи зі вторинної структури, просторова конформація макромолекул білка підтримується переважно слабкими хімічними зв’язками. Під впливом зовнішніх чинників, зв’язки, що утримують макромолекулу, рвуться і структура білка та його властивості змінюються. </a:t>
            </a:r>
          </a:p>
          <a:p>
            <a:pPr marL="68580" indent="0" algn="ctr">
              <a:buNone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Цей процес називається </a:t>
            </a:r>
            <a:r>
              <a:rPr lang="uk-UA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денатурацією.</a:t>
            </a:r>
          </a:p>
          <a:p>
            <a:pPr marL="68580" indent="0">
              <a:buNone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4668812"/>
            <a:ext cx="3936040" cy="20005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3E3D2D"/>
                </a:solidFill>
                <a:latin typeface="Arial" pitchFamily="34" charset="0"/>
                <a:cs typeface="Arial" pitchFamily="34" charset="0"/>
              </a:rPr>
              <a:t>Якщо порушуються всі структури білка, включаючи первинну, така денатурація називається </a:t>
            </a:r>
            <a:r>
              <a:rPr lang="uk-UA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необоротна.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58556"/>
            <a:ext cx="3672408" cy="186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24" b="92268" l="9653" r="895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603" y="-243408"/>
            <a:ext cx="4555741" cy="341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07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4464496" cy="1080120"/>
          </a:xfrm>
        </p:spPr>
        <p:txBody>
          <a:bodyPr anchor="ctr">
            <a:noAutofit/>
          </a:bodyPr>
          <a:lstStyle/>
          <a:p>
            <a:pPr algn="ctr"/>
            <a:r>
              <a:rPr lang="uk-UA" sz="4800" b="1" dirty="0" smtClean="0"/>
              <a:t>Ренатурація</a:t>
            </a:r>
            <a:r>
              <a:rPr lang="uk-UA" sz="4800" dirty="0" smtClean="0"/>
              <a:t> 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556792"/>
            <a:ext cx="6768868" cy="2401492"/>
          </a:xfrm>
        </p:spPr>
        <p:txBody>
          <a:bodyPr/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Бувають і процеси оборотної денатурації. За умови збереження первинної структури білка після усунення чинника, що призвів до денатурації, багато білків здатні повернути свою природну форму. Такий процес називається </a:t>
            </a:r>
            <a:r>
              <a:rPr lang="uk-UA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ренатурацією. </a:t>
            </a:r>
            <a:endParaRPr lang="ru-RU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6691946" cy="244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34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024744" cy="720080"/>
          </a:xfrm>
        </p:spPr>
        <p:txBody>
          <a:bodyPr/>
          <a:lstStyle/>
          <a:p>
            <a:r>
              <a:rPr lang="uk-UA" sz="3300" kern="0" dirty="0">
                <a:solidFill>
                  <a:srgbClr val="00B050"/>
                </a:solidFill>
                <a:latin typeface="Arial Black"/>
              </a:rPr>
              <a:t>Функції білків в організмі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28740"/>
            <a:ext cx="813690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Будівельна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200" dirty="0">
                <a:latin typeface="Arial" pitchFamily="34" charset="0"/>
                <a:cs typeface="Arial" pitchFamily="34" charset="0"/>
              </a:rPr>
              <a:t>– вони є основою біологічних мембран. З білків складаються </a:t>
            </a:r>
            <a:r>
              <a:rPr lang="uk-UA" sz="2200" dirty="0" err="1">
                <a:latin typeface="Arial" pitchFamily="34" charset="0"/>
                <a:cs typeface="Arial" pitchFamily="34" charset="0"/>
              </a:rPr>
              <a:t>мікротрубочки</a:t>
            </a:r>
            <a:r>
              <a:rPr lang="uk-UA" sz="2200" dirty="0">
                <a:latin typeface="Arial" pitchFamily="34" charset="0"/>
                <a:cs typeface="Arial" pitchFamily="34" charset="0"/>
              </a:rPr>
              <a:t> та </a:t>
            </a:r>
            <a:r>
              <a:rPr lang="uk-UA" sz="2200" dirty="0" err="1">
                <a:latin typeface="Arial" pitchFamily="34" charset="0"/>
                <a:cs typeface="Arial" pitchFamily="34" charset="0"/>
              </a:rPr>
              <a:t>мікронитки</a:t>
            </a:r>
            <a:r>
              <a:rPr lang="uk-UA" sz="2200" dirty="0">
                <a:latin typeface="Arial" pitchFamily="34" charset="0"/>
                <a:cs typeface="Arial" pitchFamily="34" charset="0"/>
              </a:rPr>
              <a:t>, які виконують роль скелета. Скріплюють клітинні структури. У хрящах і сухожиллях – колаген, у </a:t>
            </a:r>
            <a:r>
              <a:rPr lang="uk-UA" sz="2200" dirty="0" smtClean="0">
                <a:latin typeface="Arial" pitchFamily="34" charset="0"/>
                <a:cs typeface="Arial" pitchFamily="34" charset="0"/>
              </a:rPr>
              <a:t>зв’язках </a:t>
            </a:r>
            <a:r>
              <a:rPr lang="uk-UA" sz="2200" dirty="0">
                <a:latin typeface="Arial" pitchFamily="34" charset="0"/>
                <a:cs typeface="Arial" pitchFamily="34" charset="0"/>
              </a:rPr>
              <a:t>– еластин, у кістках – осин, волосся, нігті, </a:t>
            </a:r>
            <a:r>
              <a:rPr lang="uk-UA" sz="2200" dirty="0" smtClean="0">
                <a:latin typeface="Arial" pitchFamily="34" charset="0"/>
                <a:cs typeface="Arial" pitchFamily="34" charset="0"/>
              </a:rPr>
              <a:t>пір’я </a:t>
            </a:r>
            <a:r>
              <a:rPr lang="uk-UA" sz="2200" dirty="0">
                <a:latin typeface="Arial" pitchFamily="34" charset="0"/>
                <a:cs typeface="Arial" pitchFamily="34" charset="0"/>
              </a:rPr>
              <a:t>– кератин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Захисна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2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uk-UA" sz="2200" dirty="0">
                <a:latin typeface="Arial" pitchFamily="34" charset="0"/>
                <a:cs typeface="Arial" pitchFamily="34" charset="0"/>
              </a:rPr>
              <a:t>запобігання ушкодженням клітин, органів і організму в цілому, захист від паразитів і сторонніх білків.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Регуляторна</a:t>
            </a:r>
            <a:r>
              <a:rPr lang="uk-UA" sz="2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200" dirty="0">
                <a:latin typeface="Arial" pitchFamily="34" charset="0"/>
                <a:cs typeface="Arial" pitchFamily="34" charset="0"/>
              </a:rPr>
              <a:t>– регулювання активності обміну речовин. Це </a:t>
            </a:r>
            <a:r>
              <a:rPr lang="uk-UA" sz="2200" dirty="0" smtClean="0">
                <a:latin typeface="Arial" pitchFamily="34" charset="0"/>
                <a:cs typeface="Arial" pitchFamily="34" charset="0"/>
              </a:rPr>
              <a:t>гормони </a:t>
            </a:r>
            <a:r>
              <a:rPr lang="uk-UA" sz="2200" dirty="0">
                <a:latin typeface="Arial" pitchFamily="34" charset="0"/>
                <a:cs typeface="Arial" pitchFamily="34" charset="0"/>
              </a:rPr>
              <a:t>білкової породи чи ферменти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89"/>
          <a:stretch/>
        </p:blipFill>
        <p:spPr bwMode="auto">
          <a:xfrm>
            <a:off x="2195736" y="4660394"/>
            <a:ext cx="5040560" cy="2007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90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3293690"/>
            <a:ext cx="763284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Сигнальна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– здатність “розпізнавати” специфічні хімічні сполуки і певним чином на них реагувати.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Скорочувальна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– забезпечує здатність клітини, тканини чи організму змінювати форму, рухатись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28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Запасаюча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– деякі білки відкладаються про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запас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71"/>
          <a:stretch/>
        </p:blipFill>
        <p:spPr bwMode="auto">
          <a:xfrm>
            <a:off x="1475656" y="802633"/>
            <a:ext cx="6015448" cy="2392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31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7920880" cy="3888432"/>
          </a:xfrm>
        </p:spPr>
        <p:txBody>
          <a:bodyPr>
            <a:normAutofit/>
          </a:bodyPr>
          <a:lstStyle/>
          <a:p>
            <a:pPr marL="285750" lvl="0" indent="-285750">
              <a:spcBef>
                <a:spcPts val="0"/>
              </a:spcBef>
              <a:buClrTx/>
              <a:buSzTx/>
              <a:buFont typeface="Wingdings" pitchFamily="2" charset="2"/>
              <a:buChar char="Ø"/>
            </a:pPr>
            <a:r>
              <a:rPr lang="uk-UA" sz="2800" b="1" dirty="0">
                <a:solidFill>
                  <a:srgbClr val="94C600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Транспортна</a:t>
            </a:r>
            <a:r>
              <a:rPr lang="uk-UA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– транспорт неорганічних іонів і специфічних органічних речовин</a:t>
            </a:r>
          </a:p>
          <a:p>
            <a:pPr marL="285750" lvl="0" indent="-285750">
              <a:spcBef>
                <a:spcPts val="0"/>
              </a:spcBef>
              <a:buClrTx/>
              <a:buSzTx/>
              <a:buFont typeface="Wingdings" pitchFamily="2" charset="2"/>
              <a:buChar char="Ø"/>
            </a:pPr>
            <a:r>
              <a:rPr lang="uk-UA" sz="2800" b="1" dirty="0">
                <a:solidFill>
                  <a:srgbClr val="94C600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Енергетична</a:t>
            </a:r>
            <a:r>
              <a:rPr lang="uk-UA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– при їхньому розщепленні вивільняється енергія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spcBef>
                <a:spcPts val="0"/>
              </a:spcBef>
              <a:buClrTx/>
              <a:buSzTx/>
              <a:buFont typeface="Wingdings" pitchFamily="2" charset="2"/>
              <a:buChar char="Ø"/>
            </a:pPr>
            <a:r>
              <a:rPr lang="uk-UA" sz="2800" b="1" dirty="0">
                <a:solidFill>
                  <a:srgbClr val="94C600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Каталітична</a:t>
            </a:r>
            <a:r>
              <a:rPr lang="uk-UA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– виконується певним класом білків – ферментами, що прискорюють біохімічні реакції</a:t>
            </a:r>
          </a:p>
          <a:p>
            <a:pPr marL="285750" lvl="0" indent="-285750">
              <a:spcBef>
                <a:spcPts val="0"/>
              </a:spcBef>
              <a:buClrTx/>
              <a:buSzTx/>
              <a:buFont typeface="Wingdings" pitchFamily="2" charset="2"/>
              <a:buChar char="Ø"/>
            </a:pPr>
            <a:r>
              <a:rPr lang="uk-UA" sz="2800" b="1" dirty="0">
                <a:solidFill>
                  <a:srgbClr val="94C600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Поживна</a:t>
            </a:r>
            <a:r>
              <a:rPr lang="uk-UA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на деяких етапах розвитку зародок споживає їх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880269"/>
            <a:ext cx="5224612" cy="2861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7152"/>
            <a:ext cx="3230906" cy="1325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27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836712"/>
            <a:ext cx="6984776" cy="2304256"/>
          </a:xfrm>
        </p:spPr>
        <p:txBody>
          <a:bodyPr/>
          <a:lstStyle/>
          <a:p>
            <a:r>
              <a:rPr lang="uk-UA" dirty="0" smtClean="0"/>
              <a:t>Чому відсутність у раціоні білків тваринного походження негативно впливає на життєдіяльність організму людини?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48880"/>
            <a:ext cx="5544616" cy="4118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63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15616" y="836712"/>
            <a:ext cx="6408712" cy="3456384"/>
          </a:xfrm>
        </p:spPr>
        <p:txBody>
          <a:bodyPr anchor="ctr">
            <a:noAutofit/>
          </a:bodyPr>
          <a:lstStyle/>
          <a:p>
            <a:pPr algn="ctr"/>
            <a:r>
              <a:rPr lang="ru-RU" sz="6000" b="1" dirty="0" err="1" smtClean="0"/>
              <a:t>Домашнє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завдання</a:t>
            </a:r>
            <a:r>
              <a:rPr lang="ru-RU" sz="6000" b="1" dirty="0" smtClean="0"/>
              <a:t>:</a:t>
            </a:r>
            <a:br>
              <a:rPr lang="ru-RU" sz="6000" b="1" dirty="0" smtClean="0"/>
            </a:br>
            <a:r>
              <a:rPr lang="ru-RU" sz="6000" b="1" dirty="0" smtClean="0"/>
              <a:t>Параграф 4,5.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61666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80728"/>
          </a:xfrm>
        </p:spPr>
        <p:txBody>
          <a:bodyPr/>
          <a:lstStyle/>
          <a:p>
            <a:r>
              <a:rPr lang="uk-UA" dirty="0" smtClean="0"/>
              <a:t>Яка роль білків у житті організмів?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6952"/>
            <a:ext cx="3096344" cy="2180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68960"/>
            <a:ext cx="4142768" cy="3017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376" y="571500"/>
            <a:ext cx="2159182" cy="215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17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Антуан Франсуа де </a:t>
            </a:r>
            <a:r>
              <a:rPr lang="uk-UA" dirty="0" err="1"/>
              <a:t>Фуркруа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1600200"/>
            <a:ext cx="3754760" cy="4876800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Білки були виділені в окремий клас біологічних молекул у 18 столітті в результаті робіт французького хіміка Антуана де </a:t>
            </a:r>
            <a:r>
              <a:rPr lang="uk-UA" dirty="0" err="1"/>
              <a:t>Фуркруа</a:t>
            </a:r>
            <a:r>
              <a:rPr lang="uk-UA" dirty="0"/>
              <a:t> та інших учених, в яких було відмічено властивість білків коагулювати під час нагрівання або під дією кислот. У той час були досліджені такі білки, як альбумін з яєчних білків, фібрин з крові і </a:t>
            </a:r>
            <a:r>
              <a:rPr lang="uk-UA" dirty="0" err="1"/>
              <a:t>глютен</a:t>
            </a:r>
            <a:r>
              <a:rPr lang="uk-UA" dirty="0"/>
              <a:t> із зерна пшениці. Голландський хімік </a:t>
            </a:r>
            <a:r>
              <a:rPr lang="uk-UA" dirty="0" err="1"/>
              <a:t>Герріт</a:t>
            </a:r>
            <a:r>
              <a:rPr lang="uk-UA" dirty="0"/>
              <a:t> </a:t>
            </a:r>
            <a:r>
              <a:rPr lang="uk-UA" dirty="0" err="1"/>
              <a:t>Мульдер</a:t>
            </a:r>
            <a:r>
              <a:rPr lang="uk-UA" dirty="0"/>
              <a:t> провів аналіз складу білків і виявив, що практично всі білки мають однакову емпіричну формулу. </a:t>
            </a:r>
            <a:r>
              <a:rPr lang="uk-UA" dirty="0" err="1"/>
              <a:t>Мульдер</a:t>
            </a:r>
            <a:r>
              <a:rPr lang="uk-UA" dirty="0"/>
              <a:t> також визначив продукти руйнування білків — амінокислоти — і для однієї з них (лейцину) майже точно визначив молекулярну масу — 131 </a:t>
            </a:r>
            <a:r>
              <a:rPr lang="uk-UA" dirty="0" err="1"/>
              <a:t>дальтон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4016763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46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93096"/>
            <a:ext cx="3575461" cy="2172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2"/>
            <a:ext cx="7560840" cy="3816424"/>
          </a:xfrm>
        </p:spPr>
        <p:txBody>
          <a:bodyPr>
            <a:normAutofit/>
          </a:bodyPr>
          <a:lstStyle/>
          <a:p>
            <a:r>
              <a:rPr lang="uk-UA" sz="2600" b="1" dirty="0" smtClean="0">
                <a:solidFill>
                  <a:srgbClr val="00B050"/>
                </a:solidFill>
              </a:rPr>
              <a:t>Біополімери</a:t>
            </a:r>
            <a:r>
              <a:rPr lang="uk-UA" dirty="0" smtClean="0"/>
              <a:t> </a:t>
            </a:r>
            <a:r>
              <a:rPr lang="uk-UA" sz="2200" dirty="0" smtClean="0">
                <a:latin typeface="Arial" pitchFamily="34" charset="0"/>
                <a:cs typeface="Arial" pitchFamily="34" charset="0"/>
              </a:rPr>
              <a:t>– це органічні речовини, що складаються з повторюваних структурних одиниць – мономерів. До біополімерів належать мономери білків, що становлять 10 – 20% від сирої маси та 50 – 80% від сухої маси клітини.</a:t>
            </a:r>
          </a:p>
          <a:p>
            <a:r>
              <a:rPr lang="uk-UA" sz="2600" b="1" dirty="0" smtClean="0">
                <a:solidFill>
                  <a:srgbClr val="00B050"/>
                </a:solidFill>
              </a:rPr>
              <a:t>Білки</a:t>
            </a:r>
            <a:r>
              <a:rPr lang="uk-UA" dirty="0" smtClean="0"/>
              <a:t> </a:t>
            </a:r>
            <a:r>
              <a:rPr lang="uk-UA" sz="2200" dirty="0" smtClean="0">
                <a:latin typeface="Arial" pitchFamily="34" charset="0"/>
                <a:cs typeface="Arial" pitchFamily="34" charset="0"/>
              </a:rPr>
              <a:t>– це органічні сполуки, полімери, мономерами в яких є амінокислоти. </a:t>
            </a:r>
            <a:r>
              <a:rPr lang="uk-UA" sz="2600" b="1" dirty="0" smtClean="0">
                <a:solidFill>
                  <a:srgbClr val="00B050"/>
                </a:solidFill>
              </a:rPr>
              <a:t>Амінокислоти</a:t>
            </a:r>
            <a:r>
              <a:rPr lang="uk-UA" dirty="0" smtClean="0"/>
              <a:t> </a:t>
            </a:r>
            <a:r>
              <a:rPr lang="uk-UA" sz="2200" dirty="0" smtClean="0">
                <a:latin typeface="Arial" pitchFamily="34" charset="0"/>
                <a:cs typeface="Arial" pitchFamily="34" charset="0"/>
              </a:rPr>
              <a:t>– це невеликі за розміром органічні сполуки , у молекулі яких одночасно містяться аміногрупа та карбоксильна група.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5025" y="4338355"/>
            <a:ext cx="187736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29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764704"/>
            <a:ext cx="7920880" cy="3508977"/>
          </a:xfrm>
        </p:spPr>
        <p:txBody>
          <a:bodyPr/>
          <a:lstStyle/>
          <a:p>
            <a:r>
              <a:rPr lang="uk-UA" dirty="0" smtClean="0"/>
              <a:t>У процесі   біосинтезу білка до його складу включаються 20 амінокислот.</a:t>
            </a:r>
          </a:p>
          <a:p>
            <a:r>
              <a:rPr lang="uk-UA" dirty="0" smtClean="0"/>
              <a:t>Амінокислоти можуть з’єднуватися одна з одною через спільні для них групи. Між амінокислотами, що з’єдналися, виникає пептидний зв’язок.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8480"/>
            <a:ext cx="5286339" cy="3330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80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024744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uk-UA" b="1" dirty="0" smtClean="0"/>
              <a:t>Рівні організації білкової молекули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060848"/>
            <a:ext cx="5256584" cy="4608512"/>
          </a:xfrm>
        </p:spPr>
        <p:txBody>
          <a:bodyPr>
            <a:normAutofit/>
          </a:bodyPr>
          <a:lstStyle/>
          <a:p>
            <a:pPr lvl="0" indent="-342900" fontAlgn="base">
              <a:lnSpc>
                <a:spcPct val="80000"/>
              </a:lnSpc>
              <a:spcAft>
                <a:spcPct val="0"/>
              </a:spcAft>
              <a:buClr>
                <a:srgbClr val="00B050"/>
              </a:buClr>
              <a:buSzPct val="70000"/>
              <a:buFont typeface="Wingdings" pitchFamily="2" charset="2"/>
              <a:buChar char="l"/>
            </a:pPr>
            <a:r>
              <a:rPr lang="uk-UA" sz="3000" b="1" kern="0" dirty="0" smtClean="0">
                <a:solidFill>
                  <a:srgbClr val="00B050"/>
                </a:solidFill>
                <a:latin typeface="Arial"/>
              </a:rPr>
              <a:t>Первинна структура </a:t>
            </a:r>
            <a:r>
              <a:rPr lang="uk-UA" sz="2600" kern="0" dirty="0" smtClean="0">
                <a:solidFill>
                  <a:srgbClr val="000000"/>
                </a:solidFill>
                <a:latin typeface="Arial"/>
              </a:rPr>
              <a:t>— пептидна або амінокислотна послідовність, тобто послідовність амінокислотних залишків у пептидному ланцюжку. Саме первинна структура кодується відповідним геном і найбільшою мірою визначає властивості сформованого білка. </a:t>
            </a:r>
          </a:p>
          <a:p>
            <a:endParaRPr lang="ru-RU" dirty="0"/>
          </a:p>
        </p:txBody>
      </p:sp>
      <p:pic>
        <p:nvPicPr>
          <p:cNvPr id="4" name="Picture 5" descr="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04864"/>
            <a:ext cx="3168352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4289"/>
          <a:stretch/>
        </p:blipFill>
        <p:spPr bwMode="auto">
          <a:xfrm>
            <a:off x="2411760" y="5445224"/>
            <a:ext cx="2664296" cy="101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0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4187" y="4005064"/>
            <a:ext cx="5832648" cy="2304256"/>
          </a:xfrm>
        </p:spPr>
        <p:txBody>
          <a:bodyPr/>
          <a:lstStyle/>
          <a:p>
            <a:pPr lvl="0" indent="-342900" fontAlgn="base">
              <a:lnSpc>
                <a:spcPct val="80000"/>
              </a:lnSpc>
              <a:spcAft>
                <a:spcPct val="0"/>
              </a:spcAft>
              <a:buClr>
                <a:srgbClr val="00B050"/>
              </a:buClr>
              <a:buSzPct val="70000"/>
              <a:buFont typeface="Wingdings" pitchFamily="2" charset="2"/>
              <a:buChar char="l"/>
            </a:pPr>
            <a:r>
              <a:rPr lang="uk-UA" sz="3000" b="1" kern="0" dirty="0">
                <a:solidFill>
                  <a:srgbClr val="00B050"/>
                </a:solidFill>
                <a:latin typeface="Arial"/>
              </a:rPr>
              <a:t>Вторинна структура </a:t>
            </a:r>
            <a:r>
              <a:rPr lang="uk-UA" sz="2600" kern="0" dirty="0">
                <a:solidFill>
                  <a:srgbClr val="000000"/>
                </a:solidFill>
                <a:latin typeface="Arial"/>
              </a:rPr>
              <a:t>— локальне впорядковування фрагменту поліпептидного ланцюжка, стабілізоване водневими зв'язками і гідрофобними взаємодіями. </a:t>
            </a: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9613"/>
          <a:stretch/>
        </p:blipFill>
        <p:spPr bwMode="auto">
          <a:xfrm>
            <a:off x="0" y="4437112"/>
            <a:ext cx="3563888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26" y="980728"/>
            <a:ext cx="8419246" cy="2428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92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5400600" cy="5760640"/>
          </a:xfrm>
        </p:spPr>
        <p:txBody>
          <a:bodyPr>
            <a:noAutofit/>
          </a:bodyPr>
          <a:lstStyle/>
          <a:p>
            <a:pPr lvl="0" indent="-342900" fontAlgn="base">
              <a:lnSpc>
                <a:spcPct val="80000"/>
              </a:lnSpc>
              <a:spcAft>
                <a:spcPct val="0"/>
              </a:spcAft>
              <a:buClr>
                <a:srgbClr val="00B050"/>
              </a:buClr>
              <a:buSzPct val="70000"/>
              <a:buFont typeface="Wingdings" pitchFamily="2" charset="2"/>
              <a:buChar char="l"/>
            </a:pPr>
            <a:r>
              <a:rPr lang="uk-UA" sz="3000" b="1" kern="0" dirty="0" smtClean="0">
                <a:solidFill>
                  <a:srgbClr val="00B050"/>
                </a:solidFill>
                <a:latin typeface="Arial"/>
              </a:rPr>
              <a:t>Третинна структура </a:t>
            </a:r>
            <a:r>
              <a:rPr lang="uk-UA" sz="2600" kern="0" dirty="0" smtClean="0">
                <a:solidFill>
                  <a:srgbClr val="000000"/>
                </a:solidFill>
                <a:latin typeface="Arial"/>
              </a:rPr>
              <a:t>— повна просторова будова цілої білкової молекули, просторове взаємовідношення вторинних структур одна до одної. Третинна структура загалом стабілізується нелокальними взаємодіями, найчастіше формуванням гідрофобного ядра, а також завдяки утворенню водневих зв'язків, </a:t>
            </a:r>
            <a:r>
              <a:rPr lang="uk-UA" sz="2600" kern="0" dirty="0" err="1" smtClean="0">
                <a:solidFill>
                  <a:srgbClr val="000000"/>
                </a:solidFill>
                <a:latin typeface="Arial"/>
              </a:rPr>
              <a:t>солевих</a:t>
            </a:r>
            <a:r>
              <a:rPr lang="uk-UA" sz="2600" kern="0" dirty="0" smtClean="0">
                <a:solidFill>
                  <a:srgbClr val="000000"/>
                </a:solidFill>
                <a:latin typeface="Arial"/>
              </a:rPr>
              <a:t> містків, інших типів іонних взаємодій, </a:t>
            </a:r>
            <a:r>
              <a:rPr lang="uk-UA" sz="2600" kern="0" dirty="0" err="1" smtClean="0">
                <a:solidFill>
                  <a:srgbClr val="000000"/>
                </a:solidFill>
                <a:latin typeface="Arial"/>
              </a:rPr>
              <a:t>дисульфідних</a:t>
            </a:r>
            <a:r>
              <a:rPr lang="uk-UA" sz="2600" kern="0" dirty="0" smtClean="0">
                <a:solidFill>
                  <a:srgbClr val="000000"/>
                </a:solidFill>
                <a:latin typeface="Arial"/>
              </a:rPr>
              <a:t> зв'язків між залишками цистеїну. </a:t>
            </a:r>
          </a:p>
        </p:txBody>
      </p:sp>
      <p:pic>
        <p:nvPicPr>
          <p:cNvPr id="4" name="Picture 4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09528"/>
            <a:ext cx="3312368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 b="11290"/>
          <a:stretch/>
        </p:blipFill>
        <p:spPr bwMode="auto">
          <a:xfrm>
            <a:off x="5940152" y="908720"/>
            <a:ext cx="2726636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51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10415"/>
            <a:ext cx="6777317" cy="3508977"/>
          </a:xfrm>
        </p:spPr>
        <p:txBody>
          <a:bodyPr/>
          <a:lstStyle/>
          <a:p>
            <a:pPr lvl="0" indent="-342900" fontAlgn="base">
              <a:lnSpc>
                <a:spcPct val="80000"/>
              </a:lnSpc>
              <a:spcAft>
                <a:spcPct val="0"/>
              </a:spcAft>
              <a:buClr>
                <a:srgbClr val="00B050"/>
              </a:buClr>
              <a:buSzPct val="70000"/>
              <a:buFont typeface="Wingdings" pitchFamily="2" charset="2"/>
              <a:buChar char="l"/>
            </a:pPr>
            <a:r>
              <a:rPr lang="uk-UA" sz="3000" b="1" kern="0" dirty="0">
                <a:solidFill>
                  <a:srgbClr val="00B050"/>
                </a:solidFill>
                <a:latin typeface="Arial"/>
              </a:rPr>
              <a:t>Четвертинна структура </a:t>
            </a:r>
            <a:r>
              <a:rPr lang="uk-UA" kern="0" dirty="0">
                <a:solidFill>
                  <a:srgbClr val="000000"/>
                </a:solidFill>
                <a:latin typeface="Arial"/>
              </a:rPr>
              <a:t>— </a:t>
            </a:r>
            <a:r>
              <a:rPr lang="uk-UA" sz="2600" kern="0" dirty="0" err="1">
                <a:solidFill>
                  <a:srgbClr val="000000"/>
                </a:solidFill>
                <a:latin typeface="Arial"/>
              </a:rPr>
              <a:t>структура</a:t>
            </a:r>
            <a:r>
              <a:rPr lang="uk-UA" sz="2600" kern="0" dirty="0">
                <a:solidFill>
                  <a:srgbClr val="000000"/>
                </a:solidFill>
                <a:latin typeface="Arial"/>
              </a:rPr>
              <a:t>, що виникає в результаті взаємодії кількох білкових молекул, які в даному контексті називають </a:t>
            </a:r>
            <a:r>
              <a:rPr lang="uk-UA" sz="2600" kern="0" dirty="0" err="1">
                <a:solidFill>
                  <a:srgbClr val="000000"/>
                </a:solidFill>
                <a:latin typeface="Arial"/>
              </a:rPr>
              <a:t>субодиницями</a:t>
            </a:r>
            <a:r>
              <a:rPr lang="uk-UA" sz="2600" kern="0" dirty="0">
                <a:solidFill>
                  <a:srgbClr val="000000"/>
                </a:solidFill>
                <a:latin typeface="Arial"/>
              </a:rPr>
              <a:t>. Повна структура кількох поєднаних </a:t>
            </a:r>
            <a:r>
              <a:rPr lang="uk-UA" sz="2600" kern="0" dirty="0" err="1">
                <a:solidFill>
                  <a:srgbClr val="000000"/>
                </a:solidFill>
                <a:latin typeface="Arial"/>
              </a:rPr>
              <a:t>субодиниць</a:t>
            </a:r>
            <a:r>
              <a:rPr lang="uk-UA" sz="2600" kern="0" dirty="0">
                <a:solidFill>
                  <a:srgbClr val="000000"/>
                </a:solidFill>
                <a:latin typeface="Arial"/>
              </a:rPr>
              <a:t>, що разом виконують спільну функцію, називається білковим комплексом. </a:t>
            </a: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799288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b="11290"/>
          <a:stretch/>
        </p:blipFill>
        <p:spPr bwMode="auto">
          <a:xfrm rot="5400000">
            <a:off x="6905140" y="1550180"/>
            <a:ext cx="2880320" cy="1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99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317</TotalTime>
  <Words>635</Words>
  <Application>Microsoft Office PowerPoint</Application>
  <PresentationFormat>Экран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Ясность</vt:lpstr>
      <vt:lpstr>Білки, їхня структурна організація та основні функції </vt:lpstr>
      <vt:lpstr>Презентация PowerPoint</vt:lpstr>
      <vt:lpstr>Антуан Франсуа де Фуркруа</vt:lpstr>
      <vt:lpstr>Презентация PowerPoint</vt:lpstr>
      <vt:lpstr>Презентация PowerPoint</vt:lpstr>
      <vt:lpstr>Рівні організації білкової молекули </vt:lpstr>
      <vt:lpstr>Презентация PowerPoint</vt:lpstr>
      <vt:lpstr>Презентация PowerPoint</vt:lpstr>
      <vt:lpstr>Презентация PowerPoint</vt:lpstr>
      <vt:lpstr>Денатурація</vt:lpstr>
      <vt:lpstr>Ренатурація </vt:lpstr>
      <vt:lpstr>Функції білків в організмі</vt:lpstr>
      <vt:lpstr>Презентация PowerPoint</vt:lpstr>
      <vt:lpstr>Презентация PowerPoint</vt:lpstr>
      <vt:lpstr>Презентация PowerPoint</vt:lpstr>
      <vt:lpstr>Домашнє завдання: Параграф 4,5.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Вика</dc:creator>
  <cp:lastModifiedBy>Lena_Z</cp:lastModifiedBy>
  <cp:revision>22</cp:revision>
  <dcterms:created xsi:type="dcterms:W3CDTF">2012-10-29T16:12:43Z</dcterms:created>
  <dcterms:modified xsi:type="dcterms:W3CDTF">2018-04-18T18:53:45Z</dcterms:modified>
</cp:coreProperties>
</file>