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797" r:id="rId3"/>
    <p:sldId id="1747" r:id="rId4"/>
    <p:sldId id="1748" r:id="rId5"/>
    <p:sldId id="1750" r:id="rId6"/>
    <p:sldId id="1749" r:id="rId7"/>
    <p:sldId id="1751" r:id="rId8"/>
    <p:sldId id="1752" r:id="rId9"/>
    <p:sldId id="1753" r:id="rId10"/>
    <p:sldId id="1755" r:id="rId11"/>
    <p:sldId id="1756" r:id="rId12"/>
    <p:sldId id="1758" r:id="rId13"/>
    <p:sldId id="1759" r:id="rId14"/>
    <p:sldId id="1760" r:id="rId15"/>
    <p:sldId id="1757" r:id="rId16"/>
    <p:sldId id="1754" r:id="rId17"/>
    <p:sldId id="1761" r:id="rId18"/>
    <p:sldId id="1762" r:id="rId19"/>
    <p:sldId id="1763" r:id="rId20"/>
    <p:sldId id="1768" r:id="rId21"/>
    <p:sldId id="1769" r:id="rId22"/>
    <p:sldId id="1765" r:id="rId23"/>
    <p:sldId id="1766" r:id="rId24"/>
    <p:sldId id="331" r:id="rId25"/>
    <p:sldId id="259" r:id="rId26"/>
    <p:sldId id="261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892" autoAdjust="0"/>
  </p:normalViewPr>
  <p:slideViewPr>
    <p:cSldViewPr snapToGrid="0">
      <p:cViewPr varScale="1">
        <p:scale>
          <a:sx n="83" d="100"/>
          <a:sy n="83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>
        <a:solidFill>
          <a:srgbClr val="0070C0"/>
        </a:solidFill>
      </dgm:spPr>
      <dgm:t>
        <a:bodyPr/>
        <a:lstStyle/>
        <a:p>
          <a:pPr algn="just"/>
          <a:r>
            <a:rPr lang="uk-UA" sz="2800" i="1" noProof="0" dirty="0"/>
            <a:t>висновок про правильність твердження:</a:t>
          </a:r>
        </a:p>
        <a:p>
          <a:pPr algn="just"/>
          <a:r>
            <a:rPr lang="uk-UA" sz="2800" i="1" noProof="0" dirty="0"/>
            <a:t>хибне – 0 або істинне – 1;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pPr algn="just"/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pPr algn="just"/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FFFF00"/>
        </a:solidFill>
      </dgm:spPr>
      <dgm:t>
        <a:bodyPr/>
        <a:lstStyle/>
        <a:p>
          <a:pPr algn="just"/>
          <a:r>
            <a:rPr lang="uk-UA" i="1" noProof="0" dirty="0">
              <a:solidFill>
                <a:srgbClr val="002060"/>
              </a:solidFill>
            </a:rPr>
            <a:t>стать людини: жіноча – 0 або чоловіча – 1;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pPr algn="just"/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pPr algn="just"/>
          <a:endParaRPr lang="uk-UA" i="1" noProof="0" dirty="0"/>
        </a:p>
      </dgm:t>
    </dgm:pt>
    <dgm:pt modelId="{2D204680-9966-46D4-AE2B-A7ECD0F1967F}">
      <dgm:prSet phldrT="[Текст]"/>
      <dgm:spPr>
        <a:solidFill>
          <a:srgbClr val="008000"/>
        </a:solidFill>
      </dgm:spPr>
      <dgm:t>
        <a:bodyPr/>
        <a:lstStyle/>
        <a:p>
          <a:pPr algn="just"/>
          <a:r>
            <a:rPr lang="uk-UA" i="1" noProof="0" dirty="0"/>
            <a:t>стан вимикача:</a:t>
          </a:r>
        </a:p>
        <a:p>
          <a:pPr algn="just"/>
          <a:r>
            <a:rPr lang="uk-UA" i="1" noProof="0" dirty="0"/>
            <a:t>вимкнено – 0 або </a:t>
          </a:r>
          <a:r>
            <a:rPr lang="uk-UA" i="1" noProof="0" dirty="0" err="1"/>
            <a:t>увімкнено</a:t>
          </a:r>
          <a:r>
            <a:rPr lang="uk-UA" i="1" noProof="0" dirty="0"/>
            <a:t> – 1, тощо.</a:t>
          </a:r>
        </a:p>
      </dgm:t>
    </dgm:pt>
    <dgm:pt modelId="{5DB23A5A-7440-41C6-8B72-C9BE18D3CC2C}" type="parTrans" cxnId="{21AE9A45-1ECB-448A-87AB-9A73F951EFF3}">
      <dgm:prSet/>
      <dgm:spPr/>
      <dgm:t>
        <a:bodyPr/>
        <a:lstStyle/>
        <a:p>
          <a:endParaRPr lang="uk-UA" noProof="0" dirty="0"/>
        </a:p>
      </dgm:t>
    </dgm:pt>
    <dgm:pt modelId="{0C928FA2-A941-470E-B66D-2E7A66D2FDD0}" type="sibTrans" cxnId="{21AE9A45-1ECB-448A-87AB-9A73F951EFF3}">
      <dgm:prSet/>
      <dgm:spPr/>
      <dgm:t>
        <a:bodyPr/>
        <a:lstStyle/>
        <a:p>
          <a:endParaRPr lang="uk-UA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35630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35630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CBB90187-3074-4D2A-A829-FA6E43C3903C}" type="pres">
      <dgm:prSet presAssocID="{2D204680-9966-46D4-AE2B-A7ECD0F1967F}" presName="text_3" presStyleLbl="node1" presStyleIdx="2" presStyleCnt="3" custScaleY="135630" custLinFactNeighborX="134" custLinFactNeighborY="9300">
        <dgm:presLayoutVars>
          <dgm:bulletEnabled val="1"/>
        </dgm:presLayoutVars>
      </dgm:prSet>
      <dgm:spPr/>
    </dgm:pt>
    <dgm:pt modelId="{B34C3B6B-3AF3-44D3-9D50-555D5FD52444}" type="pres">
      <dgm:prSet presAssocID="{2D204680-9966-46D4-AE2B-A7ECD0F1967F}" presName="accent_3" presStyleCnt="0"/>
      <dgm:spPr/>
    </dgm:pt>
    <dgm:pt modelId="{6DC518A4-EC5F-462F-9A0E-958C91F8A610}" type="pres">
      <dgm:prSet presAssocID="{2D204680-9966-46D4-AE2B-A7ECD0F1967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21AE9A45-1ECB-448A-87AB-9A73F951EFF3}" srcId="{BD77BD33-EC30-46AC-BD24-401E734F8176}" destId="{2D204680-9966-46D4-AE2B-A7ECD0F1967F}" srcOrd="2" destOrd="0" parTransId="{5DB23A5A-7440-41C6-8B72-C9BE18D3CC2C}" sibTransId="{0C928FA2-A941-470E-B66D-2E7A66D2FDD0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544A4E9D-3E29-41F0-9D23-55A0826F220C}" type="presOf" srcId="{2D204680-9966-46D4-AE2B-A7ECD0F1967F}" destId="{CBB90187-3074-4D2A-A829-FA6E43C3903C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65A9CC64-E822-4F89-B539-F6204405CEF5}" type="presParOf" srcId="{0B7B7FCB-7340-4C8C-9CEC-44D83247E09F}" destId="{CBB90187-3074-4D2A-A829-FA6E43C3903C}" srcOrd="5" destOrd="0" presId="urn:microsoft.com/office/officeart/2008/layout/VerticalCurvedList"/>
    <dgm:cxn modelId="{B4659C79-02D9-42FD-99D9-164D2038F20D}" type="presParOf" srcId="{0B7B7FCB-7340-4C8C-9CEC-44D83247E09F}" destId="{B34C3B6B-3AF3-44D3-9D50-555D5FD52444}" srcOrd="6" destOrd="0" presId="urn:microsoft.com/office/officeart/2008/layout/VerticalCurvedList"/>
    <dgm:cxn modelId="{F6D26CB9-672F-4EF8-A126-4A9B2F4DF37B}" type="presParOf" srcId="{B34C3B6B-3AF3-44D3-9D50-555D5FD52444}" destId="{6DC518A4-EC5F-462F-9A0E-958C91F8A6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410697" y="-676490"/>
          <a:ext cx="5254667" cy="5254667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42774" y="251151"/>
          <a:ext cx="10870890" cy="1058371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9393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висновок про правильність твердження: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хибне – 0 або істинне – 1;</a:t>
          </a:r>
        </a:p>
      </dsp:txBody>
      <dsp:txXfrm>
        <a:off x="542774" y="251151"/>
        <a:ext cx="10870890" cy="1058371"/>
      </dsp:txXfrm>
    </dsp:sp>
    <dsp:sp modelId="{27878C57-BBF6-4C22-88FA-1C3D4933722D}">
      <dsp:nvSpPr>
        <dsp:cNvPr id="0" name=""/>
        <dsp:cNvSpPr/>
      </dsp:nvSpPr>
      <dsp:spPr>
        <a:xfrm>
          <a:off x="55063" y="292626"/>
          <a:ext cx="975421" cy="975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6427" y="1421657"/>
          <a:ext cx="10587237" cy="1058371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9393" tIns="68580" rIns="68580" bIns="6858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>
              <a:solidFill>
                <a:srgbClr val="002060"/>
              </a:solidFill>
            </a:rPr>
            <a:t>стать людини: жіноча – 0 або чоловіча – 1;</a:t>
          </a:r>
        </a:p>
      </dsp:txBody>
      <dsp:txXfrm>
        <a:off x="826427" y="1421657"/>
        <a:ext cx="10587237" cy="1058371"/>
      </dsp:txXfrm>
    </dsp:sp>
    <dsp:sp modelId="{E63EBB38-5984-4F74-98F1-254621592311}">
      <dsp:nvSpPr>
        <dsp:cNvPr id="0" name=""/>
        <dsp:cNvSpPr/>
      </dsp:nvSpPr>
      <dsp:spPr>
        <a:xfrm>
          <a:off x="338716" y="1463132"/>
          <a:ext cx="975421" cy="975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B90187-3074-4D2A-A829-FA6E43C3903C}">
      <dsp:nvSpPr>
        <dsp:cNvPr id="0" name=""/>
        <dsp:cNvSpPr/>
      </dsp:nvSpPr>
      <dsp:spPr>
        <a:xfrm>
          <a:off x="557341" y="2664735"/>
          <a:ext cx="10870890" cy="1058371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9393" tIns="68580" rIns="68580" bIns="6858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стан вимикача:</a:t>
          </a:r>
        </a:p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вимкнено – 0 або </a:t>
          </a:r>
          <a:r>
            <a:rPr lang="uk-UA" sz="2700" i="1" kern="1200" noProof="0" dirty="0" err="1"/>
            <a:t>увімкнено</a:t>
          </a:r>
          <a:r>
            <a:rPr lang="uk-UA" sz="2700" i="1" kern="1200" noProof="0" dirty="0"/>
            <a:t> – 1, тощо.</a:t>
          </a:r>
        </a:p>
      </dsp:txBody>
      <dsp:txXfrm>
        <a:off x="557341" y="2664735"/>
        <a:ext cx="10870890" cy="1058371"/>
      </dsp:txXfrm>
    </dsp:sp>
    <dsp:sp modelId="{6DC518A4-EC5F-462F-9A0E-958C91F8A610}">
      <dsp:nvSpPr>
        <dsp:cNvPr id="0" name=""/>
        <dsp:cNvSpPr/>
      </dsp:nvSpPr>
      <dsp:spPr>
        <a:xfrm>
          <a:off x="55063" y="2633638"/>
          <a:ext cx="975421" cy="975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Двійкове кодування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</a:t>
            </a:r>
          </a:p>
        </p:txBody>
      </p:sp>
      <p:pic>
        <p:nvPicPr>
          <p:cNvPr id="16" name="Picture 2" descr="Coding, programming, laptop icon - Download on Iconfinder">
            <a:extLst>
              <a:ext uri="{FF2B5EF4-FFF2-40B4-BE49-F238E27FC236}">
                <a16:creationId xmlns:a16="http://schemas.microsoft.com/office/drawing/2014/main" id="{459316AA-7C34-4190-A8F3-FE4D9407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6" y="3682996"/>
            <a:ext cx="2341888" cy="23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ding, development, laptop, programming icon - Download on Iconfinder">
            <a:extLst>
              <a:ext uri="{FF2B5EF4-FFF2-40B4-BE49-F238E27FC236}">
                <a16:creationId xmlns:a16="http://schemas.microsoft.com/office/drawing/2014/main" id="{65887711-9826-487F-A58F-F72E0A052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5"/>
            <a:ext cx="233681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 </a:t>
            </a:r>
            <a:r>
              <a:rPr lang="uk-UA" sz="2800" b="1" i="1" dirty="0" err="1">
                <a:solidFill>
                  <a:schemeClr val="bg1"/>
                </a:solidFill>
              </a:rPr>
              <a:t>азбуці</a:t>
            </a:r>
            <a:r>
              <a:rPr lang="uk-UA" sz="2800" b="1" i="1" dirty="0">
                <a:solidFill>
                  <a:schemeClr val="bg1"/>
                </a:solidFill>
              </a:rPr>
              <a:t> Морзе для кодування: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D7C449C-B33E-4C89-BC59-E5D78231176B}"/>
              </a:ext>
            </a:extLst>
          </p:cNvPr>
          <p:cNvSpPr/>
          <p:nvPr/>
        </p:nvSpPr>
        <p:spPr>
          <a:xfrm>
            <a:off x="8557024" y="1892084"/>
            <a:ext cx="845345" cy="364137"/>
          </a:xfrm>
          <a:prstGeom prst="roundRect">
            <a:avLst>
              <a:gd name="adj" fmla="val 48665"/>
            </a:avLst>
          </a:prstGeom>
          <a:solidFill>
            <a:srgbClr val="E12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57F20-7AEF-45CE-9931-4E0088F41CF0}"/>
              </a:ext>
            </a:extLst>
          </p:cNvPr>
          <p:cNvSpPr txBox="1"/>
          <p:nvPr/>
        </p:nvSpPr>
        <p:spPr>
          <a:xfrm>
            <a:off x="70929" y="370409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Під час передавання повідомлень телеграфом одну літеру від іншої відокремлюють проміжками в подачі сигналів. Для опрацювання даних з використанням комп’ютера це не зручно. Простіше відокремити одну літеру від іншої, коли на їх кодування буде використано однакову кількість сигналів.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DCA05-6491-4C09-BC35-0FB1AE4AD247}"/>
              </a:ext>
            </a:extLst>
          </p:cNvPr>
          <p:cNvSpPr txBox="1"/>
          <p:nvPr/>
        </p:nvSpPr>
        <p:spPr>
          <a:xfrm>
            <a:off x="70929" y="1814887"/>
            <a:ext cx="822979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літери «т» використовується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0F2F26-4911-41BF-AE8B-3ACD15E2703E}"/>
              </a:ext>
            </a:extLst>
          </p:cNvPr>
          <p:cNvSpPr txBox="1"/>
          <p:nvPr/>
        </p:nvSpPr>
        <p:spPr>
          <a:xfrm>
            <a:off x="70929" y="2433011"/>
            <a:ext cx="822979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літери «а» використовується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3E94E011-6FCB-4EB8-A540-D7372ABBA80F}"/>
              </a:ext>
            </a:extLst>
          </p:cNvPr>
          <p:cNvGrpSpPr/>
          <p:nvPr/>
        </p:nvGrpSpPr>
        <p:grpSpPr>
          <a:xfrm>
            <a:off x="8557024" y="2512552"/>
            <a:ext cx="1366163" cy="364137"/>
            <a:chOff x="3851491" y="4111069"/>
            <a:chExt cx="1366163" cy="364137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D8BB2002-E9EE-4067-8B37-C6E5440F23CA}"/>
                </a:ext>
              </a:extLst>
            </p:cNvPr>
            <p:cNvSpPr/>
            <p:nvPr/>
          </p:nvSpPr>
          <p:spPr>
            <a:xfrm>
              <a:off x="4372309" y="4111069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559B405-8314-4BA1-8E07-9DF23A09D64B}"/>
                </a:ext>
              </a:extLst>
            </p:cNvPr>
            <p:cNvSpPr/>
            <p:nvPr/>
          </p:nvSpPr>
          <p:spPr>
            <a:xfrm>
              <a:off x="3851491" y="4111069"/>
              <a:ext cx="364137" cy="3641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ED1CCF3-8D91-4611-8C8C-EB0A6C45CF0F}"/>
              </a:ext>
            </a:extLst>
          </p:cNvPr>
          <p:cNvSpPr txBox="1"/>
          <p:nvPr/>
        </p:nvSpPr>
        <p:spPr>
          <a:xfrm>
            <a:off x="70929" y="3045985"/>
            <a:ext cx="822979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літери «п» використовується</a:t>
            </a: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CA3671F8-24E2-4CC1-8689-93D39915574B}"/>
              </a:ext>
            </a:extLst>
          </p:cNvPr>
          <p:cNvGrpSpPr/>
          <p:nvPr/>
        </p:nvGrpSpPr>
        <p:grpSpPr>
          <a:xfrm>
            <a:off x="8557024" y="3124444"/>
            <a:ext cx="2892267" cy="366301"/>
            <a:chOff x="3125138" y="5839223"/>
            <a:chExt cx="2892267" cy="366301"/>
          </a:xfrm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DFFB30A3-67C2-45BA-B470-CAB8F994EC70}"/>
                </a:ext>
              </a:extLst>
            </p:cNvPr>
            <p:cNvSpPr/>
            <p:nvPr/>
          </p:nvSpPr>
          <p:spPr>
            <a:xfrm>
              <a:off x="3645956" y="5841387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B41F12AE-57BC-4F97-8949-CF4F13BC766F}"/>
                </a:ext>
              </a:extLst>
            </p:cNvPr>
            <p:cNvSpPr/>
            <p:nvPr/>
          </p:nvSpPr>
          <p:spPr>
            <a:xfrm>
              <a:off x="3125138" y="5841387"/>
              <a:ext cx="364137" cy="3641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к: округлені кути 19">
              <a:extLst>
                <a:ext uri="{FF2B5EF4-FFF2-40B4-BE49-F238E27FC236}">
                  <a16:creationId xmlns:a16="http://schemas.microsoft.com/office/drawing/2014/main" id="{D83C52E0-27DE-4C97-9ED8-305921758828}"/>
                </a:ext>
              </a:extLst>
            </p:cNvPr>
            <p:cNvSpPr/>
            <p:nvPr/>
          </p:nvSpPr>
          <p:spPr>
            <a:xfrm>
              <a:off x="4597788" y="5841387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5284C2D7-F273-4038-815C-BC6829FC902D}"/>
                </a:ext>
              </a:extLst>
            </p:cNvPr>
            <p:cNvSpPr/>
            <p:nvPr/>
          </p:nvSpPr>
          <p:spPr>
            <a:xfrm>
              <a:off x="5653268" y="5839223"/>
              <a:ext cx="364137" cy="3641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1080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 для  кодування  повідомлення  </a:t>
            </a:r>
            <a:r>
              <a:rPr lang="uk-UA" sz="2800" b="1" i="1" dirty="0" err="1">
                <a:solidFill>
                  <a:schemeClr val="bg1"/>
                </a:solidFill>
              </a:rPr>
              <a:t>використо-вується</a:t>
            </a:r>
            <a:r>
              <a:rPr lang="uk-UA" sz="2800" b="1" i="1" dirty="0">
                <a:solidFill>
                  <a:schemeClr val="bg1"/>
                </a:solidFill>
              </a:rPr>
              <a:t>  один  двійковий  сигнал (біт) 0 або 1, то можна закодувати, наприклад: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A9A0E36-85D5-4CA8-A10B-872961451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572283"/>
              </p:ext>
            </p:extLst>
          </p:nvPr>
        </p:nvGraphicFramePr>
        <p:xfrm>
          <a:off x="391882" y="2581758"/>
          <a:ext cx="11466288" cy="390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85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C518A4-EC5F-462F-9A0E-958C91F8A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6DC518A4-EC5F-462F-9A0E-958C91F8A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B90187-3074-4D2A-A829-FA6E43C39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CBB90187-3074-4D2A-A829-FA6E43C39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 двох бітів можна скласти 4 (2</a:t>
            </a:r>
            <a:r>
              <a:rPr lang="uk-UA" sz="2800" b="1" i="1" baseline="30000" dirty="0">
                <a:solidFill>
                  <a:schemeClr val="bg1"/>
                </a:solidFill>
              </a:rPr>
              <a:t>2</a:t>
            </a:r>
            <a:r>
              <a:rPr lang="uk-UA" sz="2800" b="1" i="1" dirty="0">
                <a:solidFill>
                  <a:schemeClr val="bg1"/>
                </a:solidFill>
              </a:rPr>
              <a:t>) різних кодів (00, 01, 10 і 11). Ними можна закодувати, наприклад, чотири сторони горизонту: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BEB95F78-F122-4338-8E53-5EB23DB45C7D}"/>
              </a:ext>
            </a:extLst>
          </p:cNvPr>
          <p:cNvGrpSpPr/>
          <p:nvPr/>
        </p:nvGrpSpPr>
        <p:grpSpPr>
          <a:xfrm>
            <a:off x="3138521" y="2692960"/>
            <a:ext cx="8983630" cy="3816938"/>
            <a:chOff x="4068763" y="3138439"/>
            <a:chExt cx="8053387" cy="3421699"/>
          </a:xfrm>
        </p:grpSpPr>
        <p:pic>
          <p:nvPicPr>
            <p:cNvPr id="8196" name="Picture 4" descr="Calidad | Blog Integra - Part 2">
              <a:extLst>
                <a:ext uri="{FF2B5EF4-FFF2-40B4-BE49-F238E27FC236}">
                  <a16:creationId xmlns:a16="http://schemas.microsoft.com/office/drawing/2014/main" id="{CC2F3338-20D4-4E03-9152-ED46289794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06"/>
            <a:stretch/>
          </p:blipFill>
          <p:spPr bwMode="auto">
            <a:xfrm>
              <a:off x="4068763" y="3138439"/>
              <a:ext cx="8053387" cy="342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трілка: зчетверена 1">
              <a:extLst>
                <a:ext uri="{FF2B5EF4-FFF2-40B4-BE49-F238E27FC236}">
                  <a16:creationId xmlns:a16="http://schemas.microsoft.com/office/drawing/2014/main" id="{E9626192-9B11-4FA5-92A2-834C7F569414}"/>
                </a:ext>
              </a:extLst>
            </p:cNvPr>
            <p:cNvSpPr/>
            <p:nvPr/>
          </p:nvSpPr>
          <p:spPr>
            <a:xfrm>
              <a:off x="6876256" y="3546166"/>
              <a:ext cx="2438400" cy="2606244"/>
            </a:xfrm>
            <a:prstGeom prst="quadArrow">
              <a:avLst>
                <a:gd name="adj1" fmla="val 2833"/>
                <a:gd name="adj2" fmla="val 7167"/>
                <a:gd name="adj3" fmla="val 10833"/>
              </a:avLst>
            </a:prstGeom>
            <a:solidFill>
              <a:srgbClr val="194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5BEA-DF6F-4B4D-8A66-20260C99AC2D}"/>
                </a:ext>
              </a:extLst>
            </p:cNvPr>
            <p:cNvSpPr txBox="1"/>
            <p:nvPr/>
          </p:nvSpPr>
          <p:spPr>
            <a:xfrm>
              <a:off x="8361898" y="3311834"/>
              <a:ext cx="952758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>
                  <a:solidFill>
                    <a:schemeClr val="bg1"/>
                  </a:solidFill>
                </a:rPr>
                <a:t>Пн.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54FFFA-00D6-4AEB-BC0A-576EC6AE787F}"/>
                </a:ext>
              </a:extLst>
            </p:cNvPr>
            <p:cNvSpPr txBox="1"/>
            <p:nvPr/>
          </p:nvSpPr>
          <p:spPr>
            <a:xfrm>
              <a:off x="9416975" y="4587678"/>
              <a:ext cx="952758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err="1">
                  <a:solidFill>
                    <a:schemeClr val="bg1"/>
                  </a:solidFill>
                </a:rPr>
                <a:t>Сх</a:t>
              </a:r>
              <a:r>
                <a:rPr lang="uk-UA" sz="2800" b="1" i="1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AA0CBD-A8B5-4985-B125-5CE380B93559}"/>
                </a:ext>
              </a:extLst>
            </p:cNvPr>
            <p:cNvSpPr txBox="1"/>
            <p:nvPr/>
          </p:nvSpPr>
          <p:spPr>
            <a:xfrm>
              <a:off x="8281511" y="5890800"/>
              <a:ext cx="952758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err="1">
                  <a:solidFill>
                    <a:schemeClr val="bg1"/>
                  </a:solidFill>
                </a:rPr>
                <a:t>Пд</a:t>
              </a:r>
              <a:r>
                <a:rPr lang="uk-UA" sz="2800" b="1" i="1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371E08-DF11-4390-B8A4-C6BBDAE2DE90}"/>
                </a:ext>
              </a:extLst>
            </p:cNvPr>
            <p:cNvSpPr txBox="1"/>
            <p:nvPr/>
          </p:nvSpPr>
          <p:spPr>
            <a:xfrm>
              <a:off x="5849810" y="4587678"/>
              <a:ext cx="952758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err="1">
                  <a:solidFill>
                    <a:schemeClr val="bg1"/>
                  </a:solidFill>
                </a:rPr>
                <a:t>Зх</a:t>
              </a:r>
              <a:r>
                <a:rPr lang="uk-UA" sz="2800" b="1" i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F5B8052-3DAB-4D3B-B830-5A987B32C94C}"/>
              </a:ext>
            </a:extLst>
          </p:cNvPr>
          <p:cNvSpPr txBox="1"/>
          <p:nvPr/>
        </p:nvSpPr>
        <p:spPr>
          <a:xfrm>
            <a:off x="69849" y="2692958"/>
            <a:ext cx="295453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00 – північ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A93CF-1EA1-4984-AB1E-BE66CC4F64C3}"/>
              </a:ext>
            </a:extLst>
          </p:cNvPr>
          <p:cNvSpPr txBox="1"/>
          <p:nvPr/>
        </p:nvSpPr>
        <p:spPr>
          <a:xfrm>
            <a:off x="69849" y="3327378"/>
            <a:ext cx="295453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01 – схід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81D15B-DDE5-4196-82C6-5BBA1627D744}"/>
              </a:ext>
            </a:extLst>
          </p:cNvPr>
          <p:cNvSpPr txBox="1"/>
          <p:nvPr/>
        </p:nvSpPr>
        <p:spPr>
          <a:xfrm>
            <a:off x="69849" y="3961798"/>
            <a:ext cx="295453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10 – південь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B53A2D-9794-4684-BEB0-1167CAC64FCA}"/>
              </a:ext>
            </a:extLst>
          </p:cNvPr>
          <p:cNvSpPr txBox="1"/>
          <p:nvPr/>
        </p:nvSpPr>
        <p:spPr>
          <a:xfrm>
            <a:off x="69849" y="4596218"/>
            <a:ext cx="295453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11 – захід</a:t>
            </a:r>
          </a:p>
        </p:txBody>
      </p:sp>
    </p:spTree>
    <p:extLst>
      <p:ext uri="{BB962C8B-B14F-4D97-AF65-F5344CB8AC3E}">
        <p14:creationId xmlns:p14="http://schemas.microsoft.com/office/powerpoint/2010/main" val="37007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596265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З трьох бітів можна скласти вже 8 (2</a:t>
            </a:r>
            <a:r>
              <a:rPr lang="uk-UA" sz="2800" b="1" i="1" baseline="30000" dirty="0">
                <a:solidFill>
                  <a:schemeClr val="bg1"/>
                </a:solidFill>
              </a:rPr>
              <a:t>3</a:t>
            </a:r>
            <a:r>
              <a:rPr lang="uk-UA" sz="2800" b="1" i="1" dirty="0">
                <a:solidFill>
                  <a:schemeClr val="bg1"/>
                </a:solidFill>
              </a:rPr>
              <a:t>) різних кодів:</a:t>
            </a:r>
          </a:p>
        </p:txBody>
      </p:sp>
      <p:pic>
        <p:nvPicPr>
          <p:cNvPr id="9218" name="Picture 2" descr="Premium Vector | Chess board vector">
            <a:extLst>
              <a:ext uri="{FF2B5EF4-FFF2-40B4-BE49-F238E27FC236}">
                <a16:creationId xmlns:a16="http://schemas.microsoft.com/office/drawing/2014/main" id="{27E6A67C-FC5C-4B26-AFFE-AE344AA64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b="26791"/>
          <a:stretch/>
        </p:blipFill>
        <p:spPr bwMode="auto">
          <a:xfrm>
            <a:off x="6157342" y="1196763"/>
            <a:ext cx="5962650" cy="393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DA44B8-04D9-4F1F-867E-396C2FB02DB1}"/>
              </a:ext>
            </a:extLst>
          </p:cNvPr>
          <p:cNvSpPr txBox="1"/>
          <p:nvPr/>
        </p:nvSpPr>
        <p:spPr>
          <a:xfrm>
            <a:off x="72008" y="2686262"/>
            <a:ext cx="596265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000, 001, 010, 011,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100, 101, 110, 111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1C546-C3D4-4DD4-A993-F643E3BBB1B0}"/>
              </a:ext>
            </a:extLst>
          </p:cNvPr>
          <p:cNvSpPr txBox="1"/>
          <p:nvPr/>
        </p:nvSpPr>
        <p:spPr>
          <a:xfrm>
            <a:off x="72008" y="3744873"/>
            <a:ext cx="596265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Ними можна закодувати, наприклад, номери рядків або стовпців шахівниці.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44B36D6-6934-4649-985E-1E1B7359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</p:spTree>
    <p:extLst>
      <p:ext uri="{BB962C8B-B14F-4D97-AF65-F5344CB8AC3E}">
        <p14:creationId xmlns:p14="http://schemas.microsoft.com/office/powerpoint/2010/main" val="9558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Із чотирьох бітів можна скласти 2</a:t>
            </a:r>
            <a:r>
              <a:rPr lang="uk-UA" sz="2800" b="1" i="1" baseline="30000" dirty="0">
                <a:solidFill>
                  <a:schemeClr val="bg1"/>
                </a:solidFill>
              </a:rPr>
              <a:t>4</a:t>
            </a:r>
            <a:r>
              <a:rPr lang="uk-UA" sz="2800" b="1" i="1" dirty="0">
                <a:solidFill>
                  <a:schemeClr val="bg1"/>
                </a:solidFill>
              </a:rPr>
              <a:t> = 16 кодів,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 п’яти – 2</a:t>
            </a:r>
            <a:r>
              <a:rPr lang="uk-UA" sz="2800" b="1" i="1" baseline="30000" dirty="0">
                <a:solidFill>
                  <a:schemeClr val="bg1"/>
                </a:solidFill>
              </a:rPr>
              <a:t>5</a:t>
            </a:r>
            <a:r>
              <a:rPr lang="uk-UA" sz="2800" b="1" i="1" dirty="0">
                <a:solidFill>
                  <a:schemeClr val="bg1"/>
                </a:solidFill>
              </a:rPr>
              <a:t> = 32 коди і т. д.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96F09-3C27-4908-8C69-A1B6C9C7EF8B}"/>
              </a:ext>
            </a:extLst>
          </p:cNvPr>
          <p:cNvSpPr txBox="1"/>
          <p:nvPr/>
        </p:nvSpPr>
        <p:spPr>
          <a:xfrm>
            <a:off x="70929" y="2237872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 восьми бітів можна скласти 2</a:t>
            </a:r>
            <a:r>
              <a:rPr lang="uk-UA" sz="2800" b="1" i="1" baseline="30000" dirty="0">
                <a:solidFill>
                  <a:schemeClr val="bg1"/>
                </a:solidFill>
              </a:rPr>
              <a:t>8</a:t>
            </a:r>
            <a:r>
              <a:rPr lang="uk-UA" sz="2800" b="1" i="1" dirty="0">
                <a:solidFill>
                  <a:schemeClr val="bg1"/>
                </a:solidFill>
              </a:rPr>
              <a:t> = 256 кодів, і цієї кількості кодів достатньо, щоб закодувати всі літери англійського та українського (або якогось іншого) алфавітів, арабські цифри, розділові знаки, знаки арифметичних дій, а також деякі  інші символи. Саме така кількість кодів міститься, наприклад, у таблиці кодів символів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19A4D-3693-4870-B9A6-7903A0CF50CF}"/>
              </a:ext>
            </a:extLst>
          </p:cNvPr>
          <p:cNvSpPr txBox="1"/>
          <p:nvPr/>
        </p:nvSpPr>
        <p:spPr>
          <a:xfrm>
            <a:off x="72008" y="5423765"/>
            <a:ext cx="12050142" cy="11079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i="1" kern="0" dirty="0">
                <a:solidFill>
                  <a:schemeClr val="bg1"/>
                </a:solidFill>
              </a:rPr>
              <a:t>Windows-1251</a:t>
            </a:r>
          </a:p>
        </p:txBody>
      </p:sp>
    </p:spTree>
    <p:extLst>
      <p:ext uri="{BB962C8B-B14F-4D97-AF65-F5344CB8AC3E}">
        <p14:creationId xmlns:p14="http://schemas.microsoft.com/office/powerpoint/2010/main" val="1994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D7937-F98C-435A-B11E-25117C063BA5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Послідовність із восьми бітів називається </a:t>
            </a:r>
            <a:r>
              <a:rPr lang="uk-UA" sz="2800" b="1" i="1" dirty="0">
                <a:solidFill>
                  <a:srgbClr val="FFFF00"/>
                </a:solidFill>
              </a:rPr>
              <a:t>байтом</a:t>
            </a:r>
            <a:r>
              <a:rPr lang="uk-UA" sz="2800" b="1" i="1" dirty="0">
                <a:solidFill>
                  <a:schemeClr val="bg1"/>
                </a:solidFill>
              </a:rPr>
              <a:t> і позначається Б.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0AAE5B6-CE03-410C-89F2-1AB1DAB0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ech-Foo: Dear Journalists: Bits and Bytes">
            <a:extLst>
              <a:ext uri="{FF2B5EF4-FFF2-40B4-BE49-F238E27FC236}">
                <a16:creationId xmlns:a16="http://schemas.microsoft.com/office/drawing/2014/main" id="{56288648-317F-441A-936B-3F4715E19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4" y="3474982"/>
            <a:ext cx="11489272" cy="30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477213-21FF-4EFF-8A14-E4CC1E8DD024}"/>
              </a:ext>
            </a:extLst>
          </p:cNvPr>
          <p:cNvSpPr txBox="1"/>
          <p:nvPr/>
        </p:nvSpPr>
        <p:spPr>
          <a:xfrm>
            <a:off x="3411615" y="2597988"/>
            <a:ext cx="5368770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1 байт = 8 біт</a:t>
            </a:r>
            <a:endParaRPr kumimoji="0" lang="uk-UA" sz="4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72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символ повідомлення кодується послідовністю з 8 бітів, то довжина двійкового коду цього </a:t>
            </a:r>
            <a:r>
              <a:rPr lang="uk-UA" sz="2800" b="1" i="1" dirty="0" err="1">
                <a:solidFill>
                  <a:schemeClr val="bg1"/>
                </a:solidFill>
              </a:rPr>
              <a:t>символа</a:t>
            </a:r>
            <a:r>
              <a:rPr lang="uk-UA" sz="2800" b="1" i="1" dirty="0">
                <a:solidFill>
                  <a:schemeClr val="bg1"/>
                </a:solidFill>
              </a:rPr>
              <a:t> дорівнює 8 бітів або 1 Б.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Довжина двійкового коду повідомлень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3D98A-9A0C-417E-81FC-3900B7710257}"/>
              </a:ext>
            </a:extLst>
          </p:cNvPr>
          <p:cNvSpPr txBox="1"/>
          <p:nvPr/>
        </p:nvSpPr>
        <p:spPr>
          <a:xfrm>
            <a:off x="1403648" y="2693953"/>
            <a:ext cx="5529715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Довжина двійкового коду повідомлення </a:t>
            </a:r>
            <a:r>
              <a:rPr lang="uk-UA" sz="2800" b="1" i="1" kern="0" dirty="0">
                <a:solidFill>
                  <a:srgbClr val="FFFFFF"/>
                </a:solidFill>
              </a:rPr>
              <a:t>– це кількість бітів або байтів у двійковому коді цього повідомлення.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4912B6A-66AD-4805-BF31-81F76589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693953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1DC9B6-A99B-41D9-8344-CDB6AD424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2" b="25940"/>
          <a:stretch/>
        </p:blipFill>
        <p:spPr>
          <a:xfrm>
            <a:off x="7061403" y="2693954"/>
            <a:ext cx="5060747" cy="38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Довжина двійкового коду повідомлень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CCDC1-5619-49D6-B10B-F98F4506C1E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повідомлення: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9D6D5-8C38-4A06-8ED1-6924AB2EF2D2}"/>
              </a:ext>
            </a:extLst>
          </p:cNvPr>
          <p:cNvSpPr txBox="1"/>
          <p:nvPr/>
        </p:nvSpPr>
        <p:spPr>
          <a:xfrm>
            <a:off x="72008" y="2641457"/>
            <a:ext cx="694174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містить 30 символів (включаючи символи пропусків, тире, знак оклику). Якщо кожний символ кодувати двійковим кодом завдовжки 1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Б, то довжина двійкового коду такого повідомлення дорівнюватиме 30 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7ACD07-E76C-45F8-9107-954EDD6DC574}"/>
              </a:ext>
            </a:extLst>
          </p:cNvPr>
          <p:cNvSpPr txBox="1"/>
          <p:nvPr/>
        </p:nvSpPr>
        <p:spPr>
          <a:xfrm>
            <a:off x="72008" y="1806681"/>
            <a:ext cx="1205014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Інформатика - цікавий предмет!</a:t>
            </a:r>
          </a:p>
        </p:txBody>
      </p:sp>
      <p:pic>
        <p:nvPicPr>
          <p:cNvPr id="11" name="Picture 2" descr="Binary, binary code, binary data, data, master, master data icon - Download  on Iconfinder">
            <a:extLst>
              <a:ext uri="{FF2B5EF4-FFF2-40B4-BE49-F238E27FC236}">
                <a16:creationId xmlns:a16="http://schemas.microsoft.com/office/drawing/2014/main" id="{982EABF8-F632-4E84-ACAC-C3624973D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" b="7702"/>
          <a:stretch/>
        </p:blipFill>
        <p:spPr bwMode="auto">
          <a:xfrm>
            <a:off x="7591315" y="2611314"/>
            <a:ext cx="4267421" cy="35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 ви вже знаєте, </a:t>
            </a:r>
            <a:r>
              <a:rPr lang="uk-UA" sz="2800" b="1" i="1">
                <a:solidFill>
                  <a:schemeClr val="bg1"/>
                </a:solidFill>
              </a:rPr>
              <a:t>у таблиці </a:t>
            </a:r>
            <a:r>
              <a:rPr lang="uk-UA" sz="2800" b="1" i="1" dirty="0">
                <a:solidFill>
                  <a:schemeClr val="bg1"/>
                </a:solidFill>
              </a:rPr>
              <a:t>кодів символів </a:t>
            </a:r>
            <a:r>
              <a:rPr lang="uk-UA" sz="2800" b="1" i="1" dirty="0">
                <a:solidFill>
                  <a:srgbClr val="FFFF00"/>
                </a:solidFill>
              </a:rPr>
              <a:t>Windows-1251</a:t>
            </a:r>
            <a:r>
              <a:rPr lang="uk-UA" sz="2800" b="1" i="1" dirty="0">
                <a:solidFill>
                  <a:schemeClr val="bg1"/>
                </a:solidFill>
              </a:rPr>
              <a:t> кожний символ має код – ціле число від 0 до 255. У свою чергу, кожне із цих чисел може бути закодовано </a:t>
            </a:r>
            <a:r>
              <a:rPr lang="uk-UA" sz="2800" b="1" i="1" dirty="0">
                <a:solidFill>
                  <a:srgbClr val="FFFF00"/>
                </a:solidFill>
              </a:rPr>
              <a:t>одним байтом</a:t>
            </a:r>
            <a:r>
              <a:rPr lang="uk-UA" sz="2800" b="1" i="1" dirty="0">
                <a:solidFill>
                  <a:schemeClr val="bg1"/>
                </a:solidFill>
              </a:rPr>
              <a:t>. Приклади такого кодування наведено в таблиці.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Довжина двійкового коду повідомлень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E2608-D309-458F-A2A3-28CFD8AE5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608260"/>
            <a:ext cx="12050142" cy="282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Довжина двійкового коду повідомлень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7B059-4D75-4747-93C1-A623B66EFBAC}"/>
              </a:ext>
            </a:extLst>
          </p:cNvPr>
          <p:cNvSpPr txBox="1"/>
          <p:nvPr/>
        </p:nvSpPr>
        <p:spPr>
          <a:xfrm>
            <a:off x="72008" y="1196763"/>
            <a:ext cx="12050142" cy="26314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50" b="1" i="1" kern="0" dirty="0">
                <a:solidFill>
                  <a:srgbClr val="FFFFFF"/>
                </a:solidFill>
              </a:rPr>
              <a:t>Щоб виконати двійкове кодування текстового повідомлення, можна кожний його символ замінити двійковим кодом, що відповідає числу з таблиці </a:t>
            </a:r>
            <a:r>
              <a:rPr lang="en-US" sz="2750" b="1" i="1" kern="0" dirty="0">
                <a:solidFill>
                  <a:srgbClr val="FFFF00"/>
                </a:solidFill>
              </a:rPr>
              <a:t>Windows-1251</a:t>
            </a:r>
            <a:r>
              <a:rPr lang="en-US" sz="2750" b="1" i="1" kern="0" dirty="0">
                <a:solidFill>
                  <a:srgbClr val="FFFFFF"/>
                </a:solidFill>
              </a:rPr>
              <a:t>. </a:t>
            </a:r>
            <a:r>
              <a:rPr lang="uk-UA" sz="2750" b="1" i="1" kern="0" dirty="0">
                <a:solidFill>
                  <a:srgbClr val="FFFFFF"/>
                </a:solidFill>
              </a:rPr>
              <a:t>Саме  так  кодуються  текстові документи,  створені в текстовому редакторі </a:t>
            </a:r>
            <a:r>
              <a:rPr lang="uk-UA" sz="2750" b="1" i="1" kern="0" dirty="0">
                <a:solidFill>
                  <a:srgbClr val="FFFF00"/>
                </a:solidFill>
              </a:rPr>
              <a:t>Блокнот</a:t>
            </a:r>
            <a:r>
              <a:rPr lang="uk-UA" sz="2750" b="1" i="1" kern="0" dirty="0">
                <a:solidFill>
                  <a:srgbClr val="FFFFFF"/>
                </a:solidFill>
              </a:rPr>
              <a:t>, при  їх  збереженні на носії даних, якщо під час  збереження</a:t>
            </a:r>
          </a:p>
        </p:txBody>
      </p:sp>
      <p:pic>
        <p:nvPicPr>
          <p:cNvPr id="8" name="Picture 2" descr="https://upload.wikimedia.org/wikipedia/ru/1/13/Windows_Notepad_Icon.png">
            <a:extLst>
              <a:ext uri="{FF2B5EF4-FFF2-40B4-BE49-F238E27FC236}">
                <a16:creationId xmlns:a16="http://schemas.microsoft.com/office/drawing/2014/main" id="{9FB2B12A-986E-4F21-80EC-E72EE9F6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12" y="3769187"/>
            <a:ext cx="3088813" cy="30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62D6A-7BDA-4616-82D7-B0C3F3731702}"/>
              </a:ext>
            </a:extLst>
          </p:cNvPr>
          <p:cNvSpPr txBox="1"/>
          <p:nvPr/>
        </p:nvSpPr>
        <p:spPr>
          <a:xfrm>
            <a:off x="72009" y="3913941"/>
            <a:ext cx="735372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використовувати  кодування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ANSI 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A</a:t>
            </a:r>
            <a:r>
              <a:rPr lang="en-US" sz="2800" b="1" i="1" kern="0" dirty="0">
                <a:solidFill>
                  <a:srgbClr val="FFFFFF"/>
                </a:solidFill>
              </a:rPr>
              <a:t>merican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en-US" sz="2800" b="1" i="1" kern="0" dirty="0">
                <a:solidFill>
                  <a:srgbClr val="FFFFFF"/>
                </a:solidFill>
              </a:rPr>
              <a:t>ational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rgbClr val="FFFFFF"/>
                </a:solidFill>
              </a:rPr>
              <a:t>tandards  </a:t>
            </a:r>
            <a:r>
              <a:rPr lang="en-US" sz="2800" b="1" i="1" kern="0" dirty="0">
                <a:solidFill>
                  <a:srgbClr val="FFFF00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nstitute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– </a:t>
            </a:r>
            <a:r>
              <a:rPr lang="uk-UA" sz="2800" b="1" i="1" kern="0" dirty="0">
                <a:solidFill>
                  <a:srgbClr val="FFFFFF"/>
                </a:solidFill>
              </a:rPr>
              <a:t>Американський національний інститут стандартів).</a:t>
            </a:r>
          </a:p>
        </p:txBody>
      </p:sp>
    </p:spTree>
    <p:extLst>
      <p:ext uri="{BB962C8B-B14F-4D97-AF65-F5344CB8AC3E}">
        <p14:creationId xmlns:p14="http://schemas.microsoft.com/office/powerpoint/2010/main" val="39605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полягають процеси кодування та декодування повідомлень?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9" y="2252290"/>
            <a:ext cx="436039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таблиці кодів символів використовують для кодування текстових повідомлень?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9" y="5031366"/>
            <a:ext cx="436039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означають префікси </a:t>
            </a:r>
            <a:r>
              <a:rPr lang="uk-UA" sz="2800" b="1" i="1" kern="0" dirty="0">
                <a:solidFill>
                  <a:srgbClr val="FFFF00"/>
                </a:solidFill>
              </a:rPr>
              <a:t>кіло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мега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 err="1">
                <a:solidFill>
                  <a:srgbClr val="FFFF00"/>
                </a:solidFill>
              </a:rPr>
              <a:t>гіга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80216C6-CC55-44F8-8F3E-DCD90827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</a:t>
            </a:r>
          </a:p>
        </p:txBody>
      </p:sp>
      <p:pic>
        <p:nvPicPr>
          <p:cNvPr id="1026" name="Picture 2" descr="Big data icons set encoding and decoding concept Vector Image">
            <a:extLst>
              <a:ext uri="{FF2B5EF4-FFF2-40B4-BE49-F238E27FC236}">
                <a16:creationId xmlns:a16="http://schemas.microsoft.com/office/drawing/2014/main" id="{B704FCBA-7F4C-4E68-8AAB-8A0FE7D9C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48"/>
          <a:stretch/>
        </p:blipFill>
        <p:spPr bwMode="auto">
          <a:xfrm>
            <a:off x="4545487" y="2252290"/>
            <a:ext cx="6076453" cy="41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710629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Довжина  двійкового  коду  повідомлення,  що міститься в такому документі, буде дорівнювати в байтах кількості символів у текстовому документі. Треба врахувати, що кожне натискання клавіші </a:t>
            </a:r>
            <a:r>
              <a:rPr lang="uk-UA" sz="2800" b="1" i="1" dirty="0" err="1">
                <a:solidFill>
                  <a:srgbClr val="FFFF00"/>
                </a:solidFill>
              </a:rPr>
              <a:t>Enter</a:t>
            </a:r>
            <a:r>
              <a:rPr lang="uk-UA" sz="2800" b="1" i="1" dirty="0">
                <a:solidFill>
                  <a:schemeClr val="bg1"/>
                </a:solidFill>
              </a:rPr>
              <a:t> кодується двома спеціальними символами – символом переходу на новий рядок і символом повернення на початок рядка.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Довжина двійкового коду повідомлень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5C435-7E99-4EB1-AFEB-98303F19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365" y="1196763"/>
            <a:ext cx="5208627" cy="52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Довжина двійкового коду повідомлень</a:t>
            </a:r>
          </a:p>
        </p:txBody>
      </p:sp>
      <p:pic>
        <p:nvPicPr>
          <p:cNvPr id="6" name="Picture 2" descr="https://upload.wikimedia.org/wikipedia/commons/thumb/a/ab/Unicode_logo.svg/2000px-Unicode_logo.svg.png">
            <a:extLst>
              <a:ext uri="{FF2B5EF4-FFF2-40B4-BE49-F238E27FC236}">
                <a16:creationId xmlns:a16="http://schemas.microsoft.com/office/drawing/2014/main" id="{1772065A-7E57-436A-9C58-F1742AE9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64" y="1196763"/>
            <a:ext cx="5184985" cy="51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331F631-1D81-402F-87AD-B38E11882107}"/>
              </a:ext>
            </a:extLst>
          </p:cNvPr>
          <p:cNvSpPr/>
          <p:nvPr/>
        </p:nvSpPr>
        <p:spPr>
          <a:xfrm>
            <a:off x="69849" y="1196764"/>
            <a:ext cx="6632401" cy="5184984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Під час кодування  текстів з  використанням кодової  таблиці </a:t>
            </a:r>
            <a:r>
              <a:rPr lang="uk-UA" sz="3600" b="1" i="1" kern="0" dirty="0" err="1">
                <a:solidFill>
                  <a:srgbClr val="FFFF00"/>
                </a:solidFill>
              </a:rPr>
              <a:t>Юнікод</a:t>
            </a:r>
            <a:r>
              <a:rPr lang="uk-UA" sz="3600" b="1" i="1" kern="0" dirty="0">
                <a:solidFill>
                  <a:srgbClr val="FFFFFF"/>
                </a:solidFill>
              </a:rPr>
              <a:t> довжина двійкового коду різни символів є різною – 1 Б, 2 Б, 4 Б і більше. </a:t>
            </a:r>
          </a:p>
        </p:txBody>
      </p:sp>
    </p:spTree>
    <p:extLst>
      <p:ext uri="{BB962C8B-B14F-4D97-AF65-F5344CB8AC3E}">
        <p14:creationId xmlns:p14="http://schemas.microsoft.com/office/powerpoint/2010/main" val="2859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Довжина двійкового коду повідомлень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1E9E4E3-3E08-4E32-9FC0-D45E35832FAF}"/>
              </a:ext>
            </a:extLst>
          </p:cNvPr>
          <p:cNvSpPr/>
          <p:nvPr/>
        </p:nvSpPr>
        <p:spPr>
          <a:xfrm>
            <a:off x="69850" y="119676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Графічні повідомлення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36BF4D-1853-4DE2-AF92-FA65CDA654F8}"/>
              </a:ext>
            </a:extLst>
          </p:cNvPr>
          <p:cNvSpPr/>
          <p:nvPr/>
        </p:nvSpPr>
        <p:spPr>
          <a:xfrm>
            <a:off x="4108395" y="119676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Звукові повідомлення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1299436-5925-484B-8745-0F607DB80EDB}"/>
              </a:ext>
            </a:extLst>
          </p:cNvPr>
          <p:cNvSpPr/>
          <p:nvPr/>
        </p:nvSpPr>
        <p:spPr>
          <a:xfrm>
            <a:off x="8146943" y="119676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Відеопо-відомлення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110EF-B4E7-43F7-89D0-C3E6919A6A41}"/>
              </a:ext>
            </a:extLst>
          </p:cNvPr>
          <p:cNvSpPr txBox="1"/>
          <p:nvPr/>
        </p:nvSpPr>
        <p:spPr>
          <a:xfrm>
            <a:off x="70929" y="557210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їх опрацювання комп’ютером також кодуються двійковими кодами. </a:t>
            </a:r>
          </a:p>
        </p:txBody>
      </p:sp>
      <p:pic>
        <p:nvPicPr>
          <p:cNvPr id="11" name="Picture 2" descr="audio, speaker, volume icon">
            <a:extLst>
              <a:ext uri="{FF2B5EF4-FFF2-40B4-BE49-F238E27FC236}">
                <a16:creationId xmlns:a16="http://schemas.microsoft.com/office/drawing/2014/main" id="{49366E3D-0FE2-46A5-80DC-213A50FA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38" y="2619412"/>
            <a:ext cx="2822563" cy="28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, photo, photography, picture icon - Free download">
            <a:extLst>
              <a:ext uri="{FF2B5EF4-FFF2-40B4-BE49-F238E27FC236}">
                <a16:creationId xmlns:a16="http://schemas.microsoft.com/office/drawing/2014/main" id="{E6F07FBF-48B2-46EA-81AB-A39D8BF6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2619552"/>
            <a:ext cx="2822423" cy="28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ilm, movie, play, video icon - Free download on Iconfinder">
            <a:extLst>
              <a:ext uri="{FF2B5EF4-FFF2-40B4-BE49-F238E27FC236}">
                <a16:creationId xmlns:a16="http://schemas.microsoft.com/office/drawing/2014/main" id="{7F7392E1-3443-418E-A23C-548EF710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748" y="2619412"/>
            <a:ext cx="2819787" cy="28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Довжина двійкового коду повідомлень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0AC07-3AB3-4FEB-AC01-D513341732E9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Довжину двійкового коду повідомлень також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обсягом даних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52C25B-164C-4557-8D66-E75CE189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n2software.com/website/images/data_abstraction_synch.png">
            <a:extLst>
              <a:ext uri="{FF2B5EF4-FFF2-40B4-BE49-F238E27FC236}">
                <a16:creationId xmlns:a16="http://schemas.microsoft.com/office/drawing/2014/main" id="{86A8A23B-0921-4A84-A88E-3661ECF5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2150859"/>
            <a:ext cx="5740875" cy="47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aimsmag.co.uk/wp-content/uploads/2015/06/data_management.png">
            <a:extLst>
              <a:ext uri="{FF2B5EF4-FFF2-40B4-BE49-F238E27FC236}">
                <a16:creationId xmlns:a16="http://schemas.microsoft.com/office/drawing/2014/main" id="{BEA2E0D7-9F56-4E4E-845D-A8549CD99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6" y="2241291"/>
            <a:ext cx="6071983" cy="42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полягає двійкове кодування повідомлень?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6543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1 біт?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52550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Чому дорівнює 1 байт?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18557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довжина двійкового коду повідомлення?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384563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Якою є довжина двійкового коду кожного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символа</a:t>
            </a:r>
            <a:r>
              <a:rPr lang="uk-UA" sz="2800" b="1" i="1" kern="0" dirty="0">
                <a:solidFill>
                  <a:srgbClr val="FFFFFF"/>
                </a:solidFill>
              </a:rPr>
              <a:t> в таблиці кодів символів Windows-1251?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6EB71A-2962-4851-8C53-4F521709BA99}"/>
              </a:ext>
            </a:extLst>
          </p:cNvPr>
          <p:cNvSpPr txBox="1"/>
          <p:nvPr/>
        </p:nvSpPr>
        <p:spPr>
          <a:xfrm>
            <a:off x="70929" y="4943942"/>
            <a:ext cx="10454845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Чому  дорівнюватиме  довжина  двійкового  коду  повідомлення,  створеного в текстовому редакторі Блокнот і збереженому в кодуванні ANSI?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1.3,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-17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19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</a:t>
            </a:r>
          </a:p>
        </p:txBody>
      </p:sp>
      <p:pic>
        <p:nvPicPr>
          <p:cNvPr id="9" name="Picture 2" descr="Coding, programming, laptop icon - Download on Iconfinder">
            <a:extLst>
              <a:ext uri="{FF2B5EF4-FFF2-40B4-BE49-F238E27FC236}">
                <a16:creationId xmlns:a16="http://schemas.microsoft.com/office/drawing/2014/main" id="{1EAF1F76-6626-406C-92FC-D85C3BB5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6" y="3682996"/>
            <a:ext cx="2341888" cy="23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ding, development, laptop, programming icon - Download on Iconfinder">
            <a:extLst>
              <a:ext uri="{FF2B5EF4-FFF2-40B4-BE49-F238E27FC236}">
                <a16:creationId xmlns:a16="http://schemas.microsoft.com/office/drawing/2014/main" id="{1D8297F4-FB12-4FBB-8D8D-0D1FB216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5"/>
            <a:ext cx="233681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 ви вже знаєте, для кодування даних використовують різні набори сигналів. Для кодування звуків мови використовують літери алфавіту.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0D660EC-04FE-47A9-9CD9-A29C4EB77BFA}"/>
              </a:ext>
            </a:extLst>
          </p:cNvPr>
          <p:cNvSpPr/>
          <p:nvPr/>
        </p:nvSpPr>
        <p:spPr>
          <a:xfrm>
            <a:off x="72007" y="269219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 українському алфавіті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33 літери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6898C21-E8B6-40CB-B2BC-A3FC579C9A2D}"/>
              </a:ext>
            </a:extLst>
          </p:cNvPr>
          <p:cNvSpPr/>
          <p:nvPr/>
        </p:nvSpPr>
        <p:spPr>
          <a:xfrm>
            <a:off x="6149819" y="269219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 англійському алфавіті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26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літер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4" descr="http://us.org.ua/uploads/images/f/a/9/e/1/01a9788d50.png">
            <a:extLst>
              <a:ext uri="{FF2B5EF4-FFF2-40B4-BE49-F238E27FC236}">
                <a16:creationId xmlns:a16="http://schemas.microsoft.com/office/drawing/2014/main" id="{29FCA7A2-D577-46CB-8840-A9CA1CAB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76" y="4064811"/>
            <a:ext cx="3707794" cy="24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eat Britain United States Flag of the United Kingdom Flag of England,  British Flag, angle, flag, text png | PNGWing">
            <a:extLst>
              <a:ext uri="{FF2B5EF4-FFF2-40B4-BE49-F238E27FC236}">
                <a16:creationId xmlns:a16="http://schemas.microsoft.com/office/drawing/2014/main" id="{1F4C9B4A-CA11-456D-B8BA-C40BF2A46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6500" r="2885" b="6706"/>
          <a:stretch/>
        </p:blipFill>
        <p:spPr bwMode="auto">
          <a:xfrm>
            <a:off x="6686240" y="4064811"/>
            <a:ext cx="4899489" cy="24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FE764C5-73F4-481A-A2D0-27DE33DAA3A7}"/>
              </a:ext>
            </a:extLst>
          </p:cNvPr>
          <p:cNvSpPr/>
          <p:nvPr/>
        </p:nvSpPr>
        <p:spPr>
          <a:xfrm>
            <a:off x="69848" y="1196763"/>
            <a:ext cx="5972332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Для кодування числових значень використовуються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E1126B5-FFF6-44B3-8906-40AE3DDEF14B}"/>
              </a:ext>
            </a:extLst>
          </p:cNvPr>
          <p:cNvSpPr/>
          <p:nvPr/>
        </p:nvSpPr>
        <p:spPr>
          <a:xfrm>
            <a:off x="6147660" y="1196763"/>
            <a:ext cx="5972332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Для кодування команд, що регулюють порядок руху на пішохідних переходах, використовують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ED6A28B-605B-41ED-A379-F08D026A9F3C}"/>
              </a:ext>
            </a:extLst>
          </p:cNvPr>
          <p:cNvSpPr/>
          <p:nvPr/>
        </p:nvSpPr>
        <p:spPr>
          <a:xfrm>
            <a:off x="69848" y="3102343"/>
            <a:ext cx="5972332" cy="8657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10 цифр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471463A-F050-4896-83C6-CEE644D20270}"/>
              </a:ext>
            </a:extLst>
          </p:cNvPr>
          <p:cNvSpPr/>
          <p:nvPr/>
        </p:nvSpPr>
        <p:spPr>
          <a:xfrm>
            <a:off x="6147660" y="3102343"/>
            <a:ext cx="5972332" cy="8657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3 кольори світлофора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Counting, cubes, digits, podium, puzzle, ranking, winners icon - Download on Iconfinder">
            <a:extLst>
              <a:ext uri="{FF2B5EF4-FFF2-40B4-BE49-F238E27FC236}">
                <a16:creationId xmlns:a16="http://schemas.microsoft.com/office/drawing/2014/main" id="{52222E29-8537-4D59-862A-AF2D92738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6982" r="7278" b="6614"/>
          <a:stretch/>
        </p:blipFill>
        <p:spPr bwMode="auto">
          <a:xfrm>
            <a:off x="1822718" y="4071827"/>
            <a:ext cx="2466592" cy="24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ighway, lamps, lights, signal, signals, traffic, mintie icon - Free download">
            <a:extLst>
              <a:ext uri="{FF2B5EF4-FFF2-40B4-BE49-F238E27FC236}">
                <a16:creationId xmlns:a16="http://schemas.microsoft.com/office/drawing/2014/main" id="{64839DEC-F79D-4822-A4F1-3C56C64DB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94" y="4071827"/>
            <a:ext cx="2475688" cy="24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E70A1-F566-42A7-BA14-E2E3658F5485}"/>
              </a:ext>
            </a:extLst>
          </p:cNvPr>
          <p:cNvSpPr txBox="1"/>
          <p:nvPr/>
        </p:nvSpPr>
        <p:spPr>
          <a:xfrm>
            <a:off x="72009" y="1196763"/>
            <a:ext cx="744639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Найменшу кількість сигналів для кодування повідомлень має азбука Морзе – лише 2 сигнали: крапка та тире.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1D40E-A327-4E43-B5EB-FF0692201F47}"/>
              </a:ext>
            </a:extLst>
          </p:cNvPr>
          <p:cNvSpPr txBox="1"/>
          <p:nvPr/>
        </p:nvSpPr>
        <p:spPr>
          <a:xfrm>
            <a:off x="72009" y="3105558"/>
            <a:ext cx="744639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 1844 року азбуку, яку запропонував американський художник </a:t>
            </a:r>
            <a:r>
              <a:rPr lang="uk-UA" sz="2800" b="1" i="1" dirty="0">
                <a:solidFill>
                  <a:srgbClr val="FFFF00"/>
                </a:solidFill>
              </a:rPr>
              <a:t>Семюел Морзе</a:t>
            </a:r>
            <a:r>
              <a:rPr lang="uk-UA" sz="2800" b="1" i="1" dirty="0">
                <a:solidFill>
                  <a:schemeClr val="bg1"/>
                </a:solidFill>
              </a:rPr>
              <a:t> (1791–1872) і яку назвали на його честь використовували для передавання повідомлень телеграфом.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B13CAE-4013-4D79-A910-51AE6F745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23" b="26708"/>
          <a:stretch/>
        </p:blipFill>
        <p:spPr>
          <a:xfrm>
            <a:off x="7643177" y="1196763"/>
            <a:ext cx="4476813" cy="4330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DA43C2-3D83-489E-878B-64E14BF87E1E}"/>
              </a:ext>
            </a:extLst>
          </p:cNvPr>
          <p:cNvSpPr txBox="1"/>
          <p:nvPr/>
        </p:nvSpPr>
        <p:spPr>
          <a:xfrm>
            <a:off x="7643178" y="5629326"/>
            <a:ext cx="4476813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rgbClr val="FFFFFF"/>
                </a:solidFill>
              </a:rPr>
              <a:t>Семюель</a:t>
            </a:r>
            <a:r>
              <a:rPr lang="uk-UA" sz="3200" b="1" i="1" kern="0" dirty="0">
                <a:solidFill>
                  <a:srgbClr val="FFFFFF"/>
                </a:solidFill>
              </a:rPr>
              <a:t> Морзе</a:t>
            </a:r>
          </a:p>
        </p:txBody>
      </p:sp>
    </p:spTree>
    <p:extLst>
      <p:ext uri="{BB962C8B-B14F-4D97-AF65-F5344CB8AC3E}">
        <p14:creationId xmlns:p14="http://schemas.microsoft.com/office/powerpoint/2010/main" val="20969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 </a:t>
            </a:r>
            <a:r>
              <a:rPr lang="uk-UA" sz="2800" b="1" i="1" dirty="0" err="1">
                <a:solidFill>
                  <a:schemeClr val="bg1"/>
                </a:solidFill>
              </a:rPr>
              <a:t>азбуці</a:t>
            </a:r>
            <a:r>
              <a:rPr lang="uk-UA" sz="2800" b="1" i="1" dirty="0">
                <a:solidFill>
                  <a:schemeClr val="bg1"/>
                </a:solidFill>
              </a:rPr>
              <a:t> Морзе літери текстових повідомлень кодуються послідовностями крапок і тире.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CB03B-EFB3-4836-BC9B-636C3D13D465}"/>
              </a:ext>
            </a:extLst>
          </p:cNvPr>
          <p:cNvSpPr txBox="1"/>
          <p:nvPr/>
        </p:nvSpPr>
        <p:spPr>
          <a:xfrm>
            <a:off x="72008" y="226613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Приклади кодування літер в </a:t>
            </a:r>
            <a:r>
              <a:rPr lang="uk-UA" sz="2800" b="1" i="1" dirty="0" err="1">
                <a:solidFill>
                  <a:schemeClr val="bg1"/>
                </a:solidFill>
              </a:rPr>
              <a:t>азбуці</a:t>
            </a:r>
            <a:r>
              <a:rPr lang="uk-UA" sz="2800" b="1" i="1" dirty="0">
                <a:solidFill>
                  <a:schemeClr val="bg1"/>
                </a:solidFill>
              </a:rPr>
              <a:t> Морзе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9204800-96D4-4B19-9D14-4DF6FE86CDE4}"/>
              </a:ext>
            </a:extLst>
          </p:cNvPr>
          <p:cNvSpPr/>
          <p:nvPr/>
        </p:nvSpPr>
        <p:spPr>
          <a:xfrm>
            <a:off x="72008" y="2903633"/>
            <a:ext cx="2887061" cy="855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Літера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6EDDA99-0C7D-46AD-A976-3EEC7E2A6C76}"/>
              </a:ext>
            </a:extLst>
          </p:cNvPr>
          <p:cNvSpPr/>
          <p:nvPr/>
        </p:nvSpPr>
        <p:spPr>
          <a:xfrm>
            <a:off x="3125138" y="2903633"/>
            <a:ext cx="2887061" cy="855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Значення коду в </a:t>
            </a:r>
            <a:r>
              <a:rPr lang="uk-UA" sz="2300" b="1" i="1" kern="0" dirty="0" err="1">
                <a:solidFill>
                  <a:srgbClr val="FFFFFF"/>
                </a:solidFill>
              </a:rPr>
              <a:t>азбуці</a:t>
            </a:r>
            <a:r>
              <a:rPr lang="uk-UA" sz="2300" b="1" i="1" kern="0" dirty="0">
                <a:solidFill>
                  <a:srgbClr val="FFFFFF"/>
                </a:solidFill>
              </a:rPr>
              <a:t> Морзе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711B8D8-FE90-4E73-88CA-35C20B4F20D6}"/>
              </a:ext>
            </a:extLst>
          </p:cNvPr>
          <p:cNvSpPr/>
          <p:nvPr/>
        </p:nvSpPr>
        <p:spPr>
          <a:xfrm>
            <a:off x="72008" y="3873475"/>
            <a:ext cx="2887061" cy="77027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kern="0" dirty="0">
                <a:solidFill>
                  <a:srgbClr val="FFFFFF"/>
                </a:solidFill>
              </a:rPr>
              <a:t>а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68FA740F-18DB-4BD7-9E61-46322F7DD8BD}"/>
              </a:ext>
            </a:extLst>
          </p:cNvPr>
          <p:cNvSpPr/>
          <p:nvPr/>
        </p:nvSpPr>
        <p:spPr>
          <a:xfrm>
            <a:off x="72008" y="4751532"/>
            <a:ext cx="2887061" cy="77027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kern="0" dirty="0">
                <a:solidFill>
                  <a:srgbClr val="FFFFFF"/>
                </a:solidFill>
              </a:rPr>
              <a:t>о</a:t>
            </a:r>
          </a:p>
        </p:txBody>
      </p: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A8D108A0-319F-40FA-9766-43F968CD25B5}"/>
              </a:ext>
            </a:extLst>
          </p:cNvPr>
          <p:cNvGrpSpPr/>
          <p:nvPr/>
        </p:nvGrpSpPr>
        <p:grpSpPr>
          <a:xfrm>
            <a:off x="3125138" y="4930600"/>
            <a:ext cx="2887061" cy="364137"/>
            <a:chOff x="3125138" y="4930600"/>
            <a:chExt cx="2887061" cy="364137"/>
          </a:xfrm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4C5BBECF-CDB9-4661-B31A-A7D524CEAFFD}"/>
                </a:ext>
              </a:extLst>
            </p:cNvPr>
            <p:cNvSpPr/>
            <p:nvPr/>
          </p:nvSpPr>
          <p:spPr>
            <a:xfrm>
              <a:off x="3125138" y="4930600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id="{193540B4-1334-426C-ABE5-F3A3C60158AB}"/>
                </a:ext>
              </a:extLst>
            </p:cNvPr>
            <p:cNvSpPr/>
            <p:nvPr/>
          </p:nvSpPr>
          <p:spPr>
            <a:xfrm>
              <a:off x="4136553" y="4930600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к: округлені кути 19">
              <a:extLst>
                <a:ext uri="{FF2B5EF4-FFF2-40B4-BE49-F238E27FC236}">
                  <a16:creationId xmlns:a16="http://schemas.microsoft.com/office/drawing/2014/main" id="{D07704C9-9D45-47D4-8763-379519BE77D3}"/>
                </a:ext>
              </a:extLst>
            </p:cNvPr>
            <p:cNvSpPr/>
            <p:nvPr/>
          </p:nvSpPr>
          <p:spPr>
            <a:xfrm>
              <a:off x="5166854" y="4930600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B171E309-F0CA-4328-A362-05A2FBAD7056}"/>
              </a:ext>
            </a:extLst>
          </p:cNvPr>
          <p:cNvSpPr/>
          <p:nvPr/>
        </p:nvSpPr>
        <p:spPr>
          <a:xfrm>
            <a:off x="72008" y="5611471"/>
            <a:ext cx="2887061" cy="77027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kern="0" dirty="0">
                <a:solidFill>
                  <a:srgbClr val="FFFFFF"/>
                </a:solidFill>
              </a:rPr>
              <a:t>п</a:t>
            </a:r>
          </a:p>
        </p:txBody>
      </p: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7D578F05-54E3-4B77-9ED5-AA6ADE959452}"/>
              </a:ext>
            </a:extLst>
          </p:cNvPr>
          <p:cNvGrpSpPr/>
          <p:nvPr/>
        </p:nvGrpSpPr>
        <p:grpSpPr>
          <a:xfrm>
            <a:off x="3125138" y="5839223"/>
            <a:ext cx="2892267" cy="366301"/>
            <a:chOff x="3125138" y="5839223"/>
            <a:chExt cx="2892267" cy="366301"/>
          </a:xfrm>
        </p:grpSpPr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75FE76A3-FCFE-43FA-BBC8-AF1F65F535DC}"/>
                </a:ext>
              </a:extLst>
            </p:cNvPr>
            <p:cNvSpPr/>
            <p:nvPr/>
          </p:nvSpPr>
          <p:spPr>
            <a:xfrm>
              <a:off x="3645956" y="5841387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4E6C034-1431-4D3A-9F29-30D873031988}"/>
                </a:ext>
              </a:extLst>
            </p:cNvPr>
            <p:cNvSpPr/>
            <p:nvPr/>
          </p:nvSpPr>
          <p:spPr>
            <a:xfrm>
              <a:off x="3125138" y="5841387"/>
              <a:ext cx="364137" cy="3641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кутник: округлені кути 22">
              <a:extLst>
                <a:ext uri="{FF2B5EF4-FFF2-40B4-BE49-F238E27FC236}">
                  <a16:creationId xmlns:a16="http://schemas.microsoft.com/office/drawing/2014/main" id="{89C33725-A78B-478A-AB8A-46B6F59AA695}"/>
                </a:ext>
              </a:extLst>
            </p:cNvPr>
            <p:cNvSpPr/>
            <p:nvPr/>
          </p:nvSpPr>
          <p:spPr>
            <a:xfrm>
              <a:off x="4597788" y="5841387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CBB16032-CA9C-40AE-ADFC-94A2E1736091}"/>
                </a:ext>
              </a:extLst>
            </p:cNvPr>
            <p:cNvSpPr/>
            <p:nvPr/>
          </p:nvSpPr>
          <p:spPr>
            <a:xfrm>
              <a:off x="5653268" y="5839223"/>
              <a:ext cx="364137" cy="3641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97A05B53-E8CA-4761-BAC9-B85454DD6B70}"/>
              </a:ext>
            </a:extLst>
          </p:cNvPr>
          <p:cNvGrpSpPr/>
          <p:nvPr/>
        </p:nvGrpSpPr>
        <p:grpSpPr>
          <a:xfrm>
            <a:off x="3851491" y="4111069"/>
            <a:ext cx="1366163" cy="364137"/>
            <a:chOff x="3851491" y="4111069"/>
            <a:chExt cx="1366163" cy="364137"/>
          </a:xfrm>
        </p:grpSpPr>
        <p:sp>
          <p:nvSpPr>
            <p:cNvPr id="25" name="Прямокутник: округлені кути 24">
              <a:extLst>
                <a:ext uri="{FF2B5EF4-FFF2-40B4-BE49-F238E27FC236}">
                  <a16:creationId xmlns:a16="http://schemas.microsoft.com/office/drawing/2014/main" id="{CB679A07-A93E-4953-9237-2001735EA8C5}"/>
                </a:ext>
              </a:extLst>
            </p:cNvPr>
            <p:cNvSpPr/>
            <p:nvPr/>
          </p:nvSpPr>
          <p:spPr>
            <a:xfrm>
              <a:off x="4372309" y="4111069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AB1EEC6B-8277-40CE-8D2B-830A94A41341}"/>
                </a:ext>
              </a:extLst>
            </p:cNvPr>
            <p:cNvSpPr/>
            <p:nvPr/>
          </p:nvSpPr>
          <p:spPr>
            <a:xfrm>
              <a:off x="3851491" y="4111069"/>
              <a:ext cx="364137" cy="3641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B13A7EB5-3F69-4936-BA51-363D65141C91}"/>
              </a:ext>
            </a:extLst>
          </p:cNvPr>
          <p:cNvSpPr/>
          <p:nvPr/>
        </p:nvSpPr>
        <p:spPr>
          <a:xfrm>
            <a:off x="6178268" y="2903633"/>
            <a:ext cx="2887061" cy="855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Літера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B3F6B720-0561-4802-8FA6-84D33C1021D8}"/>
              </a:ext>
            </a:extLst>
          </p:cNvPr>
          <p:cNvSpPr/>
          <p:nvPr/>
        </p:nvSpPr>
        <p:spPr>
          <a:xfrm>
            <a:off x="9231398" y="2903633"/>
            <a:ext cx="2887061" cy="855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Значення коду в </a:t>
            </a:r>
            <a:r>
              <a:rPr lang="uk-UA" sz="2300" b="1" i="1" kern="0" dirty="0" err="1">
                <a:solidFill>
                  <a:srgbClr val="FFFFFF"/>
                </a:solidFill>
              </a:rPr>
              <a:t>азбуці</a:t>
            </a:r>
            <a:r>
              <a:rPr lang="uk-UA" sz="2300" b="1" i="1" kern="0" dirty="0">
                <a:solidFill>
                  <a:srgbClr val="FFFFFF"/>
                </a:solidFill>
              </a:rPr>
              <a:t> Морзе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7F5D9B18-2A76-4178-A4C4-0F3CB0F05184}"/>
              </a:ext>
            </a:extLst>
          </p:cNvPr>
          <p:cNvSpPr/>
          <p:nvPr/>
        </p:nvSpPr>
        <p:spPr>
          <a:xfrm>
            <a:off x="6178268" y="3873475"/>
            <a:ext cx="2887061" cy="77027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kern="0" dirty="0">
                <a:solidFill>
                  <a:srgbClr val="FFFFFF"/>
                </a:solidFill>
              </a:rPr>
              <a:t>р</a:t>
            </a: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99E25BC0-FDEA-4D89-A3D2-A4E4D9459A60}"/>
              </a:ext>
            </a:extLst>
          </p:cNvPr>
          <p:cNvSpPr/>
          <p:nvPr/>
        </p:nvSpPr>
        <p:spPr>
          <a:xfrm>
            <a:off x="6178268" y="4751532"/>
            <a:ext cx="2887061" cy="77027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kern="0" dirty="0">
                <a:solidFill>
                  <a:srgbClr val="FFFFFF"/>
                </a:solidFill>
              </a:rPr>
              <a:t>т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D6ED5084-F78F-4F86-BC2F-F0E7D926DFFA}"/>
              </a:ext>
            </a:extLst>
          </p:cNvPr>
          <p:cNvSpPr/>
          <p:nvPr/>
        </p:nvSpPr>
        <p:spPr>
          <a:xfrm>
            <a:off x="6178268" y="5611471"/>
            <a:ext cx="2887061" cy="77027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kern="0" dirty="0">
                <a:solidFill>
                  <a:srgbClr val="FFFFFF"/>
                </a:solidFill>
              </a:rPr>
              <a:t>в</a:t>
            </a:r>
          </a:p>
        </p:txBody>
      </p: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EC969E3-2022-45BD-96BA-10BF7DFF951A}"/>
              </a:ext>
            </a:extLst>
          </p:cNvPr>
          <p:cNvGrpSpPr/>
          <p:nvPr/>
        </p:nvGrpSpPr>
        <p:grpSpPr>
          <a:xfrm>
            <a:off x="9722766" y="4111069"/>
            <a:ext cx="1886981" cy="364137"/>
            <a:chOff x="9722766" y="4111069"/>
            <a:chExt cx="1886981" cy="364137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5116ADF2-45FE-4B3D-B902-1D1856416835}"/>
                </a:ext>
              </a:extLst>
            </p:cNvPr>
            <p:cNvSpPr/>
            <p:nvPr/>
          </p:nvSpPr>
          <p:spPr>
            <a:xfrm>
              <a:off x="10243584" y="4111069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B23BCE8-3D28-4AAA-B447-0631900DB88B}"/>
                </a:ext>
              </a:extLst>
            </p:cNvPr>
            <p:cNvSpPr/>
            <p:nvPr/>
          </p:nvSpPr>
          <p:spPr>
            <a:xfrm>
              <a:off x="9722766" y="4111069"/>
              <a:ext cx="364137" cy="3641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CB275BA-75E3-4E2C-A8F5-F25B1916DA94}"/>
                </a:ext>
              </a:extLst>
            </p:cNvPr>
            <p:cNvSpPr/>
            <p:nvPr/>
          </p:nvSpPr>
          <p:spPr>
            <a:xfrm>
              <a:off x="11245610" y="4111069"/>
              <a:ext cx="364137" cy="3641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BAEC578D-E0B6-4A7F-BE75-332F262D43EF}"/>
              </a:ext>
            </a:extLst>
          </p:cNvPr>
          <p:cNvSpPr/>
          <p:nvPr/>
        </p:nvSpPr>
        <p:spPr>
          <a:xfrm>
            <a:off x="10243584" y="4930600"/>
            <a:ext cx="845345" cy="364137"/>
          </a:xfrm>
          <a:prstGeom prst="roundRect">
            <a:avLst>
              <a:gd name="adj" fmla="val 48665"/>
            </a:avLst>
          </a:prstGeom>
          <a:solidFill>
            <a:srgbClr val="E12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784534BB-3BB8-43B5-BA59-9077CE3F3E41}"/>
              </a:ext>
            </a:extLst>
          </p:cNvPr>
          <p:cNvGrpSpPr/>
          <p:nvPr/>
        </p:nvGrpSpPr>
        <p:grpSpPr>
          <a:xfrm>
            <a:off x="9461853" y="5841433"/>
            <a:ext cx="2317995" cy="364137"/>
            <a:chOff x="9461853" y="5841433"/>
            <a:chExt cx="2317995" cy="364137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7555CC73-B45E-4789-B28A-F9045E2B2F00}"/>
                </a:ext>
              </a:extLst>
            </p:cNvPr>
            <p:cNvSpPr/>
            <p:nvPr/>
          </p:nvSpPr>
          <p:spPr>
            <a:xfrm>
              <a:off x="9982671" y="5841433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E6C0BF9-5412-4823-9B57-6D1028C80AB8}"/>
                </a:ext>
              </a:extLst>
            </p:cNvPr>
            <p:cNvSpPr/>
            <p:nvPr/>
          </p:nvSpPr>
          <p:spPr>
            <a:xfrm>
              <a:off x="9461853" y="5841433"/>
              <a:ext cx="364137" cy="3641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Прямокутник: округлені кути 40">
              <a:extLst>
                <a:ext uri="{FF2B5EF4-FFF2-40B4-BE49-F238E27FC236}">
                  <a16:creationId xmlns:a16="http://schemas.microsoft.com/office/drawing/2014/main" id="{94C724FE-E754-4E82-A554-5A8630BDE660}"/>
                </a:ext>
              </a:extLst>
            </p:cNvPr>
            <p:cNvSpPr/>
            <p:nvPr/>
          </p:nvSpPr>
          <p:spPr>
            <a:xfrm>
              <a:off x="10934503" y="5841433"/>
              <a:ext cx="845345" cy="364137"/>
            </a:xfrm>
            <a:prstGeom prst="roundRect">
              <a:avLst>
                <a:gd name="adj" fmla="val 48665"/>
              </a:avLst>
            </a:prstGeom>
            <a:solidFill>
              <a:srgbClr val="E12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9048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22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pic>
        <p:nvPicPr>
          <p:cNvPr id="5122" name="Picture 2" descr="Дизайн увеличительное стекло фон Бесплатные векторы">
            <a:extLst>
              <a:ext uri="{FF2B5EF4-FFF2-40B4-BE49-F238E27FC236}">
                <a16:creationId xmlns:a16="http://schemas.microsoft.com/office/drawing/2014/main" id="{4EA83DCA-898E-4EB2-A42E-8DDBA52A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 b="12846"/>
          <a:stretch/>
        </p:blipFill>
        <p:spPr bwMode="auto">
          <a:xfrm>
            <a:off x="6157342" y="1196764"/>
            <a:ext cx="5962650" cy="49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DF84105-06B3-4169-9E4F-9D64D26FD935}"/>
              </a:ext>
            </a:extLst>
          </p:cNvPr>
          <p:cNvSpPr/>
          <p:nvPr/>
        </p:nvSpPr>
        <p:spPr>
          <a:xfrm>
            <a:off x="69850" y="1196764"/>
            <a:ext cx="5962650" cy="495282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>
                <a:solidFill>
                  <a:schemeClr val="bg1"/>
                </a:solidFill>
              </a:rPr>
              <a:t>Кодування повідомлень з використанням сигналів лише двох видів називають </a:t>
            </a:r>
            <a:r>
              <a:rPr lang="uk-UA" sz="3000" b="1" i="1" dirty="0">
                <a:solidFill>
                  <a:srgbClr val="FFFF00"/>
                </a:solidFill>
              </a:rPr>
              <a:t>двійковим  кодуванням</a:t>
            </a:r>
            <a:r>
              <a:rPr lang="uk-UA" sz="3000" b="1" i="1" dirty="0">
                <a:solidFill>
                  <a:schemeClr val="bg1"/>
                </a:solidFill>
              </a:rPr>
              <a:t>. Повідомлення, отримане  в результаті двійкового  кодування повідомлення, називають </a:t>
            </a:r>
            <a:r>
              <a:rPr lang="uk-UA" sz="3000" b="1" i="1" dirty="0">
                <a:solidFill>
                  <a:srgbClr val="FFFF00"/>
                </a:solidFill>
              </a:rPr>
              <a:t>двійковим кодом </a:t>
            </a:r>
            <a:r>
              <a:rPr lang="uk-UA" sz="3000" b="1" i="1" dirty="0">
                <a:solidFill>
                  <a:schemeClr val="bg1"/>
                </a:solidFill>
              </a:rPr>
              <a:t>повідомлення.</a:t>
            </a:r>
          </a:p>
        </p:txBody>
      </p:sp>
    </p:spTree>
    <p:extLst>
      <p:ext uri="{BB962C8B-B14F-4D97-AF65-F5344CB8AC3E}">
        <p14:creationId xmlns:p14="http://schemas.microsoft.com/office/powerpoint/2010/main" val="16269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pic>
        <p:nvPicPr>
          <p:cNvPr id="8" name="Picture 4" descr="двоичный код в интернете значок вектор, справочная информация, двоичный,  чёрный PNG и вектор пнг для бесплатной загрузки">
            <a:extLst>
              <a:ext uri="{FF2B5EF4-FFF2-40B4-BE49-F238E27FC236}">
                <a16:creationId xmlns:a16="http://schemas.microsoft.com/office/drawing/2014/main" id="{3505C7C9-84C3-4D90-9DC6-BB6373965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9391" r="6123" b="10114"/>
          <a:stretch/>
        </p:blipFill>
        <p:spPr bwMode="auto">
          <a:xfrm>
            <a:off x="69849" y="1198525"/>
            <a:ext cx="5904231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8F973A1-4ABE-436C-A365-2A0050936ACD}"/>
              </a:ext>
            </a:extLst>
          </p:cNvPr>
          <p:cNvSpPr/>
          <p:nvPr/>
        </p:nvSpPr>
        <p:spPr>
          <a:xfrm>
            <a:off x="6096000" y="1196761"/>
            <a:ext cx="6026150" cy="5264743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>
                <a:solidFill>
                  <a:schemeClr val="bg1"/>
                </a:solidFill>
              </a:rPr>
              <a:t>Двійкове кодування використовується і в сучасних комп’ютерах. У них усі повідомлення кодуються послідовностями сигналів двох видів. Кожний сигнал одного виду умовно позначається цифрою </a:t>
            </a:r>
            <a:r>
              <a:rPr lang="uk-UA" sz="3000" b="1" i="1" dirty="0">
                <a:solidFill>
                  <a:srgbClr val="FFFF00"/>
                </a:solidFill>
              </a:rPr>
              <a:t>0</a:t>
            </a:r>
            <a:r>
              <a:rPr lang="uk-UA" sz="3000" b="1" i="1" dirty="0">
                <a:solidFill>
                  <a:schemeClr val="bg1"/>
                </a:solidFill>
              </a:rPr>
              <a:t>,</a:t>
            </a:r>
            <a:endParaRPr lang="en-US" sz="3000" b="1" i="1" dirty="0">
              <a:solidFill>
                <a:schemeClr val="bg1"/>
              </a:solidFill>
            </a:endParaRPr>
          </a:p>
          <a:p>
            <a:pPr algn="ctr"/>
            <a:r>
              <a:rPr lang="uk-UA" sz="3000" b="1" i="1" dirty="0">
                <a:solidFill>
                  <a:schemeClr val="bg1"/>
                </a:solidFill>
              </a:rPr>
              <a:t>а другого виду – </a:t>
            </a:r>
            <a:r>
              <a:rPr lang="uk-UA" sz="3000" b="1" i="1" dirty="0">
                <a:solidFill>
                  <a:srgbClr val="FFFF00"/>
                </a:solidFill>
              </a:rPr>
              <a:t>1</a:t>
            </a:r>
            <a:r>
              <a:rPr lang="uk-UA" sz="30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Двійкове кодування. Біт і байт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146D8-1D2A-4467-90A1-02915E563C97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Цифра 0 або 1 у двійковому коді повідомлення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бітом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Binary digit – </a:t>
            </a:r>
            <a:r>
              <a:rPr lang="uk-UA" sz="2800" b="1" i="1" kern="0" dirty="0">
                <a:solidFill>
                  <a:srgbClr val="FFFFFF"/>
                </a:solidFill>
              </a:rPr>
              <a:t>двійкова цифра).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C9376E6-14EE-4F34-BF62-A1BFC5BA0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Understanding How Binary Code Get Converted to Text - Nerdynaut">
            <a:extLst>
              <a:ext uri="{FF2B5EF4-FFF2-40B4-BE49-F238E27FC236}">
                <a16:creationId xmlns:a16="http://schemas.microsoft.com/office/drawing/2014/main" id="{8DFD6CB5-5B26-425C-88CF-9CEF8241B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 bwMode="auto">
          <a:xfrm>
            <a:off x="1403649" y="2713673"/>
            <a:ext cx="7183522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C24E96-8524-45D0-996D-5F8D4A09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170" y="2713673"/>
            <a:ext cx="3534980" cy="37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8130</TotalTime>
  <Words>1135</Words>
  <Application>Microsoft Office PowerPoint</Application>
  <PresentationFormat>Широкий екран</PresentationFormat>
  <Paragraphs>142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Двійкове кодування</vt:lpstr>
      <vt:lpstr>Двійкове кодування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Двійкове кодування. Біт і байт</vt:lpstr>
      <vt:lpstr>Довжина двійкового коду повідомлень</vt:lpstr>
      <vt:lpstr>Довжина двійкового коду повідомлень</vt:lpstr>
      <vt:lpstr>Довжина двійкового коду повідомлень</vt:lpstr>
      <vt:lpstr>Довжина двійкового коду повідомлень</vt:lpstr>
      <vt:lpstr>Довжина двійкового коду повідомлень</vt:lpstr>
      <vt:lpstr>Довжина двійкового коду повідомлень</vt:lpstr>
      <vt:lpstr>Довжина двійкового коду повідомлень</vt:lpstr>
      <vt:lpstr>Довжина двійкового коду повідомлень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289</cp:revision>
  <dcterms:created xsi:type="dcterms:W3CDTF">2016-06-06T19:48:43Z</dcterms:created>
  <dcterms:modified xsi:type="dcterms:W3CDTF">2021-03-30T15:06:01Z</dcterms:modified>
</cp:coreProperties>
</file>