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536" r:id="rId3"/>
    <p:sldId id="1537" r:id="rId4"/>
    <p:sldId id="1538" r:id="rId5"/>
    <p:sldId id="1539" r:id="rId6"/>
    <p:sldId id="1540" r:id="rId7"/>
    <p:sldId id="1541" r:id="rId8"/>
    <p:sldId id="1542" r:id="rId9"/>
    <p:sldId id="1546" r:id="rId10"/>
    <p:sldId id="1547" r:id="rId11"/>
    <p:sldId id="1548" r:id="rId12"/>
    <p:sldId id="1543" r:id="rId13"/>
    <p:sldId id="1551" r:id="rId14"/>
    <p:sldId id="1564" r:id="rId15"/>
    <p:sldId id="1552" r:id="rId16"/>
    <p:sldId id="1553" r:id="rId17"/>
    <p:sldId id="1549" r:id="rId18"/>
    <p:sldId id="1556" r:id="rId19"/>
    <p:sldId id="1554" r:id="rId20"/>
    <p:sldId id="1555" r:id="rId21"/>
    <p:sldId id="1557" r:id="rId22"/>
    <p:sldId id="1558" r:id="rId23"/>
    <p:sldId id="1559" r:id="rId24"/>
    <p:sldId id="1560" r:id="rId25"/>
    <p:sldId id="1567" r:id="rId26"/>
    <p:sldId id="1572" r:id="rId27"/>
    <p:sldId id="1573" r:id="rId28"/>
    <p:sldId id="1565" r:id="rId29"/>
    <p:sldId id="1566" r:id="rId30"/>
    <p:sldId id="815" r:id="rId31"/>
    <p:sldId id="1400" r:id="rId32"/>
    <p:sldId id="1379" r:id="rId33"/>
    <p:sldId id="644" r:id="rId34"/>
    <p:sldId id="304" r:id="rId3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10001"/>
    <a:srgbClr val="396BC5"/>
    <a:srgbClr val="F4BF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1" autoAdjust="0"/>
    <p:restoredTop sz="94660"/>
  </p:normalViewPr>
  <p:slideViewPr>
    <p:cSldViewPr snapToGrid="0">
      <p:cViewPr varScale="1">
        <p:scale>
          <a:sx n="82" d="100"/>
          <a:sy n="82" d="100"/>
        </p:scale>
        <p:origin x="71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A51221C-393E-4FE7-AED2-E07CE01EF0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747751" cy="441340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41646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1</a:t>
            </a: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18.12.2019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18.12.2019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3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1</a:t>
            </a: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0</a:t>
            </a:r>
            <a:b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</a:b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18.12.2019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18.12.2019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18.12.2019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18.12.2019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18.12.2019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18.12.2019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18.12.2019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18.12.2019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dirty="0" err="1"/>
              <a:t>Типографіка</a:t>
            </a:r>
            <a:r>
              <a:rPr lang="uk-UA" dirty="0"/>
              <a:t>, шрифти і шрифтові пари. Прийоми каліграфії та </a:t>
            </a:r>
            <a:r>
              <a:rPr lang="uk-UA" dirty="0" err="1"/>
              <a:t>леттерингу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4</a:t>
            </a:r>
          </a:p>
        </p:txBody>
      </p:sp>
      <p:pic>
        <p:nvPicPr>
          <p:cNvPr id="8" name="Picture 2" descr="graphic design, paintbrush, web design icon">
            <a:extLst>
              <a:ext uri="{FF2B5EF4-FFF2-40B4-BE49-F238E27FC236}">
                <a16:creationId xmlns:a16="http://schemas.microsoft.com/office/drawing/2014/main" id="{E873F398-A2BC-4509-A237-0EF139E6E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067" y="3687744"/>
            <a:ext cx="2291026" cy="22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lpha, letters, typography icon">
            <a:extLst>
              <a:ext uri="{FF2B5EF4-FFF2-40B4-BE49-F238E27FC236}">
                <a16:creationId xmlns:a16="http://schemas.microsoft.com/office/drawing/2014/main" id="{8D165ED4-8D06-44A1-A141-1096FA21E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660" y="3678939"/>
            <a:ext cx="2299830" cy="229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Типографіка</a:t>
            </a:r>
            <a:r>
              <a:rPr lang="uk-UA" dirty="0"/>
              <a:t>,</a:t>
            </a:r>
            <a:br>
              <a:rPr lang="uk-UA" dirty="0"/>
            </a:br>
            <a:r>
              <a:rPr lang="uk-UA" dirty="0"/>
              <a:t>шрифти і шрифтові пари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Яку кількість шрифтів використовувати?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6C0B3-AF16-4FCD-9F6C-02573561F6D5}"/>
              </a:ext>
            </a:extLst>
          </p:cNvPr>
          <p:cNvSpPr txBox="1"/>
          <p:nvPr/>
        </p:nvSpPr>
        <p:spPr>
          <a:xfrm>
            <a:off x="70929" y="1793757"/>
            <a:ext cx="4653471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Бажано використовувати не більше 3-х накреслень. Це можуть бути шрифти як однієї гарнітури, так і різних. </a:t>
            </a:r>
          </a:p>
        </p:txBody>
      </p:sp>
      <p:pic>
        <p:nvPicPr>
          <p:cNvPr id="6146" name="Picture 2" descr="Результат пошуку зображень за запитом &quot;font vector&quot;">
            <a:extLst>
              <a:ext uri="{FF2B5EF4-FFF2-40B4-BE49-F238E27FC236}">
                <a16:creationId xmlns:a16="http://schemas.microsoft.com/office/drawing/2014/main" id="{B306176B-29AD-4256-A1F0-B103E12CA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871" y="1793757"/>
            <a:ext cx="7315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13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Типографіка</a:t>
            </a:r>
            <a:r>
              <a:rPr lang="uk-UA" dirty="0"/>
              <a:t>,</a:t>
            </a:r>
            <a:br>
              <a:rPr lang="uk-UA" dirty="0"/>
            </a:br>
            <a:r>
              <a:rPr lang="uk-UA" dirty="0"/>
              <a:t>шрифти і шрифтові пари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Наприклад, гарнітура </a:t>
            </a:r>
            <a:r>
              <a:rPr lang="en-AU" sz="2800" b="1" i="1" kern="0" dirty="0">
                <a:solidFill>
                  <a:srgbClr val="FFFF00"/>
                </a:solidFill>
              </a:rPr>
              <a:t>Roboto</a:t>
            </a:r>
            <a:r>
              <a:rPr lang="en-AU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містить досить велику кількість різних накреслень. З них легко можна вибрати три. Припустимо, це будуть: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F0E1554B-D0DB-4274-9ACC-B29E43E12069}"/>
              </a:ext>
            </a:extLst>
          </p:cNvPr>
          <p:cNvSpPr/>
          <p:nvPr/>
        </p:nvSpPr>
        <p:spPr>
          <a:xfrm>
            <a:off x="72006" y="2696662"/>
            <a:ext cx="3973050" cy="80530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b="1" i="1" kern="0" dirty="0">
                <a:solidFill>
                  <a:schemeClr val="bg1"/>
                </a:solidFill>
              </a:rPr>
              <a:t>Light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E59E2474-309E-4FB8-A23A-3048C07F2B50}"/>
              </a:ext>
            </a:extLst>
          </p:cNvPr>
          <p:cNvSpPr/>
          <p:nvPr/>
        </p:nvSpPr>
        <p:spPr>
          <a:xfrm>
            <a:off x="4110551" y="2696662"/>
            <a:ext cx="3973050" cy="80530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b="1" i="1" kern="0" dirty="0">
                <a:solidFill>
                  <a:schemeClr val="bg1"/>
                </a:solidFill>
              </a:rPr>
              <a:t>Regular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B9CF25AE-1EFF-4856-84DA-408D2898D066}"/>
              </a:ext>
            </a:extLst>
          </p:cNvPr>
          <p:cNvSpPr/>
          <p:nvPr/>
        </p:nvSpPr>
        <p:spPr>
          <a:xfrm>
            <a:off x="8149099" y="2696662"/>
            <a:ext cx="3973050" cy="80530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b="1" i="1" kern="0" dirty="0">
                <a:solidFill>
                  <a:schemeClr val="bg1"/>
                </a:solidFill>
              </a:rPr>
              <a:t>Bold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CC5E25A3-D10E-4A08-A288-22B2884866F3}"/>
              </a:ext>
            </a:extLst>
          </p:cNvPr>
          <p:cNvSpPr/>
          <p:nvPr/>
        </p:nvSpPr>
        <p:spPr>
          <a:xfrm>
            <a:off x="72006" y="3573485"/>
            <a:ext cx="8011595" cy="70275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Можна використовувати для заголовків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B544BD15-97A0-4D6F-8C83-2D25FD384025}"/>
              </a:ext>
            </a:extLst>
          </p:cNvPr>
          <p:cNvSpPr/>
          <p:nvPr/>
        </p:nvSpPr>
        <p:spPr>
          <a:xfrm>
            <a:off x="8149100" y="3573484"/>
            <a:ext cx="3973050" cy="15959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кнопок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913192-9652-4729-BB51-7D257851C63A}"/>
              </a:ext>
            </a:extLst>
          </p:cNvPr>
          <p:cNvSpPr txBox="1"/>
          <p:nvPr/>
        </p:nvSpPr>
        <p:spPr>
          <a:xfrm>
            <a:off x="72007" y="5288279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Таким чином, використовуючи одну гарнітуру, ми забезпечимо правильну </a:t>
            </a:r>
            <a:r>
              <a:rPr lang="uk-UA" sz="2800" b="1" i="1" kern="0" dirty="0" err="1">
                <a:solidFill>
                  <a:srgbClr val="FFFF00"/>
                </a:solidFill>
              </a:rPr>
              <a:t>типографіку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16713202-6142-4995-B916-D883A9F50C53}"/>
              </a:ext>
            </a:extLst>
          </p:cNvPr>
          <p:cNvSpPr/>
          <p:nvPr/>
        </p:nvSpPr>
        <p:spPr>
          <a:xfrm>
            <a:off x="4110551" y="4364112"/>
            <a:ext cx="3973050" cy="8053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для основного тексту 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54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Типографіка</a:t>
            </a:r>
            <a:r>
              <a:rPr lang="uk-UA" dirty="0"/>
              <a:t>,</a:t>
            </a:r>
            <a:br>
              <a:rPr lang="uk-UA" dirty="0"/>
            </a:br>
            <a:r>
              <a:rPr lang="uk-UA" dirty="0"/>
              <a:t>шрифти і шрифтові пари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Якого розміру повинен бути шрифт?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139162-A04A-4C20-A808-A0E811200835}"/>
              </a:ext>
            </a:extLst>
          </p:cNvPr>
          <p:cNvSpPr txBox="1"/>
          <p:nvPr/>
        </p:nvSpPr>
        <p:spPr>
          <a:xfrm>
            <a:off x="70929" y="1793757"/>
            <a:ext cx="7447471" cy="4708981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chemeClr val="bg1"/>
                </a:solidFill>
              </a:rPr>
              <a:t>Розмір тексту в інтернеті не повинен бути менше 12 пікселів. Кращий вибір</a:t>
            </a:r>
            <a:r>
              <a:rPr lang="uk-UA" dirty="0"/>
              <a:t> </a:t>
            </a:r>
            <a:r>
              <a:rPr lang="uk-UA" sz="2500" b="1" i="1" kern="0" dirty="0">
                <a:solidFill>
                  <a:schemeClr val="bg1"/>
                </a:solidFill>
              </a:rPr>
              <a:t>– в межах 14-18 </a:t>
            </a:r>
            <a:r>
              <a:rPr lang="en-AU" sz="2500" b="1" i="1" kern="0" dirty="0">
                <a:solidFill>
                  <a:schemeClr val="bg1"/>
                </a:solidFill>
              </a:rPr>
              <a:t>px </a:t>
            </a:r>
            <a:r>
              <a:rPr lang="uk-UA" sz="2500" b="1" i="1" kern="0" dirty="0">
                <a:solidFill>
                  <a:schemeClr val="bg1"/>
                </a:solidFill>
              </a:rPr>
              <a:t>для основного тексту. Чи не занадто великий і в той же час легкий для читання. Причому, якщо вже ми вибрали розмір 16 </a:t>
            </a:r>
            <a:r>
              <a:rPr lang="en-AU" sz="2500" b="1" i="1" kern="0" dirty="0">
                <a:solidFill>
                  <a:schemeClr val="bg1"/>
                </a:solidFill>
              </a:rPr>
              <a:t>px, </a:t>
            </a:r>
            <a:r>
              <a:rPr lang="uk-UA" sz="2500" b="1" i="1" kern="0" dirty="0">
                <a:solidFill>
                  <a:schemeClr val="bg1"/>
                </a:solidFill>
              </a:rPr>
              <a:t>він повинен залишатися 16 </a:t>
            </a:r>
            <a:r>
              <a:rPr lang="en-AU" sz="2500" b="1" i="1" kern="0" dirty="0">
                <a:solidFill>
                  <a:schemeClr val="bg1"/>
                </a:solidFill>
              </a:rPr>
              <a:t>px </a:t>
            </a:r>
            <a:r>
              <a:rPr lang="uk-UA" sz="2500" b="1" i="1" kern="0" dirty="0">
                <a:solidFill>
                  <a:schemeClr val="bg1"/>
                </a:solidFill>
              </a:rPr>
              <a:t>на всіх сторінках сайту і не скакати плюс-мінус 1 </a:t>
            </a:r>
            <a:r>
              <a:rPr lang="en-AU" sz="2500" b="1" i="1" kern="0" dirty="0">
                <a:solidFill>
                  <a:schemeClr val="bg1"/>
                </a:solidFill>
              </a:rPr>
              <a:t>px </a:t>
            </a:r>
            <a:r>
              <a:rPr lang="uk-UA" sz="2500" b="1" i="1" kern="0" dirty="0">
                <a:solidFill>
                  <a:schemeClr val="bg1"/>
                </a:solidFill>
              </a:rPr>
              <a:t>від блоку до блоку. Стосується це і інтерліньяжу, він всюди має бути однаковий.</a:t>
            </a:r>
          </a:p>
        </p:txBody>
      </p:sp>
      <p:pic>
        <p:nvPicPr>
          <p:cNvPr id="7170" name="Picture 2" descr="Результат пошуку зображень за запитом &quot;розмір шрифту&quot;">
            <a:extLst>
              <a:ext uri="{FF2B5EF4-FFF2-40B4-BE49-F238E27FC236}">
                <a16:creationId xmlns:a16="http://schemas.microsoft.com/office/drawing/2014/main" id="{EF6A8433-CE6A-4005-9B3F-613CA851A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" r="42340"/>
          <a:stretch/>
        </p:blipFill>
        <p:spPr bwMode="auto">
          <a:xfrm>
            <a:off x="7663157" y="1809891"/>
            <a:ext cx="4528843" cy="469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9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Типографіка</a:t>
            </a:r>
            <a:r>
              <a:rPr lang="uk-UA" dirty="0"/>
              <a:t>,</a:t>
            </a:r>
            <a:br>
              <a:rPr lang="uk-UA" dirty="0"/>
            </a:br>
            <a:r>
              <a:rPr lang="uk-UA" dirty="0"/>
              <a:t>шрифти і шрифтові пари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Вирівнювання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139162-A04A-4C20-A808-A0E811200835}"/>
              </a:ext>
            </a:extLst>
          </p:cNvPr>
          <p:cNvSpPr txBox="1"/>
          <p:nvPr/>
        </p:nvSpPr>
        <p:spPr>
          <a:xfrm>
            <a:off x="70928" y="1844557"/>
            <a:ext cx="5232591" cy="355481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chemeClr val="bg1"/>
                </a:solidFill>
              </a:rPr>
              <a:t>Вирівнювання ЗАВЖДИ має бути по лівому краю. Навіть якщо дуже хочеться зробити його по правому краю (просто тому що вам здається - композиційно має бути саме так) - це неправильно.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743D5381-5302-4C60-9596-F9FEF8A97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920" y="1844557"/>
            <a:ext cx="6665150" cy="355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65B404-75D3-46A8-BE0F-A5CCE3FFD792}"/>
              </a:ext>
            </a:extLst>
          </p:cNvPr>
          <p:cNvSpPr txBox="1"/>
          <p:nvPr/>
        </p:nvSpPr>
        <p:spPr>
          <a:xfrm>
            <a:off x="70929" y="5523389"/>
            <a:ext cx="12050141" cy="861774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chemeClr val="bg1"/>
                </a:solidFill>
              </a:rPr>
              <a:t>Винятком може бути одна або дві короткі пропозиції, які, швидше за все, є підзаголовками для основного тексту.</a:t>
            </a:r>
          </a:p>
        </p:txBody>
      </p:sp>
    </p:spTree>
    <p:extLst>
      <p:ext uri="{BB962C8B-B14F-4D97-AF65-F5344CB8AC3E}">
        <p14:creationId xmlns:p14="http://schemas.microsoft.com/office/powerpoint/2010/main" val="28800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Типографіка</a:t>
            </a:r>
            <a:r>
              <a:rPr lang="uk-UA" dirty="0"/>
              <a:t>,</a:t>
            </a:r>
            <a:br>
              <a:rPr lang="uk-UA" dirty="0"/>
            </a:br>
            <a:r>
              <a:rPr lang="uk-UA" dirty="0"/>
              <a:t>шрифти і шрифтові пари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Контраст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139162-A04A-4C20-A808-A0E811200835}"/>
              </a:ext>
            </a:extLst>
          </p:cNvPr>
          <p:cNvSpPr txBox="1"/>
          <p:nvPr/>
        </p:nvSpPr>
        <p:spPr>
          <a:xfrm>
            <a:off x="70929" y="1793757"/>
            <a:ext cx="12050142" cy="240065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00"/>
                </a:solidFill>
              </a:rPr>
              <a:t>Контраст</a:t>
            </a:r>
            <a:r>
              <a:rPr lang="uk-UA" sz="2500" b="1" i="1" kern="0" dirty="0">
                <a:solidFill>
                  <a:schemeClr val="bg1"/>
                </a:solidFill>
              </a:rPr>
              <a:t> – це одне з основних засобів виразності в дизайні. Не потрібно боятися великих форм і порожніх просторів! Нарочито велика </a:t>
            </a:r>
            <a:r>
              <a:rPr lang="uk-UA" sz="2500" b="1" i="1" kern="0" dirty="0" err="1">
                <a:solidFill>
                  <a:schemeClr val="bg1"/>
                </a:solidFill>
              </a:rPr>
              <a:t>типографіка</a:t>
            </a:r>
            <a:r>
              <a:rPr lang="uk-UA" sz="2500" b="1" i="1" kern="0" dirty="0">
                <a:solidFill>
                  <a:schemeClr val="bg1"/>
                </a:solidFill>
              </a:rPr>
              <a:t> стає самостійним елементом, що не вимагає додаткових графічних засобів оформлення. Хороший приклад контрасту в кольорах, формах і розмірах всіх об'єктів.</a:t>
            </a:r>
          </a:p>
        </p:txBody>
      </p:sp>
      <p:pic>
        <p:nvPicPr>
          <p:cNvPr id="8194" name="Picture 2" descr="Пов’язане зображення">
            <a:extLst>
              <a:ext uri="{FF2B5EF4-FFF2-40B4-BE49-F238E27FC236}">
                <a16:creationId xmlns:a16="http://schemas.microsoft.com/office/drawing/2014/main" id="{9866F122-5BDB-4462-8BCA-6932E1A556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5" b="28104"/>
          <a:stretch/>
        </p:blipFill>
        <p:spPr bwMode="auto">
          <a:xfrm>
            <a:off x="1625600" y="4263870"/>
            <a:ext cx="8940800" cy="240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37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Типографіка</a:t>
            </a:r>
            <a:r>
              <a:rPr lang="uk-UA" dirty="0"/>
              <a:t>,</a:t>
            </a:r>
            <a:br>
              <a:rPr lang="uk-UA" dirty="0"/>
            </a:br>
            <a:r>
              <a:rPr lang="uk-UA" dirty="0"/>
              <a:t>шрифти і шрифтові пари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Стилі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139162-A04A-4C20-A808-A0E811200835}"/>
              </a:ext>
            </a:extLst>
          </p:cNvPr>
          <p:cNvSpPr txBox="1"/>
          <p:nvPr/>
        </p:nvSpPr>
        <p:spPr>
          <a:xfrm>
            <a:off x="70929" y="1793757"/>
            <a:ext cx="7203631" cy="4708981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chemeClr val="bg1"/>
                </a:solidFill>
              </a:rPr>
              <a:t>Потрібно завжди думати про те, яку інформацію ви намагаєтеся донести відвідувачеві. Вибираючи шрифт, слід пам'ятати, що щасливі повідомлення повинні супроводжуватися легкими, повітряними і м'якими формами шрифтів, в той час як повідомлення якихось більш похмурих тем (наприклад, Хелловін) краще було б супроводжувати шрифтами з більш жорстким шрифтом. 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A2DBCA59-D267-4878-9023-1A385D89F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157" y="1801825"/>
            <a:ext cx="4700914" cy="470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5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Типографіка</a:t>
            </a:r>
            <a:r>
              <a:rPr lang="uk-UA" dirty="0"/>
              <a:t>,</a:t>
            </a:r>
            <a:br>
              <a:rPr lang="uk-UA" dirty="0"/>
            </a:br>
            <a:r>
              <a:rPr lang="uk-UA" dirty="0"/>
              <a:t>шрифти і шрифтові пари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Шрифтові пари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139162-A04A-4C20-A808-A0E811200835}"/>
              </a:ext>
            </a:extLst>
          </p:cNvPr>
          <p:cNvSpPr txBox="1"/>
          <p:nvPr/>
        </p:nvSpPr>
        <p:spPr>
          <a:xfrm>
            <a:off x="70929" y="1793757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чому краса використання гарнітури в складі шрифтової пари? У тому, що шрифти - вони схожі за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A96C7F-E8ED-4416-B0B9-7469C02C26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5" r="1163"/>
          <a:stretch/>
        </p:blipFill>
        <p:spPr>
          <a:xfrm>
            <a:off x="5466079" y="2821638"/>
            <a:ext cx="6654991" cy="36195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7C4EA7-648D-485E-A89B-723B736B2884}"/>
              </a:ext>
            </a:extLst>
          </p:cNvPr>
          <p:cNvSpPr txBox="1"/>
          <p:nvPr/>
        </p:nvSpPr>
        <p:spPr>
          <a:xfrm>
            <a:off x="70929" y="2747864"/>
            <a:ext cx="5283582" cy="369331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своєю природою: їх робив один автор, у них одна єдина концепція. У них є, зрозуміло, відмінності в зображенні</a:t>
            </a:r>
            <a:r>
              <a:rPr lang="uk-UA" dirty="0"/>
              <a:t> </a:t>
            </a:r>
            <a:r>
              <a:rPr lang="uk-UA" sz="2600" b="1" i="1" kern="0" dirty="0">
                <a:solidFill>
                  <a:schemeClr val="bg1"/>
                </a:solidFill>
              </a:rPr>
              <a:t>- тут є зарубки, тут немає, але вони дуже гармонійно один з одним поєднуються.</a:t>
            </a:r>
          </a:p>
        </p:txBody>
      </p:sp>
    </p:spTree>
    <p:extLst>
      <p:ext uri="{BB962C8B-B14F-4D97-AF65-F5344CB8AC3E}">
        <p14:creationId xmlns:p14="http://schemas.microsoft.com/office/powerpoint/2010/main" val="373456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Типографіка</a:t>
            </a:r>
            <a:r>
              <a:rPr lang="uk-UA" dirty="0"/>
              <a:t>,</a:t>
            </a:r>
            <a:br>
              <a:rPr lang="uk-UA" dirty="0"/>
            </a:br>
            <a:r>
              <a:rPr lang="uk-UA" dirty="0"/>
              <a:t>шрифти і шрифтові пари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Шрифтові пари </a:t>
            </a:r>
            <a:r>
              <a:rPr lang="uk-UA" sz="2800" b="1" i="1" kern="0" dirty="0">
                <a:solidFill>
                  <a:schemeClr val="bg1"/>
                </a:solidFill>
              </a:rPr>
              <a:t>(</a:t>
            </a:r>
            <a:r>
              <a:rPr lang="en-AU" sz="2800" b="1" i="1" kern="0" dirty="0" err="1">
                <a:solidFill>
                  <a:schemeClr val="bg1"/>
                </a:solidFill>
              </a:rPr>
              <a:t>Raleway</a:t>
            </a:r>
            <a:r>
              <a:rPr lang="en-AU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і </a:t>
            </a:r>
            <a:r>
              <a:rPr lang="en-AU" sz="2800" b="1" i="1" kern="0" dirty="0">
                <a:solidFill>
                  <a:schemeClr val="bg1"/>
                </a:solidFill>
              </a:rPr>
              <a:t>Roboto</a:t>
            </a:r>
            <a:r>
              <a:rPr lang="uk-UA" sz="2800" b="1" i="1" kern="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11268" name="Picture 4" descr="Raleway_Roboto">
            <a:extLst>
              <a:ext uri="{FF2B5EF4-FFF2-40B4-BE49-F238E27FC236}">
                <a16:creationId xmlns:a16="http://schemas.microsoft.com/office/drawing/2014/main" id="{25617033-806A-49B4-967D-B7F83D49A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309" y="1801824"/>
            <a:ext cx="8995382" cy="4674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06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Типографіка</a:t>
            </a:r>
            <a:r>
              <a:rPr lang="uk-UA" dirty="0"/>
              <a:t>,</a:t>
            </a:r>
            <a:br>
              <a:rPr lang="uk-UA" dirty="0"/>
            </a:br>
            <a:r>
              <a:rPr lang="uk-UA" dirty="0"/>
              <a:t>шрифти і шрифтові пари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Шрифтові пари </a:t>
            </a:r>
            <a:r>
              <a:rPr lang="uk-UA" sz="2800" b="1" i="1" kern="0" dirty="0">
                <a:solidFill>
                  <a:schemeClr val="bg1"/>
                </a:solidFill>
              </a:rPr>
              <a:t>(</a:t>
            </a:r>
            <a:r>
              <a:rPr lang="en-AU" sz="2800" b="1" i="1" kern="0" dirty="0" err="1">
                <a:solidFill>
                  <a:schemeClr val="bg1"/>
                </a:solidFill>
              </a:rPr>
              <a:t>Sansita</a:t>
            </a:r>
            <a:r>
              <a:rPr lang="en-AU" sz="2800" b="1" i="1" kern="0" dirty="0">
                <a:solidFill>
                  <a:schemeClr val="bg1"/>
                </a:solidFill>
              </a:rPr>
              <a:t> One </a:t>
            </a:r>
            <a:r>
              <a:rPr lang="uk-UA" sz="2800" b="1" i="1" kern="0" dirty="0">
                <a:solidFill>
                  <a:schemeClr val="bg1"/>
                </a:solidFill>
              </a:rPr>
              <a:t>і </a:t>
            </a:r>
            <a:r>
              <a:rPr lang="en-AU" sz="2800" b="1" i="1" kern="0" dirty="0">
                <a:solidFill>
                  <a:schemeClr val="bg1"/>
                </a:solidFill>
              </a:rPr>
              <a:t>Kameron</a:t>
            </a:r>
            <a:r>
              <a:rPr lang="uk-UA" sz="2800" b="1" i="1" kern="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8" name="Picture 2" descr="SansitoOne_Kameron">
            <a:extLst>
              <a:ext uri="{FF2B5EF4-FFF2-40B4-BE49-F238E27FC236}">
                <a16:creationId xmlns:a16="http://schemas.microsoft.com/office/drawing/2014/main" id="{29E6C912-0B08-4851-AF35-75DDD24AE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309" y="1801824"/>
            <a:ext cx="8995382" cy="467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62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Типографіка</a:t>
            </a:r>
            <a:r>
              <a:rPr lang="uk-UA" dirty="0"/>
              <a:t>,</a:t>
            </a:r>
            <a:br>
              <a:rPr lang="uk-UA" dirty="0"/>
            </a:br>
            <a:r>
              <a:rPr lang="uk-UA" dirty="0"/>
              <a:t>шрифти і шрифтові пари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3EECEF-4791-4229-936D-B190DA33E959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Головне правило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F4E937-C112-44CD-B7F8-38EA1B9100AB}"/>
              </a:ext>
            </a:extLst>
          </p:cNvPr>
          <p:cNvSpPr txBox="1"/>
          <p:nvPr/>
        </p:nvSpPr>
        <p:spPr>
          <a:xfrm>
            <a:off x="70929" y="1793757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Перед тим, як ви почали дизайн, підберіть шрифтову пару. </a:t>
            </a:r>
          </a:p>
        </p:txBody>
      </p:sp>
      <p:pic>
        <p:nvPicPr>
          <p:cNvPr id="13314" name="Picture 2" descr="RobotoSlab_OpenSans">
            <a:extLst>
              <a:ext uri="{FF2B5EF4-FFF2-40B4-BE49-F238E27FC236}">
                <a16:creationId xmlns:a16="http://schemas.microsoft.com/office/drawing/2014/main" id="{5E2D5FF8-E0BD-4BF0-8DB0-5A606CE041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82"/>
          <a:stretch/>
        </p:blipFill>
        <p:spPr bwMode="auto">
          <a:xfrm>
            <a:off x="7351345" y="2835302"/>
            <a:ext cx="4769726" cy="369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B7F05E-B3AE-4694-A91E-8C5AF3A377F7}"/>
              </a:ext>
            </a:extLst>
          </p:cNvPr>
          <p:cNvSpPr txBox="1"/>
          <p:nvPr/>
        </p:nvSpPr>
        <p:spPr>
          <a:xfrm>
            <a:off x="70929" y="2835302"/>
            <a:ext cx="7102031" cy="369331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Це дозволить вам не плутатися в розмірах в подальшому, не думати кожен раз про те, який шрифт тут використовувати. Краще один раз це все визначити (який ви використовуєте заголовок, підзаголовок, які у них розміри) і далі просто застосовувати вже в своєму макеті.</a:t>
            </a:r>
          </a:p>
        </p:txBody>
      </p:sp>
    </p:spTree>
    <p:extLst>
      <p:ext uri="{BB962C8B-B14F-4D97-AF65-F5344CB8AC3E}">
        <p14:creationId xmlns:p14="http://schemas.microsoft.com/office/powerpoint/2010/main" val="253710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Типографіка</a:t>
            </a:r>
            <a:r>
              <a:rPr lang="uk-UA" dirty="0"/>
              <a:t>,</a:t>
            </a:r>
            <a:br>
              <a:rPr lang="uk-UA" dirty="0"/>
            </a:br>
            <a:r>
              <a:rPr lang="uk-UA" dirty="0"/>
              <a:t>шрифти і шрифтові пари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F9D1A3-23DD-4DD0-8FE8-2EB526442193}"/>
              </a:ext>
            </a:extLst>
          </p:cNvPr>
          <p:cNvSpPr txBox="1"/>
          <p:nvPr/>
        </p:nvSpPr>
        <p:spPr>
          <a:xfrm>
            <a:off x="1403648" y="135931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Типографія</a:t>
            </a:r>
            <a:r>
              <a:rPr lang="uk-UA" sz="2800" b="1" i="1" kern="0" dirty="0">
                <a:solidFill>
                  <a:srgbClr val="FFFFFF"/>
                </a:solidFill>
              </a:rPr>
              <a:t> — мистецтво оздоблення друкарського тексту. 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36E6CF2E-B78E-41FB-8914-725580830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Результат пошуку зображень за запитом &quot;Typography&quot;">
            <a:extLst>
              <a:ext uri="{FF2B5EF4-FFF2-40B4-BE49-F238E27FC236}">
                <a16:creationId xmlns:a16="http://schemas.microsoft.com/office/drawing/2014/main" id="{88548CD8-C0FF-40A9-B055-7E67582F64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4" b="22963"/>
          <a:stretch/>
        </p:blipFill>
        <p:spPr bwMode="auto">
          <a:xfrm>
            <a:off x="142240" y="2621235"/>
            <a:ext cx="11907520" cy="365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39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Прийоми каліграфії та </a:t>
            </a:r>
            <a:r>
              <a:rPr lang="uk-UA" dirty="0" err="1"/>
              <a:t>леттерингу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3127163"/>
            <a:ext cx="626783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Сучасне визначення </a:t>
            </a:r>
            <a:r>
              <a:rPr lang="uk-UA" sz="2800" b="1" i="1" kern="0" dirty="0">
                <a:solidFill>
                  <a:srgbClr val="FFFF00"/>
                </a:solidFill>
              </a:rPr>
              <a:t>каліграфії</a:t>
            </a:r>
            <a:r>
              <a:rPr lang="uk-UA" sz="2800" b="1" i="1" kern="0" dirty="0">
                <a:solidFill>
                  <a:schemeClr val="bg1"/>
                </a:solidFill>
              </a:rPr>
              <a:t> звучить наступним чином: «мистецтво оформлення знаків в експресивній, гармонійній і майстерній манері».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79AC03-32F5-4756-BD10-83407546D2C5}"/>
              </a:ext>
            </a:extLst>
          </p:cNvPr>
          <p:cNvSpPr txBox="1"/>
          <p:nvPr/>
        </p:nvSpPr>
        <p:spPr>
          <a:xfrm>
            <a:off x="1403648" y="1196752"/>
            <a:ext cx="10718502" cy="181588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Каліграфія</a:t>
            </a:r>
            <a:r>
              <a:rPr lang="uk-UA" sz="2800" b="1" i="1" kern="0" dirty="0">
                <a:solidFill>
                  <a:srgbClr val="FFFFFF"/>
                </a:solidFill>
              </a:rPr>
              <a:t> — мистецтво писати розбірливим, гарним і чітким почерком; досконала форма рукописного шрифту стародавніх книг, офіційних документів. 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5963183-D339-4539-A506-B7EA558C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Результат пошуку зображень за запитом &quot;Calligraphy&quot;">
            <a:extLst>
              <a:ext uri="{FF2B5EF4-FFF2-40B4-BE49-F238E27FC236}">
                <a16:creationId xmlns:a16="http://schemas.microsoft.com/office/drawing/2014/main" id="{D65AE9B5-C377-4E32-A098-1C82F3C4BE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" t="1495" r="1201" b="1987"/>
          <a:stretch/>
        </p:blipFill>
        <p:spPr bwMode="auto">
          <a:xfrm>
            <a:off x="6508109" y="3127163"/>
            <a:ext cx="5611883" cy="31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6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Прийоми каліграфії та </a:t>
            </a:r>
            <a:r>
              <a:rPr lang="uk-UA" dirty="0" err="1"/>
              <a:t>леттерингу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Зараз </a:t>
            </a:r>
            <a:r>
              <a:rPr lang="uk-UA" sz="2800" b="1" i="1" kern="0" dirty="0">
                <a:solidFill>
                  <a:srgbClr val="FFFF00"/>
                </a:solidFill>
              </a:rPr>
              <a:t>каліграфія</a:t>
            </a:r>
            <a:r>
              <a:rPr lang="uk-UA" sz="2800" b="1" i="1" kern="0" dirty="0">
                <a:solidFill>
                  <a:schemeClr val="bg1"/>
                </a:solidFill>
              </a:rPr>
              <a:t> існує в основному в: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AD75B344-7AA5-4482-9815-0B6333C3B958}"/>
              </a:ext>
            </a:extLst>
          </p:cNvPr>
          <p:cNvSpPr/>
          <p:nvPr/>
        </p:nvSpPr>
        <p:spPr>
          <a:xfrm>
            <a:off x="72008" y="1801824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формі запрошень, листівок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2313B5CE-1CBC-40AD-BB12-3CC1A25225A0}"/>
              </a:ext>
            </a:extLst>
          </p:cNvPr>
          <p:cNvSpPr/>
          <p:nvPr/>
        </p:nvSpPr>
        <p:spPr>
          <a:xfrm>
            <a:off x="4110553" y="1801824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весільних привітань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6AFFEEEF-51F0-48D0-B813-69C6B4711323}"/>
              </a:ext>
            </a:extLst>
          </p:cNvPr>
          <p:cNvSpPr/>
          <p:nvPr/>
        </p:nvSpPr>
        <p:spPr>
          <a:xfrm>
            <a:off x="8149101" y="1801824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графіті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E0BCEB7B-E1CC-41B4-B329-1132F9796FCF}"/>
              </a:ext>
            </a:extLst>
          </p:cNvPr>
          <p:cNvSpPr/>
          <p:nvPr/>
        </p:nvSpPr>
        <p:spPr>
          <a:xfrm>
            <a:off x="72008" y="3171860"/>
            <a:ext cx="5972332" cy="12926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шрифтах і рукописних логотипах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677BF8D3-38A4-4D4F-ABEF-D91E7218AD5C}"/>
              </a:ext>
            </a:extLst>
          </p:cNvPr>
          <p:cNvSpPr/>
          <p:nvPr/>
        </p:nvSpPr>
        <p:spPr>
          <a:xfrm>
            <a:off x="6149820" y="3171860"/>
            <a:ext cx="5972332" cy="12926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релігійному мистецтві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229D97F7-0D2A-41CB-A572-D728287A9B58}"/>
              </a:ext>
            </a:extLst>
          </p:cNvPr>
          <p:cNvSpPr/>
          <p:nvPr/>
        </p:nvSpPr>
        <p:spPr>
          <a:xfrm>
            <a:off x="72008" y="4571963"/>
            <a:ext cx="5972332" cy="12926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графічному дизайні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981503A2-D6CC-4DE4-B60A-2E8731820194}"/>
              </a:ext>
            </a:extLst>
          </p:cNvPr>
          <p:cNvSpPr/>
          <p:nvPr/>
        </p:nvSpPr>
        <p:spPr>
          <a:xfrm>
            <a:off x="6149820" y="4571963"/>
            <a:ext cx="5972332" cy="12926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історичних документах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47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Прийоми каліграфії та </a:t>
            </a:r>
            <a:r>
              <a:rPr lang="uk-UA" dirty="0" err="1"/>
              <a:t>леттерингу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AB214F-4702-401C-9154-FB3A6A2251B9}"/>
              </a:ext>
            </a:extLst>
          </p:cNvPr>
          <p:cNvSpPr txBox="1"/>
          <p:nvPr/>
        </p:nvSpPr>
        <p:spPr>
          <a:xfrm>
            <a:off x="1403648" y="1196752"/>
            <a:ext cx="4796904" cy="310854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00"/>
                </a:solidFill>
              </a:rPr>
              <a:t>Леттерінг</a:t>
            </a:r>
            <a:r>
              <a:rPr lang="uk-UA" sz="2800" b="1" i="1" kern="0" dirty="0">
                <a:solidFill>
                  <a:srgbClr val="FFFFFF"/>
                </a:solidFill>
              </a:rPr>
              <a:t> – єдині в своєму роді кілька букв, виготовлених (намальованих, вирізаних і ін.) для однієї конкретної ситуації.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48043BE-0A01-422B-9BFE-47D1C3F6C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33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Результат пошуку зображень за запитом &quot;Lettering vector&quot;">
            <a:extLst>
              <a:ext uri="{FF2B5EF4-FFF2-40B4-BE49-F238E27FC236}">
                <a16:creationId xmlns:a16="http://schemas.microsoft.com/office/drawing/2014/main" id="{0C0E10FB-8435-44AD-86E1-DD035B7F96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2" r="13961" b="5334"/>
          <a:stretch/>
        </p:blipFill>
        <p:spPr bwMode="auto">
          <a:xfrm>
            <a:off x="6339840" y="1196752"/>
            <a:ext cx="5720080" cy="534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51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Прийоми каліграфії та </a:t>
            </a:r>
            <a:r>
              <a:rPr lang="uk-UA" dirty="0" err="1"/>
              <a:t>леттерингу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702983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</a:t>
            </a:r>
            <a:r>
              <a:rPr lang="uk-UA" sz="2800" b="1" i="1" kern="0" dirty="0" err="1">
                <a:solidFill>
                  <a:srgbClr val="FFFF00"/>
                </a:solidFill>
              </a:rPr>
              <a:t>леттерінгу</a:t>
            </a:r>
            <a:r>
              <a:rPr lang="uk-UA" sz="2800" b="1" i="1" kern="0" dirty="0">
                <a:solidFill>
                  <a:schemeClr val="bg1"/>
                </a:solidFill>
              </a:rPr>
              <a:t> літери, як правило, намальовані або написані тільки один раз, і для конкретного контексту. У шрифті одні і ті ж букви мають однакову накреслення.</a:t>
            </a:r>
          </a:p>
        </p:txBody>
      </p:sp>
      <p:pic>
        <p:nvPicPr>
          <p:cNvPr id="17410" name="Picture 2" descr="Результат пошуку зображень за запитом &quot;Lettering&quot;">
            <a:extLst>
              <a:ext uri="{FF2B5EF4-FFF2-40B4-BE49-F238E27FC236}">
                <a16:creationId xmlns:a16="http://schemas.microsoft.com/office/drawing/2014/main" id="{CBDB7B40-3442-411F-BAC5-CBED9D08E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3" t="4741" r="12398" b="5630"/>
          <a:stretch/>
        </p:blipFill>
        <p:spPr bwMode="auto">
          <a:xfrm>
            <a:off x="7295589" y="1196763"/>
            <a:ext cx="4824403" cy="549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Результат пошуку зображень за запитом &quot;українська каліграфія&quot;">
            <a:extLst>
              <a:ext uri="{FF2B5EF4-FFF2-40B4-BE49-F238E27FC236}">
                <a16:creationId xmlns:a16="http://schemas.microsoft.com/office/drawing/2014/main" id="{92D00E46-6ADC-44FC-BEC1-E385224CB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04" b="20444"/>
          <a:stretch/>
        </p:blipFill>
        <p:spPr bwMode="auto">
          <a:xfrm>
            <a:off x="1174722" y="3960330"/>
            <a:ext cx="4824403" cy="269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51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Коротка історія дизайну і </a:t>
            </a:r>
            <a:r>
              <a:rPr lang="uk-UA" dirty="0" err="1"/>
              <a:t>типографіки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8218552" cy="526297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Історія становлення </a:t>
            </a:r>
            <a:r>
              <a:rPr lang="uk-UA" sz="2800" b="1" i="1" kern="0" dirty="0">
                <a:solidFill>
                  <a:srgbClr val="FFFF00"/>
                </a:solidFill>
              </a:rPr>
              <a:t>дизайну</a:t>
            </a:r>
            <a:r>
              <a:rPr lang="uk-UA" sz="2800" b="1" i="1" kern="0" dirty="0">
                <a:solidFill>
                  <a:schemeClr val="bg1"/>
                </a:solidFill>
              </a:rPr>
              <a:t> як професії мала свій початок більше ста років тому. Саме в той час в Англії виник рух «за зв’язок мистецтва і </a:t>
            </a:r>
            <a:r>
              <a:rPr lang="uk-UA" sz="2800" b="1" i="1" kern="0" dirty="0" err="1">
                <a:solidFill>
                  <a:schemeClr val="bg1"/>
                </a:solidFill>
              </a:rPr>
              <a:t>ремесел</a:t>
            </a:r>
            <a:r>
              <a:rPr lang="uk-UA" sz="2800" b="1" i="1" kern="0" dirty="0">
                <a:solidFill>
                  <a:schemeClr val="bg1"/>
                </a:solidFill>
              </a:rPr>
              <a:t>», який очолив  </a:t>
            </a:r>
            <a:r>
              <a:rPr lang="uk-UA" sz="2800" b="1" i="1" kern="0" dirty="0">
                <a:solidFill>
                  <a:srgbClr val="FFFF00"/>
                </a:solidFill>
              </a:rPr>
              <a:t>Вільям Морріс</a:t>
            </a:r>
            <a:r>
              <a:rPr lang="uk-UA" sz="2800" b="1" i="1" kern="0" dirty="0">
                <a:solidFill>
                  <a:schemeClr val="bg1"/>
                </a:solidFill>
              </a:rPr>
              <a:t>. Згодом цей рух знайшов своє відображення в художній культурі США, Фінляндії та Швеції. Саме тоді були сформовані основні положення теорії та принципи дизайну, які вплинули на напрямки дизайну наступних років.</a:t>
            </a:r>
          </a:p>
        </p:txBody>
      </p:sp>
      <p:pic>
        <p:nvPicPr>
          <p:cNvPr id="18434" name="Picture 2" descr="Пов’язане зображення">
            <a:extLst>
              <a:ext uri="{FF2B5EF4-FFF2-40B4-BE49-F238E27FC236}">
                <a16:creationId xmlns:a16="http://schemas.microsoft.com/office/drawing/2014/main" id="{CA8F32AE-C71C-41D3-B45E-F885890FF8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2"/>
          <a:stretch/>
        </p:blipFill>
        <p:spPr bwMode="auto">
          <a:xfrm>
            <a:off x="8380142" y="1196763"/>
            <a:ext cx="3739850" cy="526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5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Коротка історія дизайну і </a:t>
            </a:r>
            <a:r>
              <a:rPr lang="uk-UA" dirty="0" err="1"/>
              <a:t>типографіки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відповідності з іншою точкою зору виникнення </a:t>
            </a:r>
            <a:r>
              <a:rPr lang="uk-UA" sz="2800" b="1" i="1" kern="0" dirty="0">
                <a:solidFill>
                  <a:srgbClr val="FFFF00"/>
                </a:solidFill>
              </a:rPr>
              <a:t>дизайну</a:t>
            </a:r>
            <a:r>
              <a:rPr lang="uk-UA" sz="2800" b="1" i="1" kern="0" dirty="0">
                <a:solidFill>
                  <a:schemeClr val="bg1"/>
                </a:solidFill>
              </a:rPr>
              <a:t> відносять до початку </a:t>
            </a:r>
            <a:r>
              <a:rPr lang="en-AU" sz="2800" b="1" i="1" kern="0" dirty="0">
                <a:solidFill>
                  <a:schemeClr val="bg1"/>
                </a:solidFill>
              </a:rPr>
              <a:t>XX </a:t>
            </a:r>
            <a:r>
              <a:rPr lang="uk-UA" sz="2800" b="1" i="1" kern="0" dirty="0">
                <a:solidFill>
                  <a:schemeClr val="bg1"/>
                </a:solidFill>
              </a:rPr>
              <a:t>сторіччя, </a:t>
            </a:r>
          </a:p>
        </p:txBody>
      </p:sp>
      <p:pic>
        <p:nvPicPr>
          <p:cNvPr id="22530" name="Picture 2" descr="Результат пошуку зображень за запитом &quot;художники&quot;">
            <a:extLst>
              <a:ext uri="{FF2B5EF4-FFF2-40B4-BE49-F238E27FC236}">
                <a16:creationId xmlns:a16="http://schemas.microsoft.com/office/drawing/2014/main" id="{5FE1B71D-BF02-43CB-8871-71FD62341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361" y="2288685"/>
            <a:ext cx="6574790" cy="369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92BD01-9B23-41E3-9BBF-5419CDC89030}"/>
              </a:ext>
            </a:extLst>
          </p:cNvPr>
          <p:cNvSpPr txBox="1"/>
          <p:nvPr/>
        </p:nvSpPr>
        <p:spPr>
          <a:xfrm>
            <a:off x="69850" y="2150870"/>
            <a:ext cx="5304790" cy="38318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коли художники зайняли ведуче місце в ряді галузей промисловості і отримали можливість формувати фірмовий стиль підприємств і впливати на товарну політику випуску товарів.</a:t>
            </a:r>
          </a:p>
        </p:txBody>
      </p:sp>
    </p:spTree>
    <p:extLst>
      <p:ext uri="{BB962C8B-B14F-4D97-AF65-F5344CB8AC3E}">
        <p14:creationId xmlns:p14="http://schemas.microsoft.com/office/powerpoint/2010/main" val="128941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Коротка історія дизайну і </a:t>
            </a:r>
            <a:r>
              <a:rPr lang="uk-UA" dirty="0" err="1"/>
              <a:t>типографіки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6237352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Початком історії дизайну вважається </a:t>
            </a:r>
            <a:r>
              <a:rPr lang="uk-UA" sz="2800" b="1" i="1" kern="0" dirty="0">
                <a:solidFill>
                  <a:srgbClr val="FFFF00"/>
                </a:solidFill>
              </a:rPr>
              <a:t>1907 рік</a:t>
            </a:r>
            <a:r>
              <a:rPr lang="uk-UA" sz="2800" b="1" i="1" kern="0" dirty="0">
                <a:solidFill>
                  <a:schemeClr val="bg1"/>
                </a:solidFill>
              </a:rPr>
              <a:t>, коли художник, архітектор, дизайнер Петер </a:t>
            </a:r>
            <a:r>
              <a:rPr lang="uk-UA" sz="2800" b="1" i="1" kern="0" dirty="0" err="1">
                <a:solidFill>
                  <a:schemeClr val="bg1"/>
                </a:solidFill>
              </a:rPr>
              <a:t>Беренс</a:t>
            </a:r>
            <a:r>
              <a:rPr lang="uk-UA" sz="2800" b="1" i="1" kern="0" dirty="0">
                <a:solidFill>
                  <a:schemeClr val="bg1"/>
                </a:solidFill>
              </a:rPr>
              <a:t> почав роботу в компанії «А</a:t>
            </a:r>
            <a:r>
              <a:rPr lang="en-AU" sz="2800" b="1" i="1" kern="0" dirty="0" err="1">
                <a:solidFill>
                  <a:schemeClr val="bg1"/>
                </a:solidFill>
              </a:rPr>
              <a:t>llgemeine</a:t>
            </a:r>
            <a:r>
              <a:rPr lang="en-AU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Е</a:t>
            </a:r>
            <a:r>
              <a:rPr lang="en-AU" sz="2800" b="1" i="1" kern="0" dirty="0" err="1">
                <a:solidFill>
                  <a:schemeClr val="bg1"/>
                </a:solidFill>
              </a:rPr>
              <a:t>lektrizital</a:t>
            </a:r>
            <a:r>
              <a:rPr lang="en-AU" sz="2800" b="1" i="1" kern="0" dirty="0">
                <a:solidFill>
                  <a:schemeClr val="bg1"/>
                </a:solidFill>
              </a:rPr>
              <a:t> Gesellschaft». </a:t>
            </a:r>
            <a:r>
              <a:rPr lang="uk-UA" sz="2800" b="1" i="1" kern="0" dirty="0">
                <a:solidFill>
                  <a:schemeClr val="bg1"/>
                </a:solidFill>
              </a:rPr>
              <a:t>Попередні ж десятиліття були лише періодом теоретичної підготовки майбутнього практичного дизайну.</a:t>
            </a:r>
          </a:p>
        </p:txBody>
      </p:sp>
      <p:pic>
        <p:nvPicPr>
          <p:cNvPr id="20482" name="Picture 2" descr="Результат пошуку зображень за запитом &quot;Петер Беренс&quot;">
            <a:extLst>
              <a:ext uri="{FF2B5EF4-FFF2-40B4-BE49-F238E27FC236}">
                <a16:creationId xmlns:a16="http://schemas.microsoft.com/office/drawing/2014/main" id="{0C7D43EF-EBCA-4429-B710-EE69FC80A3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96"/>
          <a:stretch/>
        </p:blipFill>
        <p:spPr bwMode="auto">
          <a:xfrm>
            <a:off x="6404992" y="1196762"/>
            <a:ext cx="5715000" cy="483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86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Коротка історія дизайну і </a:t>
            </a:r>
            <a:r>
              <a:rPr lang="uk-UA" dirty="0" err="1"/>
              <a:t>типографіки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Відповідно до третьої точки зору щодо історії виникнення </a:t>
            </a:r>
            <a:r>
              <a:rPr lang="uk-UA" sz="2800" b="1" i="1" kern="0" dirty="0">
                <a:solidFill>
                  <a:srgbClr val="FFFF00"/>
                </a:solidFill>
              </a:rPr>
              <a:t>дизайну</a:t>
            </a:r>
            <a:r>
              <a:rPr lang="uk-UA" sz="2800" b="1" i="1" kern="0" dirty="0">
                <a:solidFill>
                  <a:schemeClr val="bg1"/>
                </a:solidFill>
              </a:rPr>
              <a:t> про професію дизайнера можна казати тільки після появи перших дипломованих спеціалістів. </a:t>
            </a:r>
          </a:p>
        </p:txBody>
      </p:sp>
      <p:pic>
        <p:nvPicPr>
          <p:cNvPr id="21506" name="Picture 2" descr="Результат пошуку зображень за запитом &quot;Баухаус&quot;">
            <a:extLst>
              <a:ext uri="{FF2B5EF4-FFF2-40B4-BE49-F238E27FC236}">
                <a16:creationId xmlns:a16="http://schemas.microsoft.com/office/drawing/2014/main" id="{BC5EB39D-EFC2-463E-81D2-5DBEC098B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4" r="24604"/>
          <a:stretch/>
        </p:blipFill>
        <p:spPr bwMode="auto">
          <a:xfrm>
            <a:off x="8138160" y="3106541"/>
            <a:ext cx="3981832" cy="369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2991DD-5ECA-4546-8633-E17F5C96147F}"/>
              </a:ext>
            </a:extLst>
          </p:cNvPr>
          <p:cNvSpPr txBox="1"/>
          <p:nvPr/>
        </p:nvSpPr>
        <p:spPr>
          <a:xfrm>
            <a:off x="72008" y="3106541"/>
            <a:ext cx="7954392" cy="369331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Це відбулося в </a:t>
            </a:r>
            <a:r>
              <a:rPr lang="uk-UA" sz="2600" b="1" i="1" kern="0" dirty="0">
                <a:solidFill>
                  <a:srgbClr val="FFFF00"/>
                </a:solidFill>
              </a:rPr>
              <a:t>1920 році</a:t>
            </a:r>
            <a:r>
              <a:rPr lang="uk-UA" sz="2600" b="1" i="1" kern="0" dirty="0">
                <a:solidFill>
                  <a:schemeClr val="bg1"/>
                </a:solidFill>
              </a:rPr>
              <a:t>, коли у деяких країнах світу були створені перші учбові заклади, які готували художників – майстрів вищої кваліфікації для промисловості, а також інструкторів і керівників для професійно-технічної освіти. Цей напрямок дизайну вважається європейським «академічним».</a:t>
            </a:r>
          </a:p>
        </p:txBody>
      </p:sp>
    </p:spTree>
    <p:extLst>
      <p:ext uri="{BB962C8B-B14F-4D97-AF65-F5344CB8AC3E}">
        <p14:creationId xmlns:p14="http://schemas.microsoft.com/office/powerpoint/2010/main" val="170696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Коротка історія дизайну і </a:t>
            </a:r>
            <a:r>
              <a:rPr lang="uk-UA" dirty="0" err="1"/>
              <a:t>типографіки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467271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Історія </a:t>
            </a:r>
            <a:r>
              <a:rPr lang="uk-UA" sz="2800" b="1" i="1" kern="0" dirty="0" err="1">
                <a:solidFill>
                  <a:srgbClr val="FFFF00"/>
                </a:solidFill>
              </a:rPr>
              <a:t>типографіки</a:t>
            </a:r>
            <a:r>
              <a:rPr lang="uk-UA" sz="2800" b="1" i="1" kern="0" dirty="0">
                <a:solidFill>
                  <a:schemeClr val="bg1"/>
                </a:solidFill>
              </a:rPr>
              <a:t> як науки починається з винаходу друкарства. </a:t>
            </a:r>
          </a:p>
        </p:txBody>
      </p:sp>
      <p:pic>
        <p:nvPicPr>
          <p:cNvPr id="23554" name="Picture 2" descr="Результат пошуку зображень за запитом &quot;винахід друкарства&quot;">
            <a:extLst>
              <a:ext uri="{FF2B5EF4-FFF2-40B4-BE49-F238E27FC236}">
                <a16:creationId xmlns:a16="http://schemas.microsoft.com/office/drawing/2014/main" id="{C6061C6F-066E-4CE5-ACAC-10D9A9F11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17" y="1196762"/>
            <a:ext cx="7227375" cy="463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8BB9F4-D19B-4481-A3B2-D6D76301A095}"/>
              </a:ext>
            </a:extLst>
          </p:cNvPr>
          <p:cNvSpPr txBox="1"/>
          <p:nvPr/>
        </p:nvSpPr>
        <p:spPr>
          <a:xfrm>
            <a:off x="72008" y="3587851"/>
            <a:ext cx="4672712" cy="954107"/>
          </a:xfrm>
          <a:prstGeom prst="wedgeRectCallout">
            <a:avLst>
              <a:gd name="adj1" fmla="val 65378"/>
              <a:gd name="adj2" fmla="val -6193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Друкарський верстат Гутенберга</a:t>
            </a:r>
          </a:p>
        </p:txBody>
      </p:sp>
    </p:spTree>
    <p:extLst>
      <p:ext uri="{BB962C8B-B14F-4D97-AF65-F5344CB8AC3E}">
        <p14:creationId xmlns:p14="http://schemas.microsoft.com/office/powerpoint/2010/main" val="255994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Коротка історія дизайну і </a:t>
            </a:r>
            <a:r>
              <a:rPr lang="uk-UA" dirty="0" err="1"/>
              <a:t>типографіки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760895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Родоначальником друкарства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Йоганна Гутенберга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B838CA5E-0BCE-418C-AFBC-103AF1A901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6"/>
          <a:stretch/>
        </p:blipFill>
        <p:spPr bwMode="auto">
          <a:xfrm>
            <a:off x="7762909" y="1196763"/>
            <a:ext cx="4357084" cy="503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87C1E5-E968-4F1A-B25A-E33705F3A85C}"/>
              </a:ext>
            </a:extLst>
          </p:cNvPr>
          <p:cNvSpPr txBox="1"/>
          <p:nvPr/>
        </p:nvSpPr>
        <p:spPr>
          <a:xfrm>
            <a:off x="72008" y="2265786"/>
            <a:ext cx="7608952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Його найбільша заслуга полягала в тому, що в середині 1440 року його розробив металеву складальну форму і друкарський верстат, за допомогою яких велика кількість самого різного писального матеріалу можна було віддрукувати швидко і з великою точністю.</a:t>
            </a:r>
          </a:p>
        </p:txBody>
      </p:sp>
    </p:spTree>
    <p:extLst>
      <p:ext uri="{BB962C8B-B14F-4D97-AF65-F5344CB8AC3E}">
        <p14:creationId xmlns:p14="http://schemas.microsoft.com/office/powerpoint/2010/main" val="135576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Типографіка</a:t>
            </a:r>
            <a:r>
              <a:rPr lang="uk-UA" dirty="0"/>
              <a:t>,</a:t>
            </a:r>
            <a:br>
              <a:rPr lang="uk-UA" dirty="0"/>
            </a:br>
            <a:r>
              <a:rPr lang="uk-UA" dirty="0"/>
              <a:t>шрифти і шрифтові пари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Типографія</a:t>
            </a:r>
            <a:r>
              <a:rPr lang="uk-UA" sz="2800" b="1" i="1" kern="0" dirty="0">
                <a:solidFill>
                  <a:schemeClr val="bg1"/>
                </a:solidFill>
              </a:rPr>
              <a:t> включає в себе мистецтва: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5C9233-E21B-4585-BD30-757040109460}"/>
              </a:ext>
            </a:extLst>
          </p:cNvPr>
          <p:cNvSpPr txBox="1"/>
          <p:nvPr/>
        </p:nvSpPr>
        <p:spPr>
          <a:xfrm>
            <a:off x="4216400" y="1804478"/>
            <a:ext cx="7905750" cy="129266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600" b="1" i="1" kern="0" dirty="0">
                <a:solidFill>
                  <a:srgbClr val="FFFF00"/>
                </a:solidFill>
              </a:rPr>
              <a:t>шрифтового дизайну</a:t>
            </a:r>
            <a:r>
              <a:rPr lang="uk-UA" sz="2600" b="1" i="1" kern="0" dirty="0">
                <a:solidFill>
                  <a:schemeClr val="bg1"/>
                </a:solidFill>
              </a:rPr>
              <a:t>, тобто створення символів літер та цілих шрифтів;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E07C6B-4BC7-4268-8C9F-A713227DB1EC}"/>
              </a:ext>
            </a:extLst>
          </p:cNvPr>
          <p:cNvSpPr txBox="1"/>
          <p:nvPr/>
        </p:nvSpPr>
        <p:spPr>
          <a:xfrm>
            <a:off x="4216400" y="3233328"/>
            <a:ext cx="7905750" cy="12926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600" b="1" i="1" kern="0" dirty="0">
                <a:solidFill>
                  <a:srgbClr val="FFFF00"/>
                </a:solidFill>
              </a:rPr>
              <a:t>шрифтового оздоблення</a:t>
            </a:r>
            <a:r>
              <a:rPr lang="uk-UA" sz="2600" b="1" i="1" kern="0" dirty="0">
                <a:solidFill>
                  <a:schemeClr val="bg1"/>
                </a:solidFill>
              </a:rPr>
              <a:t>, тобто модифікації та декорування малюнків літер;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C26AE1-16E8-4533-8022-F74120FEDA2A}"/>
              </a:ext>
            </a:extLst>
          </p:cNvPr>
          <p:cNvSpPr txBox="1"/>
          <p:nvPr/>
        </p:nvSpPr>
        <p:spPr>
          <a:xfrm>
            <a:off x="4216400" y="4662178"/>
            <a:ext cx="7905750" cy="16927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600" b="1" i="1" kern="0" dirty="0">
                <a:solidFill>
                  <a:srgbClr val="FFFF00"/>
                </a:solidFill>
              </a:rPr>
              <a:t>верстки</a:t>
            </a:r>
            <a:r>
              <a:rPr lang="uk-UA" sz="2600" b="1" i="1" kern="0" dirty="0">
                <a:solidFill>
                  <a:schemeClr val="bg1"/>
                </a:solidFill>
              </a:rPr>
              <a:t>, тобто вибору шрифту, параметрів набору, способів розміщення на площині та компонування з іншими елементами.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8D7BAFE-CB2A-42D9-A667-859241E98C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57" r="16543" b="11647"/>
          <a:stretch/>
        </p:blipFill>
        <p:spPr>
          <a:xfrm>
            <a:off x="69850" y="1801825"/>
            <a:ext cx="3992881" cy="455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5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46536" y="5445224"/>
            <a:ext cx="6633671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5400" b="1" i="1" dirty="0" err="1">
                <a:solidFill>
                  <a:srgbClr val="FFFFFF"/>
                </a:solidFill>
                <a:cs typeface="Times New Roman" panose="02020603050405020304" pitchFamily="18" charset="0"/>
              </a:rPr>
              <a:t>Типографіка</a:t>
            </a:r>
            <a:endParaRPr lang="uk-UA" sz="5400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99B1A7BB-C4F1-45D1-80D0-A16A4F1FCD7E}"/>
              </a:ext>
            </a:extLst>
          </p:cNvPr>
          <p:cNvGrpSpPr/>
          <p:nvPr/>
        </p:nvGrpSpPr>
        <p:grpSpPr>
          <a:xfrm>
            <a:off x="247202" y="2095675"/>
            <a:ext cx="11568878" cy="2611765"/>
            <a:chOff x="341562" y="2283144"/>
            <a:chExt cx="9654191" cy="2179509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C02EFC6-CD92-49FE-A1F7-35F8B0F90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562" y="2283144"/>
              <a:ext cx="7277731" cy="2179509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894D8E6F-B58F-4277-A0B7-121503E24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85761" y="2303242"/>
              <a:ext cx="2209992" cy="20499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721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ви розумієте поняттям «Типографія»?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7" y="1853115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ви розумієте поняттям «Шрифт»?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7" y="2509467"/>
            <a:ext cx="7832473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ви розумієте поняттям «Кегель»?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99599C-B348-4D4A-98AD-D6874981D0C8}"/>
              </a:ext>
            </a:extLst>
          </p:cNvPr>
          <p:cNvSpPr txBox="1"/>
          <p:nvPr/>
        </p:nvSpPr>
        <p:spPr>
          <a:xfrm>
            <a:off x="72007" y="3596706"/>
            <a:ext cx="7832473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ви розумієте поняттям «Гарнітура»?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851651-F1D8-4406-8561-975E8A307B9D}"/>
              </a:ext>
            </a:extLst>
          </p:cNvPr>
          <p:cNvSpPr txBox="1"/>
          <p:nvPr/>
        </p:nvSpPr>
        <p:spPr>
          <a:xfrm>
            <a:off x="72007" y="4683945"/>
            <a:ext cx="10453767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ви розумієте поняттям «</a:t>
            </a:r>
            <a:r>
              <a:rPr lang="uk-UA" sz="2800" b="1" i="1" kern="0" dirty="0" err="1">
                <a:solidFill>
                  <a:srgbClr val="FFFFFF"/>
                </a:solidFill>
              </a:rPr>
              <a:t>Літтерніг</a:t>
            </a:r>
            <a:r>
              <a:rPr lang="uk-UA" sz="2800" b="1" i="1" kern="0" dirty="0">
                <a:solidFill>
                  <a:srgbClr val="FFFFFF"/>
                </a:solidFill>
              </a:rPr>
              <a:t>»?</a:t>
            </a:r>
          </a:p>
        </p:txBody>
      </p:sp>
      <p:pic>
        <p:nvPicPr>
          <p:cNvPr id="26626" name="Picture 2" descr="Результат пошуку зображень за запитом &quot;Typography&quot;">
            <a:extLst>
              <a:ext uri="{FF2B5EF4-FFF2-40B4-BE49-F238E27FC236}">
                <a16:creationId xmlns:a16="http://schemas.microsoft.com/office/drawing/2014/main" id="{F6F02062-FD6C-4180-B30A-58AC73F24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174" y="2509468"/>
            <a:ext cx="4084818" cy="204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34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Ð ÐµÐ·ÑÐ»ÑÑÐ°Ñ Ð¿Ð¾ÑÑÐºÑ Ð·Ð¾Ð±ÑÐ°Ð¶ÐµÐ½Ñ Ð·Ð° Ð·Ð°Ð¿Ð¸ÑÐ¾Ð¼ &quot;blackboard with wooden frame&quot;">
            <a:extLst>
              <a:ext uri="{FF2B5EF4-FFF2-40B4-BE49-F238E27FC236}">
                <a16:creationId xmlns:a16="http://schemas.microsoft.com/office/drawing/2014/main" id="{3CECCAC8-B652-4FB7-92BE-D3D7777FF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1767" y="1251832"/>
            <a:ext cx="9651372" cy="52157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F01F12-60B8-4057-B072-70972A5148DE}"/>
              </a:ext>
            </a:extLst>
          </p:cNvPr>
          <p:cNvSpPr txBox="1"/>
          <p:nvPr/>
        </p:nvSpPr>
        <p:spPr>
          <a:xfrm>
            <a:off x="2601158" y="1793710"/>
            <a:ext cx="6989684" cy="397031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Здійснити пошук інформації з теми «Історія дизайну і </a:t>
            </a:r>
            <a:r>
              <a:rPr lang="uk-UA" sz="3600" b="1" i="1" kern="0" dirty="0" err="1">
                <a:solidFill>
                  <a:schemeClr val="bg1"/>
                </a:solidFill>
              </a:rPr>
              <a:t>типографіки</a:t>
            </a:r>
            <a:r>
              <a:rPr lang="uk-UA" sz="3600" b="1" i="1" kern="0" dirty="0">
                <a:solidFill>
                  <a:schemeClr val="bg1"/>
                </a:solidFill>
              </a:rPr>
              <a:t>», підготувати виступ (текстовий документ, презентація тощо)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3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380F663-13E3-468B-A760-3F004EF11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82" r="9530"/>
          <a:stretch/>
        </p:blipFill>
        <p:spPr>
          <a:xfrm flipH="1">
            <a:off x="414169" y="1167703"/>
            <a:ext cx="4558964" cy="53134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FBDBC8-ECAE-4809-AC7E-95182BBBE504}"/>
              </a:ext>
            </a:extLst>
          </p:cNvPr>
          <p:cNvSpPr txBox="1"/>
          <p:nvPr/>
        </p:nvSpPr>
        <p:spPr>
          <a:xfrm>
            <a:off x="4823210" y="1196763"/>
            <a:ext cx="7298940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Створіть </a:t>
            </a:r>
            <a:r>
              <a:rPr lang="uk-UA" sz="2800" b="1" i="1" kern="0" dirty="0">
                <a:solidFill>
                  <a:srgbClr val="FFFF00"/>
                </a:solidFill>
              </a:rPr>
              <a:t>презентацію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“Шрифтові пари”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FEA395-56A3-4844-9380-E762A3DB8C0F}"/>
              </a:ext>
            </a:extLst>
          </p:cNvPr>
          <p:cNvSpPr txBox="1"/>
          <p:nvPr/>
        </p:nvSpPr>
        <p:spPr>
          <a:xfrm>
            <a:off x="5094514" y="2283769"/>
            <a:ext cx="7027636" cy="409342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1.	Розмісіть роботу на </a:t>
            </a:r>
            <a:r>
              <a:rPr lang="en-US" sz="2600" b="1" i="1" kern="0" dirty="0">
                <a:solidFill>
                  <a:schemeClr val="bg1"/>
                </a:solidFill>
              </a:rPr>
              <a:t>Google-</a:t>
            </a:r>
            <a:r>
              <a:rPr lang="uk-UA" sz="2600" b="1" i="1" kern="0" dirty="0">
                <a:solidFill>
                  <a:schemeClr val="bg1"/>
                </a:solidFill>
              </a:rPr>
              <a:t>диску, надайте доступ, для перегляду і редагування учителю і 2 однокласникам.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2.	Перегляньте проектну роботу своїх друзів. Додайте коментарі. Порівняйте змістовну частину і оформлення.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3.	Оцініть власну роботу і переглянуті роботи.</a:t>
            </a:r>
          </a:p>
        </p:txBody>
      </p:sp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11" name="Підзаголовок 2">
            <a:extLst>
              <a:ext uri="{FF2B5EF4-FFF2-40B4-BE49-F238E27FC236}">
                <a16:creationId xmlns:a16="http://schemas.microsoft.com/office/drawing/2014/main" id="{344007F2-3680-4034-9226-0551AEE1327D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2018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12" name="Округлена прямокутна виноска 5">
            <a:extLst>
              <a:ext uri="{FF2B5EF4-FFF2-40B4-BE49-F238E27FC236}">
                <a16:creationId xmlns:a16="http://schemas.microsoft.com/office/drawing/2014/main" id="{50F6A942-D83A-4781-A35D-7D9E073D86CC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Picture 2" descr="graphic design, paintbrush, web design icon">
            <a:extLst>
              <a:ext uri="{FF2B5EF4-FFF2-40B4-BE49-F238E27FC236}">
                <a16:creationId xmlns:a16="http://schemas.microsoft.com/office/drawing/2014/main" id="{6C813333-25C9-45AB-B118-23AFE4916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067" y="3687744"/>
            <a:ext cx="2291026" cy="22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lpha, letters, typography icon">
            <a:extLst>
              <a:ext uri="{FF2B5EF4-FFF2-40B4-BE49-F238E27FC236}">
                <a16:creationId xmlns:a16="http://schemas.microsoft.com/office/drawing/2014/main" id="{C23F747D-B2D2-443F-B030-8B9A92A0E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660" y="3678939"/>
            <a:ext cx="2299830" cy="229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Типографіка</a:t>
            </a:r>
            <a:r>
              <a:rPr lang="uk-UA" dirty="0"/>
              <a:t>,</a:t>
            </a:r>
            <a:br>
              <a:rPr lang="uk-UA" dirty="0"/>
            </a:br>
            <a:r>
              <a:rPr lang="uk-UA" dirty="0"/>
              <a:t>шрифти і шрифтові пари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93C60E-9472-4C13-8876-440A677F2B1F}"/>
              </a:ext>
            </a:extLst>
          </p:cNvPr>
          <p:cNvSpPr txBox="1"/>
          <p:nvPr/>
        </p:nvSpPr>
        <p:spPr>
          <a:xfrm>
            <a:off x="1403648" y="1196752"/>
            <a:ext cx="6937712" cy="267765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Шрифт </a:t>
            </a:r>
            <a:r>
              <a:rPr lang="uk-UA" sz="2800" b="1" i="1" kern="0" dirty="0">
                <a:solidFill>
                  <a:srgbClr val="FFFFFF"/>
                </a:solidFill>
              </a:rPr>
              <a:t>— графічний малюнок накреслень літер і знаків, які складають єдину стилістичну та композиційну систему, набір символів визначеного розміру і малюнка.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1B226D2-A336-4CB9-B73F-5C2DEA930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726C737-7042-40EA-83EE-968C7C16E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240" y="1196751"/>
            <a:ext cx="3637159" cy="504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Пов’язане зображення">
            <a:extLst>
              <a:ext uri="{FF2B5EF4-FFF2-40B4-BE49-F238E27FC236}">
                <a16:creationId xmlns:a16="http://schemas.microsoft.com/office/drawing/2014/main" id="{4DAC24CB-49CD-4A6E-A238-8719EBD9AE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5" b="22360"/>
          <a:stretch/>
        </p:blipFill>
        <p:spPr bwMode="auto">
          <a:xfrm>
            <a:off x="1403646" y="3928788"/>
            <a:ext cx="6937713" cy="255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67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Типографіка</a:t>
            </a:r>
            <a:r>
              <a:rPr lang="uk-UA" dirty="0"/>
              <a:t>,</a:t>
            </a:r>
            <a:br>
              <a:rPr lang="uk-UA" dirty="0"/>
            </a:br>
            <a:r>
              <a:rPr lang="uk-UA" dirty="0"/>
              <a:t>шрифти і шрифтові пари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827951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Кегль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en-US" sz="2800" b="1" i="1" kern="0" dirty="0">
                <a:solidFill>
                  <a:schemeClr val="bg1"/>
                </a:solidFill>
              </a:rPr>
              <a:t>–</a:t>
            </a:r>
            <a:r>
              <a:rPr lang="uk-UA" sz="2800" b="1" i="1" kern="0" dirty="0">
                <a:solidFill>
                  <a:schemeClr val="bg1"/>
                </a:solidFill>
              </a:rPr>
              <a:t> висота букви, що включає в себе нижні і верхні виносні елементи. Вимірюється в друкарських пунктах (позначається як </a:t>
            </a:r>
            <a:r>
              <a:rPr lang="en-AU" sz="2800" b="1" i="1" kern="0" dirty="0" err="1">
                <a:solidFill>
                  <a:schemeClr val="bg1"/>
                </a:solidFill>
              </a:rPr>
              <a:t>pt</a:t>
            </a:r>
            <a:r>
              <a:rPr lang="en-AU" sz="2800" b="1" i="1" kern="0" dirty="0">
                <a:solidFill>
                  <a:schemeClr val="bg1"/>
                </a:solidFill>
              </a:rPr>
              <a:t>). </a:t>
            </a:r>
            <a:r>
              <a:rPr lang="uk-UA" sz="2800" b="1" i="1" kern="0" dirty="0">
                <a:solidFill>
                  <a:schemeClr val="bg1"/>
                </a:solidFill>
              </a:rPr>
              <a:t>Наприклад, текст набраний 14 кеглем, буде дорівнює 14 </a:t>
            </a:r>
            <a:r>
              <a:rPr lang="en-AU" sz="2800" b="1" i="1" kern="0" dirty="0" err="1">
                <a:solidFill>
                  <a:schemeClr val="bg1"/>
                </a:solidFill>
              </a:rPr>
              <a:t>pt</a:t>
            </a:r>
            <a:r>
              <a:rPr lang="en-AU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по висоті.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5358BB-1E92-4F39-9D98-A42A88B9039B}"/>
              </a:ext>
            </a:extLst>
          </p:cNvPr>
          <p:cNvSpPr txBox="1"/>
          <p:nvPr/>
        </p:nvSpPr>
        <p:spPr>
          <a:xfrm>
            <a:off x="72006" y="3981565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Значення цієї властивості може бути як цілим, так і дробовим числом. Наприклад, розмір символів може бути: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F896FA8C-0CD1-4FBD-B331-E748C8578ABA}"/>
              </a:ext>
            </a:extLst>
          </p:cNvPr>
          <p:cNvSpPr/>
          <p:nvPr/>
        </p:nvSpPr>
        <p:spPr>
          <a:xfrm>
            <a:off x="72006" y="5484331"/>
            <a:ext cx="2887061" cy="80282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kern="0" dirty="0">
                <a:solidFill>
                  <a:srgbClr val="FFFFFF"/>
                </a:solidFill>
              </a:rPr>
              <a:t>8 пт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8F5F73D1-5452-4AD1-8A9A-19AB0461362B}"/>
              </a:ext>
            </a:extLst>
          </p:cNvPr>
          <p:cNvSpPr/>
          <p:nvPr/>
        </p:nvSpPr>
        <p:spPr>
          <a:xfrm>
            <a:off x="3125136" y="5484331"/>
            <a:ext cx="2887061" cy="80282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14 пт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82FD30DB-B119-4E80-9704-3ACB7629910E}"/>
              </a:ext>
            </a:extLst>
          </p:cNvPr>
          <p:cNvSpPr/>
          <p:nvPr/>
        </p:nvSpPr>
        <p:spPr>
          <a:xfrm>
            <a:off x="6178265" y="5484331"/>
            <a:ext cx="2887061" cy="80282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18,5 пт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890A3F97-B07C-4DE1-8CE4-50C67E23211E}"/>
              </a:ext>
            </a:extLst>
          </p:cNvPr>
          <p:cNvSpPr/>
          <p:nvPr/>
        </p:nvSpPr>
        <p:spPr>
          <a:xfrm>
            <a:off x="9229548" y="5486249"/>
            <a:ext cx="2887061" cy="80282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72 пт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298D914-FBAE-4F8B-BFED-5F474F19B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233" y="2072606"/>
            <a:ext cx="3590376" cy="180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2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Типографіка</a:t>
            </a:r>
            <a:r>
              <a:rPr lang="uk-UA" dirty="0"/>
              <a:t>,</a:t>
            </a:r>
            <a:br>
              <a:rPr lang="uk-UA" dirty="0"/>
            </a:br>
            <a:r>
              <a:rPr lang="uk-UA" dirty="0"/>
              <a:t>шрифти і шрифтові пари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Інтерліньяж</a:t>
            </a:r>
            <a:r>
              <a:rPr lang="uk-UA" sz="2800" b="1" i="1" kern="0" dirty="0">
                <a:solidFill>
                  <a:schemeClr val="bg1"/>
                </a:solidFill>
              </a:rPr>
              <a:t> – міжрядковий інтервал. Відстань між базовими лініями сусідніх рядків.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80A65D-7FD9-4A1B-B687-A07D0AC73021}"/>
              </a:ext>
            </a:extLst>
          </p:cNvPr>
          <p:cNvSpPr txBox="1"/>
          <p:nvPr/>
        </p:nvSpPr>
        <p:spPr>
          <a:xfrm>
            <a:off x="70929" y="2267904"/>
            <a:ext cx="1205014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Інтерліньяж має відповідати розміру шрифту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5ACAC8-76B0-4AF5-BE53-B70A0131BF21}"/>
              </a:ext>
            </a:extLst>
          </p:cNvPr>
          <p:cNvSpPr txBox="1"/>
          <p:nvPr/>
        </p:nvSpPr>
        <p:spPr>
          <a:xfrm>
            <a:off x="70929" y="2905780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Відстань між рядками практично завжди має бути більше розміру шрифту. За винятком заголовків.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1744DC9-D569-4002-9583-00EAF2EBD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300" y="3974543"/>
            <a:ext cx="5263771" cy="16784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4FBA33-613F-466F-B378-3090DFEA0C14}"/>
              </a:ext>
            </a:extLst>
          </p:cNvPr>
          <p:cNvSpPr txBox="1"/>
          <p:nvPr/>
        </p:nvSpPr>
        <p:spPr>
          <a:xfrm>
            <a:off x="70929" y="3974543"/>
            <a:ext cx="6624511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Щоб досягти балансу між текстом і «повітрям», зробіть міжрядкову відстань приблизно в півтора рази більше висоти малих літер.</a:t>
            </a:r>
          </a:p>
        </p:txBody>
      </p:sp>
    </p:spTree>
    <p:extLst>
      <p:ext uri="{BB962C8B-B14F-4D97-AF65-F5344CB8AC3E}">
        <p14:creationId xmlns:p14="http://schemas.microsoft.com/office/powerpoint/2010/main" val="371525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Типографіка</a:t>
            </a:r>
            <a:r>
              <a:rPr lang="uk-UA" dirty="0"/>
              <a:t>,</a:t>
            </a:r>
            <a:br>
              <a:rPr lang="uk-UA" dirty="0"/>
            </a:br>
            <a:r>
              <a:rPr lang="uk-UA" dirty="0"/>
              <a:t>шрифти і шрифтові пари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00"/>
                </a:solidFill>
              </a:rPr>
              <a:t>Кернинг</a:t>
            </a:r>
            <a:r>
              <a:rPr lang="uk-UA" sz="2800" b="1" i="1" kern="0" dirty="0">
                <a:solidFill>
                  <a:schemeClr val="bg1"/>
                </a:solidFill>
              </a:rPr>
              <a:t> – відстань між буквами.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89539C-6461-4502-AFF6-34B876841E3B}"/>
              </a:ext>
            </a:extLst>
          </p:cNvPr>
          <p:cNvSpPr txBox="1"/>
          <p:nvPr/>
        </p:nvSpPr>
        <p:spPr>
          <a:xfrm>
            <a:off x="70929" y="1806681"/>
            <a:ext cx="5852351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Основна суть </a:t>
            </a:r>
            <a:r>
              <a:rPr lang="uk-UA" sz="2800" b="1" i="1" kern="0" dirty="0" err="1">
                <a:solidFill>
                  <a:schemeClr val="bg1"/>
                </a:solidFill>
              </a:rPr>
              <a:t>кернинга</a:t>
            </a:r>
            <a:r>
              <a:rPr lang="uk-UA" sz="2800" b="1" i="1" kern="0" dirty="0">
                <a:solidFill>
                  <a:schemeClr val="bg1"/>
                </a:solidFill>
              </a:rPr>
              <a:t> – підбір різних інтервалів між різними парами конкретних букв для збільшення зручності читання.</a:t>
            </a:r>
          </a:p>
        </p:txBody>
      </p:sp>
      <p:pic>
        <p:nvPicPr>
          <p:cNvPr id="4098" name="Picture 2" descr="Результат пошуку зображень за запитом &quot;Кернинг&quot;">
            <a:extLst>
              <a:ext uri="{FF2B5EF4-FFF2-40B4-BE49-F238E27FC236}">
                <a16:creationId xmlns:a16="http://schemas.microsoft.com/office/drawing/2014/main" id="{55AAF34B-092E-4362-8505-0A28C4D88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149" y="1801824"/>
            <a:ext cx="6029922" cy="419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50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Типографіка</a:t>
            </a:r>
            <a:r>
              <a:rPr lang="uk-UA" dirty="0"/>
              <a:t>,</a:t>
            </a:r>
            <a:br>
              <a:rPr lang="uk-UA" dirty="0"/>
            </a:br>
            <a:r>
              <a:rPr lang="uk-UA" dirty="0"/>
              <a:t>шрифти і шрифтові пари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516236-56D1-4248-8E0A-FFC375886C42}"/>
              </a:ext>
            </a:extLst>
          </p:cNvPr>
          <p:cNvSpPr txBox="1"/>
          <p:nvPr/>
        </p:nvSpPr>
        <p:spPr>
          <a:xfrm>
            <a:off x="1403648" y="1196752"/>
            <a:ext cx="5962352" cy="224676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Гарнітура</a:t>
            </a:r>
            <a:r>
              <a:rPr lang="uk-UA" sz="2800" b="1" i="1" kern="0" dirty="0">
                <a:solidFill>
                  <a:srgbClr val="FFFFFF"/>
                </a:solidFill>
              </a:rPr>
              <a:t> – шрифт або кілька шрифтів, що мають стилістичне єдність накреслення. Складається з набору знаків. 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AB17A35-688D-4723-B308-1B08F469D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79707F-F5C5-4529-830E-BEB6FBC415B3}"/>
              </a:ext>
            </a:extLst>
          </p:cNvPr>
          <p:cNvSpPr txBox="1"/>
          <p:nvPr/>
        </p:nvSpPr>
        <p:spPr>
          <a:xfrm>
            <a:off x="72008" y="3564043"/>
            <a:ext cx="729399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Часто це поняття плутають з поняттям «шрифт», хоча шрифт - це певне накреслення знаків, в той час як гарнітура визначає загальне «сімейство» шрифтів.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5122" name="Picture 2" descr="Результат пошуку зображень за запитом &quot;times new roman font&quot;">
            <a:extLst>
              <a:ext uri="{FF2B5EF4-FFF2-40B4-BE49-F238E27FC236}">
                <a16:creationId xmlns:a16="http://schemas.microsoft.com/office/drawing/2014/main" id="{06F5D433-FE44-4D3D-80B3-EECB2AB1E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1196752"/>
            <a:ext cx="4601592" cy="543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75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Типографіка</a:t>
            </a:r>
            <a:r>
              <a:rPr lang="uk-UA" dirty="0"/>
              <a:t>,</a:t>
            </a:r>
            <a:br>
              <a:rPr lang="uk-UA" dirty="0"/>
            </a:br>
            <a:r>
              <a:rPr lang="uk-UA" dirty="0"/>
              <a:t>шрифти і шрифтові пари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Гарнітури</a:t>
            </a:r>
            <a:r>
              <a:rPr lang="uk-UA" sz="2800" b="1" i="1" kern="0" dirty="0">
                <a:solidFill>
                  <a:schemeClr val="bg1"/>
                </a:solidFill>
              </a:rPr>
              <a:t> можна розділити на дві основні категорії: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DC701520-006E-4D58-BCA8-3100D5D3CDE3}"/>
              </a:ext>
            </a:extLst>
          </p:cNvPr>
          <p:cNvSpPr/>
          <p:nvPr/>
        </p:nvSpPr>
        <p:spPr>
          <a:xfrm>
            <a:off x="72007" y="1804255"/>
            <a:ext cx="5972332" cy="99990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Антиква –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шрифти із зарубками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0118FE44-6469-4337-9462-ECD8984F9E0C}"/>
              </a:ext>
            </a:extLst>
          </p:cNvPr>
          <p:cNvSpPr/>
          <p:nvPr/>
        </p:nvSpPr>
        <p:spPr>
          <a:xfrm>
            <a:off x="6149819" y="1804255"/>
            <a:ext cx="5972332" cy="99990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Гротеск –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шрифт без зарубок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F38A9415-1128-449C-A7C5-378D79AA6C47}"/>
              </a:ext>
            </a:extLst>
          </p:cNvPr>
          <p:cNvSpPr/>
          <p:nvPr/>
        </p:nvSpPr>
        <p:spPr>
          <a:xfrm>
            <a:off x="72007" y="2886546"/>
            <a:ext cx="5972332" cy="355489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Створюють відчуття професіоналізму і авторитетності наданої інформації, висловлюють повагу, підкреслюють стабільність і консерватизм в кращому розумінні цього слова. 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16545C8F-45C6-45A3-A6C9-865E7E5F27E1}"/>
              </a:ext>
            </a:extLst>
          </p:cNvPr>
          <p:cNvSpPr/>
          <p:nvPr/>
        </p:nvSpPr>
        <p:spPr>
          <a:xfrm>
            <a:off x="6149819" y="2886546"/>
            <a:ext cx="5972332" cy="355489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Як правило, акцентують раціональність, дотримання стилю, молодість і сучасність. Допомагають створити простір між буквами, а також відокремити один знак від іншого.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03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212159</TotalTime>
  <Words>1626</Words>
  <Application>Microsoft Office PowerPoint</Application>
  <PresentationFormat>Широкий екран</PresentationFormat>
  <Paragraphs>159</Paragraphs>
  <Slides>34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34</vt:i4>
      </vt:variant>
    </vt:vector>
  </HeadingPairs>
  <TitlesOfParts>
    <vt:vector size="40" baseType="lpstr">
      <vt:lpstr>Arial</vt:lpstr>
      <vt:lpstr>Comic Sans MS</vt:lpstr>
      <vt:lpstr>Times New Roman</vt:lpstr>
      <vt:lpstr>Verdana</vt:lpstr>
      <vt:lpstr>Wingdings</vt:lpstr>
      <vt:lpstr>Тема Office</vt:lpstr>
      <vt:lpstr>Типографіка, шрифти і шрифтові пари. Прийоми каліграфії та леттерингу</vt:lpstr>
      <vt:lpstr>Типографіка, шрифти і шрифтові пари</vt:lpstr>
      <vt:lpstr>Типографіка, шрифти і шрифтові пари</vt:lpstr>
      <vt:lpstr>Типографіка, шрифти і шрифтові пари</vt:lpstr>
      <vt:lpstr>Типографіка, шрифти і шрифтові пари</vt:lpstr>
      <vt:lpstr>Типографіка, шрифти і шрифтові пари</vt:lpstr>
      <vt:lpstr>Типографіка, шрифти і шрифтові пари</vt:lpstr>
      <vt:lpstr>Типографіка, шрифти і шрифтові пари</vt:lpstr>
      <vt:lpstr>Типографіка, шрифти і шрифтові пари</vt:lpstr>
      <vt:lpstr>Типографіка, шрифти і шрифтові пари</vt:lpstr>
      <vt:lpstr>Типографіка, шрифти і шрифтові пари</vt:lpstr>
      <vt:lpstr>Типографіка, шрифти і шрифтові пари</vt:lpstr>
      <vt:lpstr>Типографіка, шрифти і шрифтові пари</vt:lpstr>
      <vt:lpstr>Типографіка, шрифти і шрифтові пари</vt:lpstr>
      <vt:lpstr>Типографіка, шрифти і шрифтові пари</vt:lpstr>
      <vt:lpstr>Типографіка, шрифти і шрифтові пари</vt:lpstr>
      <vt:lpstr>Типографіка, шрифти і шрифтові пари</vt:lpstr>
      <vt:lpstr>Типографіка, шрифти і шрифтові пари</vt:lpstr>
      <vt:lpstr>Типографіка, шрифти і шрифтові пари</vt:lpstr>
      <vt:lpstr>Прийоми каліграфії та леттерингу</vt:lpstr>
      <vt:lpstr>Прийоми каліграфії та леттерингу</vt:lpstr>
      <vt:lpstr>Прийоми каліграфії та леттерингу</vt:lpstr>
      <vt:lpstr>Прийоми каліграфії та леттерингу</vt:lpstr>
      <vt:lpstr>Коротка історія дизайну і типографіки</vt:lpstr>
      <vt:lpstr>Коротка історія дизайну і типографіки</vt:lpstr>
      <vt:lpstr>Коротка історія дизайну і типографіки</vt:lpstr>
      <vt:lpstr>Коротка історія дизайну і типографіки</vt:lpstr>
      <vt:lpstr>Коротка історія дизайну і типографіки</vt:lpstr>
      <vt:lpstr>Коротка історія дизайну і типографіки</vt:lpstr>
      <vt:lpstr>Розгадайте ребус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Сергій Мацаєнко</cp:lastModifiedBy>
  <cp:revision>708</cp:revision>
  <dcterms:created xsi:type="dcterms:W3CDTF">2016-06-06T19:48:43Z</dcterms:created>
  <dcterms:modified xsi:type="dcterms:W3CDTF">2019-12-18T08:11:07Z</dcterms:modified>
</cp:coreProperties>
</file>