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1511" r:id="rId3"/>
    <p:sldId id="1529" r:id="rId4"/>
    <p:sldId id="1512" r:id="rId5"/>
    <p:sldId id="1513" r:id="rId6"/>
    <p:sldId id="1514" r:id="rId7"/>
    <p:sldId id="1516" r:id="rId8"/>
    <p:sldId id="1515" r:id="rId9"/>
    <p:sldId id="1517" r:id="rId10"/>
    <p:sldId id="1518" r:id="rId11"/>
    <p:sldId id="1522" r:id="rId12"/>
    <p:sldId id="1526" r:id="rId13"/>
    <p:sldId id="1527" r:id="rId14"/>
    <p:sldId id="1528" r:id="rId15"/>
    <p:sldId id="1521" r:id="rId16"/>
    <p:sldId id="1530" r:id="rId17"/>
    <p:sldId id="1532" r:id="rId18"/>
    <p:sldId id="1533" r:id="rId19"/>
    <p:sldId id="1534" r:id="rId20"/>
    <p:sldId id="1535" r:id="rId21"/>
    <p:sldId id="1348" r:id="rId22"/>
    <p:sldId id="1349" r:id="rId23"/>
    <p:sldId id="1350" r:id="rId24"/>
    <p:sldId id="1351" r:id="rId25"/>
    <p:sldId id="1352" r:id="rId26"/>
    <p:sldId id="1353" r:id="rId27"/>
    <p:sldId id="1354" r:id="rId28"/>
    <p:sldId id="1355" r:id="rId29"/>
    <p:sldId id="1360" r:id="rId30"/>
    <p:sldId id="1356" r:id="rId31"/>
    <p:sldId id="1357" r:id="rId32"/>
    <p:sldId id="815" r:id="rId33"/>
    <p:sldId id="1400" r:id="rId34"/>
    <p:sldId id="1379" r:id="rId35"/>
    <p:sldId id="644" r:id="rId36"/>
    <p:sldId id="304" r:id="rId37"/>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10001"/>
    <a:srgbClr val="396BC5"/>
    <a:srgbClr val="F4BF00"/>
    <a:srgbClr val="13B1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Стиль із теми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Стиль із теми 2 – акцент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1" autoAdjust="0"/>
    <p:restoredTop sz="94660"/>
  </p:normalViewPr>
  <p:slideViewPr>
    <p:cSldViewPr snapToGrid="0">
      <p:cViewPr varScale="1">
        <p:scale>
          <a:sx n="75" d="100"/>
          <a:sy n="75" d="100"/>
        </p:scale>
        <p:origin x="43"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77BD33-EC30-46AC-BD24-401E734F8176}" type="doc">
      <dgm:prSet loTypeId="urn:microsoft.com/office/officeart/2008/layout/VerticalCurvedList" loCatId="list" qsTypeId="urn:microsoft.com/office/officeart/2005/8/quickstyle/simple5" qsCatId="simple" csTypeId="urn:microsoft.com/office/officeart/2005/8/colors/colorful1" csCatId="colorful" phldr="1"/>
      <dgm:spPr/>
      <dgm:t>
        <a:bodyPr/>
        <a:lstStyle/>
        <a:p>
          <a:endParaRPr lang="uk-UA"/>
        </a:p>
      </dgm:t>
    </dgm:pt>
    <dgm:pt modelId="{D44B0D79-7F04-44B9-9C7C-CD28C17613D0}">
      <dgm:prSet phldrT="[Текст]"/>
      <dgm:spPr/>
      <dgm:t>
        <a:bodyPr/>
        <a:lstStyle/>
        <a:p>
          <a:r>
            <a:rPr lang="uk-UA" i="1" dirty="0"/>
            <a:t>залучення уваги;</a:t>
          </a:r>
        </a:p>
      </dgm:t>
    </dgm:pt>
    <dgm:pt modelId="{CBC678DE-E0F6-4248-85B7-DD8409BBE0F4}" type="parTrans" cxnId="{F5ABE5B7-449B-46C8-BE46-F3A4F660E09A}">
      <dgm:prSet/>
      <dgm:spPr/>
      <dgm:t>
        <a:bodyPr/>
        <a:lstStyle/>
        <a:p>
          <a:endParaRPr lang="uk-UA" i="1"/>
        </a:p>
      </dgm:t>
    </dgm:pt>
    <dgm:pt modelId="{CB2F3BEF-FA31-40CA-87C5-7058F5D23E9E}" type="sibTrans" cxnId="{F5ABE5B7-449B-46C8-BE46-F3A4F660E09A}">
      <dgm:prSet/>
      <dgm:spPr/>
      <dgm:t>
        <a:bodyPr/>
        <a:lstStyle/>
        <a:p>
          <a:endParaRPr lang="uk-UA" i="1"/>
        </a:p>
      </dgm:t>
    </dgm:pt>
    <dgm:pt modelId="{1B81C372-925C-46FC-96B1-2F1AAF945560}">
      <dgm:prSet phldrT="[Текст]"/>
      <dgm:spPr>
        <a:solidFill>
          <a:srgbClr val="7030A0"/>
        </a:solidFill>
      </dgm:spPr>
      <dgm:t>
        <a:bodyPr/>
        <a:lstStyle/>
        <a:p>
          <a:r>
            <a:rPr lang="uk-UA" i="1" dirty="0"/>
            <a:t>збудження інтересу;</a:t>
          </a:r>
        </a:p>
      </dgm:t>
    </dgm:pt>
    <dgm:pt modelId="{EFDD7AA1-CE6D-4DAE-A006-A48F62651F7D}" type="parTrans" cxnId="{A6441D21-127F-4A5A-946F-CDEE8A3F4D19}">
      <dgm:prSet/>
      <dgm:spPr/>
      <dgm:t>
        <a:bodyPr/>
        <a:lstStyle/>
        <a:p>
          <a:endParaRPr lang="uk-UA" i="1"/>
        </a:p>
      </dgm:t>
    </dgm:pt>
    <dgm:pt modelId="{EAA467BD-7E67-4E63-841E-1141B6CA2872}" type="sibTrans" cxnId="{A6441D21-127F-4A5A-946F-CDEE8A3F4D19}">
      <dgm:prSet/>
      <dgm:spPr/>
      <dgm:t>
        <a:bodyPr/>
        <a:lstStyle/>
        <a:p>
          <a:endParaRPr lang="uk-UA" i="1"/>
        </a:p>
      </dgm:t>
    </dgm:pt>
    <dgm:pt modelId="{FFF60420-B008-4E57-9B7A-8B5C4B8F1F0F}">
      <dgm:prSet phldrT="[Текст]"/>
      <dgm:spPr/>
      <dgm:t>
        <a:bodyPr/>
        <a:lstStyle/>
        <a:p>
          <a:r>
            <a:rPr lang="uk-UA" i="1" dirty="0">
              <a:solidFill>
                <a:srgbClr val="002060"/>
              </a:solidFill>
            </a:rPr>
            <a:t>переконання;</a:t>
          </a:r>
        </a:p>
      </dgm:t>
    </dgm:pt>
    <dgm:pt modelId="{F58F1996-42CF-41B9-87C6-9B7541547FDC}" type="parTrans" cxnId="{62C63869-0694-4175-851B-A15176CAA5F3}">
      <dgm:prSet/>
      <dgm:spPr/>
      <dgm:t>
        <a:bodyPr/>
        <a:lstStyle/>
        <a:p>
          <a:endParaRPr lang="uk-UA" i="1"/>
        </a:p>
      </dgm:t>
    </dgm:pt>
    <dgm:pt modelId="{893D8247-1D02-4E45-A80D-A06E4F50304F}" type="sibTrans" cxnId="{62C63869-0694-4175-851B-A15176CAA5F3}">
      <dgm:prSet/>
      <dgm:spPr/>
      <dgm:t>
        <a:bodyPr/>
        <a:lstStyle/>
        <a:p>
          <a:endParaRPr lang="uk-UA" i="1"/>
        </a:p>
      </dgm:t>
    </dgm:pt>
    <dgm:pt modelId="{574467BF-CB95-4D99-A5FA-460B08A3B1CD}">
      <dgm:prSet phldrT="[Текст]"/>
      <dgm:spPr/>
      <dgm:t>
        <a:bodyPr/>
        <a:lstStyle/>
        <a:p>
          <a:r>
            <a:rPr lang="uk-UA" i="1" dirty="0"/>
            <a:t>прийняття рішення.</a:t>
          </a:r>
        </a:p>
      </dgm:t>
    </dgm:pt>
    <dgm:pt modelId="{0F061BA2-5564-42A8-83BD-2FAEFB9E7F8C}" type="parTrans" cxnId="{30A8916B-4F0E-4CFD-BBDB-2B015C36E62E}">
      <dgm:prSet/>
      <dgm:spPr/>
      <dgm:t>
        <a:bodyPr/>
        <a:lstStyle/>
        <a:p>
          <a:endParaRPr lang="uk-UA" i="1"/>
        </a:p>
      </dgm:t>
    </dgm:pt>
    <dgm:pt modelId="{583EE810-A9FA-4532-AC5C-F17662F9099C}" type="sibTrans" cxnId="{30A8916B-4F0E-4CFD-BBDB-2B015C36E62E}">
      <dgm:prSet/>
      <dgm:spPr/>
      <dgm:t>
        <a:bodyPr/>
        <a:lstStyle/>
        <a:p>
          <a:endParaRPr lang="uk-UA" i="1"/>
        </a:p>
      </dgm:t>
    </dgm:pt>
    <dgm:pt modelId="{C1C788E7-40FA-4439-878F-2CC8367B8F22}" type="pres">
      <dgm:prSet presAssocID="{BD77BD33-EC30-46AC-BD24-401E734F8176}" presName="Name0" presStyleCnt="0">
        <dgm:presLayoutVars>
          <dgm:chMax val="7"/>
          <dgm:chPref val="7"/>
          <dgm:dir/>
        </dgm:presLayoutVars>
      </dgm:prSet>
      <dgm:spPr/>
    </dgm:pt>
    <dgm:pt modelId="{0B7B7FCB-7340-4C8C-9CEC-44D83247E09F}" type="pres">
      <dgm:prSet presAssocID="{BD77BD33-EC30-46AC-BD24-401E734F8176}" presName="Name1" presStyleCnt="0"/>
      <dgm:spPr/>
    </dgm:pt>
    <dgm:pt modelId="{8D39F2BC-8176-4C61-8E04-72E8B55182E0}" type="pres">
      <dgm:prSet presAssocID="{BD77BD33-EC30-46AC-BD24-401E734F8176}" presName="cycle" presStyleCnt="0"/>
      <dgm:spPr/>
    </dgm:pt>
    <dgm:pt modelId="{09BAB6D9-5BBE-46FE-9243-AD21CFADB3C1}" type="pres">
      <dgm:prSet presAssocID="{BD77BD33-EC30-46AC-BD24-401E734F8176}" presName="srcNode" presStyleLbl="node1" presStyleIdx="0" presStyleCnt="4"/>
      <dgm:spPr/>
    </dgm:pt>
    <dgm:pt modelId="{C7661E35-6C55-4B51-BE17-D9D67599F310}" type="pres">
      <dgm:prSet presAssocID="{BD77BD33-EC30-46AC-BD24-401E734F8176}" presName="conn" presStyleLbl="parChTrans1D2" presStyleIdx="0" presStyleCnt="1"/>
      <dgm:spPr/>
    </dgm:pt>
    <dgm:pt modelId="{7DF117A4-BB7B-4C63-B83D-1D769ED77955}" type="pres">
      <dgm:prSet presAssocID="{BD77BD33-EC30-46AC-BD24-401E734F8176}" presName="extraNode" presStyleLbl="node1" presStyleIdx="0" presStyleCnt="4"/>
      <dgm:spPr/>
    </dgm:pt>
    <dgm:pt modelId="{79FA0555-FEE1-4173-AD86-0A4FAA4240E0}" type="pres">
      <dgm:prSet presAssocID="{BD77BD33-EC30-46AC-BD24-401E734F8176}" presName="dstNode" presStyleLbl="node1" presStyleIdx="0" presStyleCnt="4"/>
      <dgm:spPr/>
    </dgm:pt>
    <dgm:pt modelId="{EE2EA9E0-CBE5-43E4-BB02-325D168626A4}" type="pres">
      <dgm:prSet presAssocID="{D44B0D79-7F04-44B9-9C7C-CD28C17613D0}" presName="text_1" presStyleLbl="node1" presStyleIdx="0" presStyleCnt="4">
        <dgm:presLayoutVars>
          <dgm:bulletEnabled val="1"/>
        </dgm:presLayoutVars>
      </dgm:prSet>
      <dgm:spPr/>
    </dgm:pt>
    <dgm:pt modelId="{F906E761-2B35-4D8A-8B73-C29A5CF5CBDF}" type="pres">
      <dgm:prSet presAssocID="{D44B0D79-7F04-44B9-9C7C-CD28C17613D0}" presName="accent_1" presStyleCnt="0"/>
      <dgm:spPr/>
    </dgm:pt>
    <dgm:pt modelId="{27878C57-BBF6-4C22-88FA-1C3D4933722D}" type="pres">
      <dgm:prSet presAssocID="{D44B0D79-7F04-44B9-9C7C-CD28C17613D0}" presName="accentRepeatNode" presStyleLbl="solidFgAcc1" presStyleIdx="0" presStyleCnt="4"/>
      <dgm:spPr/>
    </dgm:pt>
    <dgm:pt modelId="{AD2F74AD-5B6A-4346-8349-090AC68FEE9A}" type="pres">
      <dgm:prSet presAssocID="{1B81C372-925C-46FC-96B1-2F1AAF945560}" presName="text_2" presStyleLbl="node1" presStyleIdx="1" presStyleCnt="4">
        <dgm:presLayoutVars>
          <dgm:bulletEnabled val="1"/>
        </dgm:presLayoutVars>
      </dgm:prSet>
      <dgm:spPr/>
    </dgm:pt>
    <dgm:pt modelId="{EC0276CD-B669-4245-86BE-66420155BEF4}" type="pres">
      <dgm:prSet presAssocID="{1B81C372-925C-46FC-96B1-2F1AAF945560}" presName="accent_2" presStyleCnt="0"/>
      <dgm:spPr/>
    </dgm:pt>
    <dgm:pt modelId="{E63EBB38-5984-4F74-98F1-254621592311}" type="pres">
      <dgm:prSet presAssocID="{1B81C372-925C-46FC-96B1-2F1AAF945560}" presName="accentRepeatNode" presStyleLbl="solidFgAcc1" presStyleIdx="1" presStyleCnt="4"/>
      <dgm:spPr/>
    </dgm:pt>
    <dgm:pt modelId="{46297F79-2755-4E7F-87B4-88629DD167EF}" type="pres">
      <dgm:prSet presAssocID="{FFF60420-B008-4E57-9B7A-8B5C4B8F1F0F}" presName="text_3" presStyleLbl="node1" presStyleIdx="2" presStyleCnt="4">
        <dgm:presLayoutVars>
          <dgm:bulletEnabled val="1"/>
        </dgm:presLayoutVars>
      </dgm:prSet>
      <dgm:spPr/>
    </dgm:pt>
    <dgm:pt modelId="{00F75627-8B37-47AF-A999-4F6E49849E6B}" type="pres">
      <dgm:prSet presAssocID="{FFF60420-B008-4E57-9B7A-8B5C4B8F1F0F}" presName="accent_3" presStyleCnt="0"/>
      <dgm:spPr/>
    </dgm:pt>
    <dgm:pt modelId="{D13D7DA6-9D1E-4150-A6AE-C6ABC36166D5}" type="pres">
      <dgm:prSet presAssocID="{FFF60420-B008-4E57-9B7A-8B5C4B8F1F0F}" presName="accentRepeatNode" presStyleLbl="solidFgAcc1" presStyleIdx="2" presStyleCnt="4"/>
      <dgm:spPr/>
    </dgm:pt>
    <dgm:pt modelId="{E97A966C-ADE1-481C-9602-29D743F1F5D5}" type="pres">
      <dgm:prSet presAssocID="{574467BF-CB95-4D99-A5FA-460B08A3B1CD}" presName="text_4" presStyleLbl="node1" presStyleIdx="3" presStyleCnt="4">
        <dgm:presLayoutVars>
          <dgm:bulletEnabled val="1"/>
        </dgm:presLayoutVars>
      </dgm:prSet>
      <dgm:spPr/>
    </dgm:pt>
    <dgm:pt modelId="{9E25BE06-63B3-417D-8D1F-AE7788C8D10B}" type="pres">
      <dgm:prSet presAssocID="{574467BF-CB95-4D99-A5FA-460B08A3B1CD}" presName="accent_4" presStyleCnt="0"/>
      <dgm:spPr/>
    </dgm:pt>
    <dgm:pt modelId="{AA2029A9-878F-42BF-A694-5944B1AD983E}" type="pres">
      <dgm:prSet presAssocID="{574467BF-CB95-4D99-A5FA-460B08A3B1CD}" presName="accentRepeatNode" presStyleLbl="solidFgAcc1" presStyleIdx="3" presStyleCnt="4"/>
      <dgm:spPr/>
    </dgm:pt>
  </dgm:ptLst>
  <dgm:cxnLst>
    <dgm:cxn modelId="{A6441D21-127F-4A5A-946F-CDEE8A3F4D19}" srcId="{BD77BD33-EC30-46AC-BD24-401E734F8176}" destId="{1B81C372-925C-46FC-96B1-2F1AAF945560}" srcOrd="1" destOrd="0" parTransId="{EFDD7AA1-CE6D-4DAE-A006-A48F62651F7D}" sibTransId="{EAA467BD-7E67-4E63-841E-1141B6CA2872}"/>
    <dgm:cxn modelId="{3B3A4033-91B6-4651-849D-C1EE9494A415}" type="presOf" srcId="{BD77BD33-EC30-46AC-BD24-401E734F8176}" destId="{C1C788E7-40FA-4439-878F-2CC8367B8F22}" srcOrd="0" destOrd="0" presId="urn:microsoft.com/office/officeart/2008/layout/VerticalCurvedList"/>
    <dgm:cxn modelId="{62C63869-0694-4175-851B-A15176CAA5F3}" srcId="{BD77BD33-EC30-46AC-BD24-401E734F8176}" destId="{FFF60420-B008-4E57-9B7A-8B5C4B8F1F0F}" srcOrd="2" destOrd="0" parTransId="{F58F1996-42CF-41B9-87C6-9B7541547FDC}" sibTransId="{893D8247-1D02-4E45-A80D-A06E4F50304F}"/>
    <dgm:cxn modelId="{30A8916B-4F0E-4CFD-BBDB-2B015C36E62E}" srcId="{BD77BD33-EC30-46AC-BD24-401E734F8176}" destId="{574467BF-CB95-4D99-A5FA-460B08A3B1CD}" srcOrd="3" destOrd="0" parTransId="{0F061BA2-5564-42A8-83BD-2FAEFB9E7F8C}" sibTransId="{583EE810-A9FA-4532-AC5C-F17662F9099C}"/>
    <dgm:cxn modelId="{59BCDC85-CEE0-4294-9FB0-6B609471D905}" type="presOf" srcId="{574467BF-CB95-4D99-A5FA-460B08A3B1CD}" destId="{E97A966C-ADE1-481C-9602-29D743F1F5D5}" srcOrd="0" destOrd="0" presId="urn:microsoft.com/office/officeart/2008/layout/VerticalCurvedList"/>
    <dgm:cxn modelId="{A69E3987-9B80-4103-A19E-5090F1A20AE9}" type="presOf" srcId="{1B81C372-925C-46FC-96B1-2F1AAF945560}" destId="{AD2F74AD-5B6A-4346-8349-090AC68FEE9A}" srcOrd="0" destOrd="0" presId="urn:microsoft.com/office/officeart/2008/layout/VerticalCurvedList"/>
    <dgm:cxn modelId="{27E044B7-6DA3-41AE-91C5-4124E7D1B7D5}" type="presOf" srcId="{D44B0D79-7F04-44B9-9C7C-CD28C17613D0}" destId="{EE2EA9E0-CBE5-43E4-BB02-325D168626A4}" srcOrd="0" destOrd="0" presId="urn:microsoft.com/office/officeart/2008/layout/VerticalCurvedList"/>
    <dgm:cxn modelId="{F5ABE5B7-449B-46C8-BE46-F3A4F660E09A}" srcId="{BD77BD33-EC30-46AC-BD24-401E734F8176}" destId="{D44B0D79-7F04-44B9-9C7C-CD28C17613D0}" srcOrd="0" destOrd="0" parTransId="{CBC678DE-E0F6-4248-85B7-DD8409BBE0F4}" sibTransId="{CB2F3BEF-FA31-40CA-87C5-7058F5D23E9E}"/>
    <dgm:cxn modelId="{515F73BE-0876-4821-81BD-362967BA7243}" type="presOf" srcId="{FFF60420-B008-4E57-9B7A-8B5C4B8F1F0F}" destId="{46297F79-2755-4E7F-87B4-88629DD167EF}" srcOrd="0" destOrd="0" presId="urn:microsoft.com/office/officeart/2008/layout/VerticalCurvedList"/>
    <dgm:cxn modelId="{184A32C5-9C7D-4FEF-947F-7A0B3DCB90D4}" type="presOf" srcId="{CB2F3BEF-FA31-40CA-87C5-7058F5D23E9E}" destId="{C7661E35-6C55-4B51-BE17-D9D67599F310}" srcOrd="0" destOrd="0" presId="urn:microsoft.com/office/officeart/2008/layout/VerticalCurvedList"/>
    <dgm:cxn modelId="{9EA14DE7-2001-43F9-B8C3-DF9C2257522E}" type="presParOf" srcId="{C1C788E7-40FA-4439-878F-2CC8367B8F22}" destId="{0B7B7FCB-7340-4C8C-9CEC-44D83247E09F}" srcOrd="0" destOrd="0" presId="urn:microsoft.com/office/officeart/2008/layout/VerticalCurvedList"/>
    <dgm:cxn modelId="{A5D2100C-23AF-4537-A213-8DEF49AA998F}" type="presParOf" srcId="{0B7B7FCB-7340-4C8C-9CEC-44D83247E09F}" destId="{8D39F2BC-8176-4C61-8E04-72E8B55182E0}" srcOrd="0" destOrd="0" presId="urn:microsoft.com/office/officeart/2008/layout/VerticalCurvedList"/>
    <dgm:cxn modelId="{60EB1EBD-90AD-4D62-911F-21391F981FF8}" type="presParOf" srcId="{8D39F2BC-8176-4C61-8E04-72E8B55182E0}" destId="{09BAB6D9-5BBE-46FE-9243-AD21CFADB3C1}" srcOrd="0" destOrd="0" presId="urn:microsoft.com/office/officeart/2008/layout/VerticalCurvedList"/>
    <dgm:cxn modelId="{70C6A1CC-C5DB-4395-B074-7411809DD664}" type="presParOf" srcId="{8D39F2BC-8176-4C61-8E04-72E8B55182E0}" destId="{C7661E35-6C55-4B51-BE17-D9D67599F310}" srcOrd="1" destOrd="0" presId="urn:microsoft.com/office/officeart/2008/layout/VerticalCurvedList"/>
    <dgm:cxn modelId="{221279E6-8D30-49CE-8659-CED2A1958621}" type="presParOf" srcId="{8D39F2BC-8176-4C61-8E04-72E8B55182E0}" destId="{7DF117A4-BB7B-4C63-B83D-1D769ED77955}" srcOrd="2" destOrd="0" presId="urn:microsoft.com/office/officeart/2008/layout/VerticalCurvedList"/>
    <dgm:cxn modelId="{C11E5688-80AB-41F5-95AF-A3441905AB0A}" type="presParOf" srcId="{8D39F2BC-8176-4C61-8E04-72E8B55182E0}" destId="{79FA0555-FEE1-4173-AD86-0A4FAA4240E0}" srcOrd="3" destOrd="0" presId="urn:microsoft.com/office/officeart/2008/layout/VerticalCurvedList"/>
    <dgm:cxn modelId="{414E7D10-7E6D-448F-8AF6-D20C37DC0DEC}" type="presParOf" srcId="{0B7B7FCB-7340-4C8C-9CEC-44D83247E09F}" destId="{EE2EA9E0-CBE5-43E4-BB02-325D168626A4}" srcOrd="1" destOrd="0" presId="urn:microsoft.com/office/officeart/2008/layout/VerticalCurvedList"/>
    <dgm:cxn modelId="{63064430-D5E4-4125-8A2E-055B90378C24}" type="presParOf" srcId="{0B7B7FCB-7340-4C8C-9CEC-44D83247E09F}" destId="{F906E761-2B35-4D8A-8B73-C29A5CF5CBDF}" srcOrd="2" destOrd="0" presId="urn:microsoft.com/office/officeart/2008/layout/VerticalCurvedList"/>
    <dgm:cxn modelId="{3E90BECD-3ED0-4497-B990-75625CDEA8B7}" type="presParOf" srcId="{F906E761-2B35-4D8A-8B73-C29A5CF5CBDF}" destId="{27878C57-BBF6-4C22-88FA-1C3D4933722D}" srcOrd="0" destOrd="0" presId="urn:microsoft.com/office/officeart/2008/layout/VerticalCurvedList"/>
    <dgm:cxn modelId="{E3C1D84C-FDD4-4CAD-A0D5-EB67777F07FA}" type="presParOf" srcId="{0B7B7FCB-7340-4C8C-9CEC-44D83247E09F}" destId="{AD2F74AD-5B6A-4346-8349-090AC68FEE9A}" srcOrd="3" destOrd="0" presId="urn:microsoft.com/office/officeart/2008/layout/VerticalCurvedList"/>
    <dgm:cxn modelId="{F284A45B-A820-4966-8D75-55F296D2955A}" type="presParOf" srcId="{0B7B7FCB-7340-4C8C-9CEC-44D83247E09F}" destId="{EC0276CD-B669-4245-86BE-66420155BEF4}" srcOrd="4" destOrd="0" presId="urn:microsoft.com/office/officeart/2008/layout/VerticalCurvedList"/>
    <dgm:cxn modelId="{DC8D7196-2049-4ED4-8420-4953330DA0A7}" type="presParOf" srcId="{EC0276CD-B669-4245-86BE-66420155BEF4}" destId="{E63EBB38-5984-4F74-98F1-254621592311}" srcOrd="0" destOrd="0" presId="urn:microsoft.com/office/officeart/2008/layout/VerticalCurvedList"/>
    <dgm:cxn modelId="{0BE6CD36-F713-4670-8C52-E86D77C01A88}" type="presParOf" srcId="{0B7B7FCB-7340-4C8C-9CEC-44D83247E09F}" destId="{46297F79-2755-4E7F-87B4-88629DD167EF}" srcOrd="5" destOrd="0" presId="urn:microsoft.com/office/officeart/2008/layout/VerticalCurvedList"/>
    <dgm:cxn modelId="{0917D814-F178-4633-9370-5D39485E5431}" type="presParOf" srcId="{0B7B7FCB-7340-4C8C-9CEC-44D83247E09F}" destId="{00F75627-8B37-47AF-A999-4F6E49849E6B}" srcOrd="6" destOrd="0" presId="urn:microsoft.com/office/officeart/2008/layout/VerticalCurvedList"/>
    <dgm:cxn modelId="{5F6E4A7F-75EC-4A8B-8694-775BA0D1AFC4}" type="presParOf" srcId="{00F75627-8B37-47AF-A999-4F6E49849E6B}" destId="{D13D7DA6-9D1E-4150-A6AE-C6ABC36166D5}" srcOrd="0" destOrd="0" presId="urn:microsoft.com/office/officeart/2008/layout/VerticalCurvedList"/>
    <dgm:cxn modelId="{C6DCAC9D-4B18-405F-A389-72B125D12799}" type="presParOf" srcId="{0B7B7FCB-7340-4C8C-9CEC-44D83247E09F}" destId="{E97A966C-ADE1-481C-9602-29D743F1F5D5}" srcOrd="7" destOrd="0" presId="urn:microsoft.com/office/officeart/2008/layout/VerticalCurvedList"/>
    <dgm:cxn modelId="{0D6C2F8F-8724-4805-9FDC-89C02C7B9100}" type="presParOf" srcId="{0B7B7FCB-7340-4C8C-9CEC-44D83247E09F}" destId="{9E25BE06-63B3-417D-8D1F-AE7788C8D10B}" srcOrd="8" destOrd="0" presId="urn:microsoft.com/office/officeart/2008/layout/VerticalCurvedList"/>
    <dgm:cxn modelId="{29B03BE2-DC72-4FD3-BDDA-087524F92E93}" type="presParOf" srcId="{9E25BE06-63B3-417D-8D1F-AE7788C8D10B}" destId="{AA2029A9-878F-42BF-A694-5944B1AD983E}"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661E35-6C55-4B51-BE17-D9D67599F310}">
      <dsp:nvSpPr>
        <dsp:cNvPr id="0" name=""/>
        <dsp:cNvSpPr/>
      </dsp:nvSpPr>
      <dsp:spPr>
        <a:xfrm>
          <a:off x="-4789747" y="-734115"/>
          <a:ext cx="5704951" cy="5704951"/>
        </a:xfrm>
        <a:prstGeom prst="blockArc">
          <a:avLst>
            <a:gd name="adj1" fmla="val 18900000"/>
            <a:gd name="adj2" fmla="val 2700000"/>
            <a:gd name="adj3" fmla="val 379"/>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E2EA9E0-CBE5-43E4-BB02-325D168626A4}">
      <dsp:nvSpPr>
        <dsp:cNvPr id="0" name=""/>
        <dsp:cNvSpPr/>
      </dsp:nvSpPr>
      <dsp:spPr>
        <a:xfrm>
          <a:off x="479301" y="325719"/>
          <a:ext cx="6004260" cy="651777"/>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17348" tIns="86360" rIns="86360" bIns="86360" numCol="1" spcCol="1270" anchor="ctr" anchorCtr="0">
          <a:noAutofit/>
        </a:bodyPr>
        <a:lstStyle/>
        <a:p>
          <a:pPr marL="0" lvl="0" indent="0" algn="l" defTabSz="1511300">
            <a:lnSpc>
              <a:spcPct val="90000"/>
            </a:lnSpc>
            <a:spcBef>
              <a:spcPct val="0"/>
            </a:spcBef>
            <a:spcAft>
              <a:spcPct val="35000"/>
            </a:spcAft>
            <a:buNone/>
          </a:pPr>
          <a:r>
            <a:rPr lang="uk-UA" sz="3400" i="1" kern="1200" dirty="0"/>
            <a:t>залучення уваги;</a:t>
          </a:r>
        </a:p>
      </dsp:txBody>
      <dsp:txXfrm>
        <a:off x="479301" y="325719"/>
        <a:ext cx="6004260" cy="651777"/>
      </dsp:txXfrm>
    </dsp:sp>
    <dsp:sp modelId="{27878C57-BBF6-4C22-88FA-1C3D4933722D}">
      <dsp:nvSpPr>
        <dsp:cNvPr id="0" name=""/>
        <dsp:cNvSpPr/>
      </dsp:nvSpPr>
      <dsp:spPr>
        <a:xfrm>
          <a:off x="71940" y="244246"/>
          <a:ext cx="814721" cy="814721"/>
        </a:xfrm>
        <a:prstGeom prst="ellipse">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AD2F74AD-5B6A-4346-8349-090AC68FEE9A}">
      <dsp:nvSpPr>
        <dsp:cNvPr id="0" name=""/>
        <dsp:cNvSpPr/>
      </dsp:nvSpPr>
      <dsp:spPr>
        <a:xfrm>
          <a:off x="852980" y="1303554"/>
          <a:ext cx="5630582" cy="651777"/>
        </a:xfrm>
        <a:prstGeom prst="rect">
          <a:avLst/>
        </a:prstGeom>
        <a:solidFill>
          <a:srgbClr val="7030A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17348" tIns="86360" rIns="86360" bIns="86360" numCol="1" spcCol="1270" anchor="ctr" anchorCtr="0">
          <a:noAutofit/>
        </a:bodyPr>
        <a:lstStyle/>
        <a:p>
          <a:pPr marL="0" lvl="0" indent="0" algn="l" defTabSz="1511300">
            <a:lnSpc>
              <a:spcPct val="90000"/>
            </a:lnSpc>
            <a:spcBef>
              <a:spcPct val="0"/>
            </a:spcBef>
            <a:spcAft>
              <a:spcPct val="35000"/>
            </a:spcAft>
            <a:buNone/>
          </a:pPr>
          <a:r>
            <a:rPr lang="uk-UA" sz="3400" i="1" kern="1200" dirty="0"/>
            <a:t>збудження інтересу;</a:t>
          </a:r>
        </a:p>
      </dsp:txBody>
      <dsp:txXfrm>
        <a:off x="852980" y="1303554"/>
        <a:ext cx="5630582" cy="651777"/>
      </dsp:txXfrm>
    </dsp:sp>
    <dsp:sp modelId="{E63EBB38-5984-4F74-98F1-254621592311}">
      <dsp:nvSpPr>
        <dsp:cNvPr id="0" name=""/>
        <dsp:cNvSpPr/>
      </dsp:nvSpPr>
      <dsp:spPr>
        <a:xfrm>
          <a:off x="445619" y="1222081"/>
          <a:ext cx="814721" cy="814721"/>
        </a:xfrm>
        <a:prstGeom prst="ellipse">
          <a:avLst/>
        </a:prstGeom>
        <a:solidFill>
          <a:schemeClr val="lt1">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46297F79-2755-4E7F-87B4-88629DD167EF}">
      <dsp:nvSpPr>
        <dsp:cNvPr id="0" name=""/>
        <dsp:cNvSpPr/>
      </dsp:nvSpPr>
      <dsp:spPr>
        <a:xfrm>
          <a:off x="852980" y="2281388"/>
          <a:ext cx="5630582" cy="651777"/>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17348" tIns="86360" rIns="86360" bIns="86360" numCol="1" spcCol="1270" anchor="ctr" anchorCtr="0">
          <a:noAutofit/>
        </a:bodyPr>
        <a:lstStyle/>
        <a:p>
          <a:pPr marL="0" lvl="0" indent="0" algn="l" defTabSz="1511300">
            <a:lnSpc>
              <a:spcPct val="90000"/>
            </a:lnSpc>
            <a:spcBef>
              <a:spcPct val="0"/>
            </a:spcBef>
            <a:spcAft>
              <a:spcPct val="35000"/>
            </a:spcAft>
            <a:buNone/>
          </a:pPr>
          <a:r>
            <a:rPr lang="uk-UA" sz="3400" i="1" kern="1200" dirty="0">
              <a:solidFill>
                <a:srgbClr val="002060"/>
              </a:solidFill>
            </a:rPr>
            <a:t>переконання;</a:t>
          </a:r>
        </a:p>
      </dsp:txBody>
      <dsp:txXfrm>
        <a:off x="852980" y="2281388"/>
        <a:ext cx="5630582" cy="651777"/>
      </dsp:txXfrm>
    </dsp:sp>
    <dsp:sp modelId="{D13D7DA6-9D1E-4150-A6AE-C6ABC36166D5}">
      <dsp:nvSpPr>
        <dsp:cNvPr id="0" name=""/>
        <dsp:cNvSpPr/>
      </dsp:nvSpPr>
      <dsp:spPr>
        <a:xfrm>
          <a:off x="445619" y="2199916"/>
          <a:ext cx="814721" cy="814721"/>
        </a:xfrm>
        <a:prstGeom prst="ellipse">
          <a:avLst/>
        </a:prstGeom>
        <a:solidFill>
          <a:schemeClr val="lt1">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E97A966C-ADE1-481C-9602-29D743F1F5D5}">
      <dsp:nvSpPr>
        <dsp:cNvPr id="0" name=""/>
        <dsp:cNvSpPr/>
      </dsp:nvSpPr>
      <dsp:spPr>
        <a:xfrm>
          <a:off x="479301" y="3259223"/>
          <a:ext cx="6004260" cy="651777"/>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17348" tIns="86360" rIns="86360" bIns="86360" numCol="1" spcCol="1270" anchor="ctr" anchorCtr="0">
          <a:noAutofit/>
        </a:bodyPr>
        <a:lstStyle/>
        <a:p>
          <a:pPr marL="0" lvl="0" indent="0" algn="l" defTabSz="1511300">
            <a:lnSpc>
              <a:spcPct val="90000"/>
            </a:lnSpc>
            <a:spcBef>
              <a:spcPct val="0"/>
            </a:spcBef>
            <a:spcAft>
              <a:spcPct val="35000"/>
            </a:spcAft>
            <a:buNone/>
          </a:pPr>
          <a:r>
            <a:rPr lang="uk-UA" sz="3400" i="1" kern="1200" dirty="0"/>
            <a:t>прийняття рішення.</a:t>
          </a:r>
        </a:p>
      </dsp:txBody>
      <dsp:txXfrm>
        <a:off x="479301" y="3259223"/>
        <a:ext cx="6004260" cy="651777"/>
      </dsp:txXfrm>
    </dsp:sp>
    <dsp:sp modelId="{AA2029A9-878F-42BF-A694-5944B1AD983E}">
      <dsp:nvSpPr>
        <dsp:cNvPr id="0" name=""/>
        <dsp:cNvSpPr/>
      </dsp:nvSpPr>
      <dsp:spPr>
        <a:xfrm>
          <a:off x="71940" y="3177751"/>
          <a:ext cx="814721" cy="814721"/>
        </a:xfrm>
        <a:prstGeom prst="ellipse">
          <a:avLst/>
        </a:prstGeom>
        <a:solidFill>
          <a:schemeClr val="lt1">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hyperlink" Target="http://teach-inf.at.ua/" TargetMode="External"/><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ий слайд">
    <p:spTree>
      <p:nvGrpSpPr>
        <p:cNvPr id="1" name=""/>
        <p:cNvGrpSpPr/>
        <p:nvPr/>
      </p:nvGrpSpPr>
      <p:grpSpPr>
        <a:xfrm>
          <a:off x="0" y="0"/>
          <a:ext cx="0" cy="0"/>
          <a:chOff x="0" y="0"/>
          <a:chExt cx="0" cy="0"/>
        </a:xfrm>
      </p:grpSpPr>
      <p:pic>
        <p:nvPicPr>
          <p:cNvPr id="28" name="Рисунок 27">
            <a:extLst>
              <a:ext uri="{FF2B5EF4-FFF2-40B4-BE49-F238E27FC236}">
                <a16:creationId xmlns:a16="http://schemas.microsoft.com/office/drawing/2014/main" id="{CA51221C-393E-4FE7-AED2-E07CE01EF0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4747751" cy="4413403"/>
          </a:xfrm>
          <a:prstGeom prst="rect">
            <a:avLst/>
          </a:prstGeom>
        </p:spPr>
      </p:pic>
      <p:sp>
        <p:nvSpPr>
          <p:cNvPr id="9" name="Rectangle 24"/>
          <p:cNvSpPr>
            <a:spLocks noChangeArrowheads="1"/>
          </p:cNvSpPr>
          <p:nvPr userDrawn="1"/>
        </p:nvSpPr>
        <p:spPr bwMode="auto">
          <a:xfrm>
            <a:off x="0" y="3527436"/>
            <a:ext cx="12192000" cy="3357563"/>
          </a:xfrm>
          <a:prstGeom prst="rect">
            <a:avLst/>
          </a:prstGeom>
          <a:solidFill>
            <a:srgbClr val="398AC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pic>
        <p:nvPicPr>
          <p:cNvPr id="10" name="Рисунок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00484" y="6021300"/>
            <a:ext cx="5699686" cy="991249"/>
          </a:xfrm>
          <a:prstGeom prst="rect">
            <a:avLst/>
          </a:prstGeom>
        </p:spPr>
      </p:pic>
      <p:sp>
        <p:nvSpPr>
          <p:cNvPr id="11" name="Rectangle 17"/>
          <p:cNvSpPr>
            <a:spLocks noChangeArrowheads="1"/>
          </p:cNvSpPr>
          <p:nvPr userDrawn="1"/>
        </p:nvSpPr>
        <p:spPr bwMode="gray">
          <a:xfrm>
            <a:off x="0" y="3141663"/>
            <a:ext cx="12192000" cy="431800"/>
          </a:xfrm>
          <a:prstGeom prst="rect">
            <a:avLst/>
          </a:prstGeom>
          <a:solidFill>
            <a:srgbClr val="19426B"/>
          </a:solidFill>
          <a:ln w="9525">
            <a:solidFill>
              <a:srgbClr val="19426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3" name="Oval 25"/>
          <p:cNvSpPr>
            <a:spLocks noChangeArrowheads="1"/>
          </p:cNvSpPr>
          <p:nvPr userDrawn="1"/>
        </p:nvSpPr>
        <p:spPr bwMode="ltGray">
          <a:xfrm>
            <a:off x="1258888" y="4508512"/>
            <a:ext cx="4248150" cy="1800225"/>
          </a:xfrm>
          <a:prstGeom prst="ellipse">
            <a:avLst/>
          </a:prstGeom>
          <a:gradFill rotWithShape="1">
            <a:gsLst>
              <a:gs pos="0">
                <a:srgbClr val="398AC7"/>
              </a:gs>
              <a:gs pos="100000">
                <a:srgbClr val="398AC7">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4" name="Rectangle 4"/>
          <p:cNvSpPr txBox="1">
            <a:spLocks noChangeArrowheads="1"/>
          </p:cNvSpPr>
          <p:nvPr userDrawn="1"/>
        </p:nvSpPr>
        <p:spPr bwMode="auto">
          <a:xfrm>
            <a:off x="457200" y="6486536"/>
            <a:ext cx="2133600" cy="168275"/>
          </a:xfrm>
          <a:prstGeom prst="rect">
            <a:avLst/>
          </a:prstGeom>
        </p:spPr>
        <p:txBody>
          <a:bodyPr/>
          <a:lstStyle>
            <a:defPPr>
              <a:defRPr lang="uk-UA"/>
            </a:defPPr>
            <a:lvl1pPr marL="0" algn="l" defTabSz="914400" rtl="0" eaLnBrk="1" latinLnBrk="0" hangingPunct="1">
              <a:defRPr sz="1200" b="0" kern="1200">
                <a:solidFill>
                  <a:schemeClr val="tx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19426B"/>
              </a:solidFill>
              <a:effectLst/>
              <a:uLnTx/>
              <a:uFillTx/>
              <a:latin typeface="Arial" panose="020B0604020202020204" pitchFamily="34" charset="0"/>
              <a:ea typeface="+mn-ea"/>
              <a:cs typeface="+mn-cs"/>
            </a:endParaRPr>
          </a:p>
        </p:txBody>
      </p:sp>
      <p:sp>
        <p:nvSpPr>
          <p:cNvPr id="15" name="Rectangle 5"/>
          <p:cNvSpPr txBox="1">
            <a:spLocks noChangeArrowheads="1"/>
          </p:cNvSpPr>
          <p:nvPr userDrawn="1"/>
        </p:nvSpPr>
        <p:spPr>
          <a:xfrm>
            <a:off x="3124200" y="6486536"/>
            <a:ext cx="2895600" cy="168275"/>
          </a:xfrm>
          <a:prstGeom prst="rect">
            <a:avLst/>
          </a:prstGeom>
        </p:spPr>
        <p:txBody>
          <a:bodyPr/>
          <a:lstStyle>
            <a:defPPr>
              <a:defRPr lang="uk-UA"/>
            </a:defPPr>
            <a:lvl1pPr marL="0" algn="ctr" defTabSz="914400" rtl="0" eaLnBrk="1" latinLnBrk="0" hangingPunct="1">
              <a:defRPr sz="1200" b="0" kern="1200">
                <a:solidFill>
                  <a:schemeClr val="bg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6" name="Oval 18"/>
          <p:cNvSpPr>
            <a:spLocks noChangeArrowheads="1"/>
          </p:cNvSpPr>
          <p:nvPr userDrawn="1"/>
        </p:nvSpPr>
        <p:spPr bwMode="gray">
          <a:xfrm>
            <a:off x="276225" y="1255713"/>
            <a:ext cx="4656138" cy="4837112"/>
          </a:xfrm>
          <a:prstGeom prst="ellipse">
            <a:avLst/>
          </a:prstGeom>
          <a:solidFill>
            <a:srgbClr val="FFFFFF"/>
          </a:solidFill>
          <a:ln>
            <a:noFill/>
          </a:ln>
          <a:effectLst>
            <a:outerShdw dist="172739" dir="3238358" algn="ctr" rotWithShape="0">
              <a:srgbClr val="19426B"/>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7" name="Freeform 21" descr="2"/>
          <p:cNvSpPr>
            <a:spLocks/>
          </p:cNvSpPr>
          <p:nvPr userDrawn="1"/>
        </p:nvSpPr>
        <p:spPr bwMode="gray">
          <a:xfrm>
            <a:off x="376245" y="2147896"/>
            <a:ext cx="2103437" cy="3032125"/>
          </a:xfrm>
          <a:custGeom>
            <a:avLst/>
            <a:gdLst>
              <a:gd name="T0" fmla="*/ 1325 w 1325"/>
              <a:gd name="T1" fmla="*/ 960 h 1910"/>
              <a:gd name="T2" fmla="*/ 414 w 1325"/>
              <a:gd name="T3" fmla="*/ 0 h 1910"/>
              <a:gd name="T4" fmla="*/ 27 w 1325"/>
              <a:gd name="T5" fmla="*/ 1014 h 1910"/>
              <a:gd name="T6" fmla="*/ 402 w 1325"/>
              <a:gd name="T7" fmla="*/ 1910 h 1910"/>
              <a:gd name="T8" fmla="*/ 1325 w 1325"/>
              <a:gd name="T9" fmla="*/ 960 h 1910"/>
            </a:gdLst>
            <a:ahLst/>
            <a:cxnLst>
              <a:cxn ang="0">
                <a:pos x="T0" y="T1"/>
              </a:cxn>
              <a:cxn ang="0">
                <a:pos x="T2" y="T3"/>
              </a:cxn>
              <a:cxn ang="0">
                <a:pos x="T4" y="T5"/>
              </a:cxn>
              <a:cxn ang="0">
                <a:pos x="T6" y="T7"/>
              </a:cxn>
              <a:cxn ang="0">
                <a:pos x="T8" y="T9"/>
              </a:cxn>
            </a:cxnLst>
            <a:rect l="0" t="0" r="r" b="b"/>
            <a:pathLst>
              <a:path w="1325" h="1910">
                <a:moveTo>
                  <a:pt x="1325" y="960"/>
                </a:moveTo>
                <a:lnTo>
                  <a:pt x="414" y="0"/>
                </a:lnTo>
                <a:cubicBezTo>
                  <a:pt x="238" y="162"/>
                  <a:pt x="0" y="570"/>
                  <a:pt x="27" y="1014"/>
                </a:cubicBezTo>
                <a:cubicBezTo>
                  <a:pt x="53" y="1458"/>
                  <a:pt x="233" y="1748"/>
                  <a:pt x="402" y="1910"/>
                </a:cubicBezTo>
                <a:lnTo>
                  <a:pt x="1325" y="960"/>
                </a:lnTo>
                <a:close/>
              </a:path>
            </a:pathLst>
          </a:custGeom>
          <a:blipFill dpi="0" rotWithShape="1">
            <a:blip r:embed="rId4">
              <a:extLst>
                <a:ext uri="{28A0092B-C50C-407E-A947-70E740481C1C}">
                  <a14:useLocalDpi xmlns:a14="http://schemas.microsoft.com/office/drawing/2010/main" val="0"/>
                </a:ext>
              </a:extLst>
            </a:blip>
            <a:srcRect/>
            <a:stretch>
              <a:fillRect/>
            </a:stretch>
          </a:blipFill>
          <a:ln>
            <a:noFill/>
          </a:ln>
          <a:effectLst/>
          <a:extLst>
            <a:ext uri="{91240B29-F687-4F45-9708-019B960494DF}">
              <a14:hiddenLine xmlns:a14="http://schemas.microsoft.com/office/drawing/2010/main" w="76200" cmpd="sng">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uk-UA" dirty="0">
              <a:solidFill>
                <a:srgbClr val="19426B"/>
              </a:solidFill>
              <a:latin typeface="Arial" panose="020B0604020202020204" pitchFamily="34" charset="0"/>
            </a:endParaRPr>
          </a:p>
        </p:txBody>
      </p:sp>
      <p:sp>
        <p:nvSpPr>
          <p:cNvPr id="18" name="Freeform 19" descr="4"/>
          <p:cNvSpPr>
            <a:spLocks/>
          </p:cNvSpPr>
          <p:nvPr userDrawn="1"/>
        </p:nvSpPr>
        <p:spPr bwMode="gray">
          <a:xfrm>
            <a:off x="2625727" y="2119317"/>
            <a:ext cx="2139950" cy="3116263"/>
          </a:xfrm>
          <a:custGeom>
            <a:avLst/>
            <a:gdLst>
              <a:gd name="T0" fmla="*/ 951 w 1348"/>
              <a:gd name="T1" fmla="*/ 1963 h 1963"/>
              <a:gd name="T2" fmla="*/ 1338 w 1348"/>
              <a:gd name="T3" fmla="*/ 977 h 1963"/>
              <a:gd name="T4" fmla="*/ 905 w 1348"/>
              <a:gd name="T5" fmla="*/ 0 h 1963"/>
              <a:gd name="T6" fmla="*/ 0 w 1348"/>
              <a:gd name="T7" fmla="*/ 987 h 1963"/>
              <a:gd name="T8" fmla="*/ 951 w 1348"/>
              <a:gd name="T9" fmla="*/ 1963 h 1963"/>
            </a:gdLst>
            <a:ahLst/>
            <a:cxnLst>
              <a:cxn ang="0">
                <a:pos x="T0" y="T1"/>
              </a:cxn>
              <a:cxn ang="0">
                <a:pos x="T2" y="T3"/>
              </a:cxn>
              <a:cxn ang="0">
                <a:pos x="T4" y="T5"/>
              </a:cxn>
              <a:cxn ang="0">
                <a:pos x="T6" y="T7"/>
              </a:cxn>
              <a:cxn ang="0">
                <a:pos x="T8" y="T9"/>
              </a:cxn>
            </a:cxnLst>
            <a:rect l="0" t="0" r="r" b="b"/>
            <a:pathLst>
              <a:path w="1348" h="1963">
                <a:moveTo>
                  <a:pt x="951" y="1963"/>
                </a:moveTo>
                <a:cubicBezTo>
                  <a:pt x="1244" y="1689"/>
                  <a:pt x="1348" y="1323"/>
                  <a:pt x="1338" y="977"/>
                </a:cubicBezTo>
                <a:cubicBezTo>
                  <a:pt x="1329" y="629"/>
                  <a:pt x="1132" y="226"/>
                  <a:pt x="905" y="0"/>
                </a:cubicBezTo>
                <a:lnTo>
                  <a:pt x="0" y="987"/>
                </a:lnTo>
                <a:lnTo>
                  <a:pt x="951" y="1963"/>
                </a:lnTo>
                <a:close/>
              </a:path>
            </a:pathLst>
          </a:custGeom>
          <a:blipFill dpi="0" rotWithShape="1">
            <a:blip r:embed="rId5">
              <a:extLst>
                <a:ext uri="{28A0092B-C50C-407E-A947-70E740481C1C}">
                  <a14:useLocalDpi xmlns:a14="http://schemas.microsoft.com/office/drawing/2010/main" val="0"/>
                </a:ext>
              </a:extLst>
            </a:blip>
            <a:srcRect/>
            <a:stretch>
              <a:fillRect/>
            </a:stretch>
          </a:blipFill>
          <a:ln>
            <a:noFill/>
          </a:ln>
          <a:effectLst/>
        </p:spPr>
        <p:txBody>
          <a:bodyPr/>
          <a:lstStyle/>
          <a:p>
            <a:pPr fontAlgn="base">
              <a:spcBef>
                <a:spcPct val="0"/>
              </a:spcBef>
              <a:spcAft>
                <a:spcPct val="0"/>
              </a:spcAft>
            </a:pPr>
            <a:endParaRPr lang="uk-UA" dirty="0">
              <a:solidFill>
                <a:srgbClr val="19426B"/>
              </a:solidFill>
              <a:latin typeface="Arial" panose="020B0604020202020204" pitchFamily="34" charset="0"/>
            </a:endParaRPr>
          </a:p>
        </p:txBody>
      </p:sp>
      <p:sp>
        <p:nvSpPr>
          <p:cNvPr id="19" name="Freeform 20" descr="1"/>
          <p:cNvSpPr>
            <a:spLocks/>
          </p:cNvSpPr>
          <p:nvPr userDrawn="1"/>
        </p:nvSpPr>
        <p:spPr bwMode="gray">
          <a:xfrm>
            <a:off x="1130307" y="1416060"/>
            <a:ext cx="2873375" cy="2182813"/>
          </a:xfrm>
          <a:custGeom>
            <a:avLst/>
            <a:gdLst>
              <a:gd name="T0" fmla="*/ 905 w 1810"/>
              <a:gd name="T1" fmla="*/ 1375 h 1375"/>
              <a:gd name="T2" fmla="*/ 1810 w 1810"/>
              <a:gd name="T3" fmla="*/ 395 h 1375"/>
              <a:gd name="T4" fmla="*/ 876 w 1810"/>
              <a:gd name="T5" fmla="*/ 24 h 1375"/>
              <a:gd name="T6" fmla="*/ 0 w 1810"/>
              <a:gd name="T7" fmla="*/ 396 h 1375"/>
              <a:gd name="T8" fmla="*/ 905 w 1810"/>
              <a:gd name="T9" fmla="*/ 1375 h 1375"/>
            </a:gdLst>
            <a:ahLst/>
            <a:cxnLst>
              <a:cxn ang="0">
                <a:pos x="T0" y="T1"/>
              </a:cxn>
              <a:cxn ang="0">
                <a:pos x="T2" y="T3"/>
              </a:cxn>
              <a:cxn ang="0">
                <a:pos x="T4" y="T5"/>
              </a:cxn>
              <a:cxn ang="0">
                <a:pos x="T6" y="T7"/>
              </a:cxn>
              <a:cxn ang="0">
                <a:pos x="T8" y="T9"/>
              </a:cxn>
            </a:cxnLst>
            <a:rect l="0" t="0" r="r" b="b"/>
            <a:pathLst>
              <a:path w="1810" h="1375">
                <a:moveTo>
                  <a:pt x="905" y="1375"/>
                </a:moveTo>
                <a:lnTo>
                  <a:pt x="1810" y="395"/>
                </a:lnTo>
                <a:cubicBezTo>
                  <a:pt x="1612" y="176"/>
                  <a:pt x="1300" y="0"/>
                  <a:pt x="876" y="24"/>
                </a:cubicBezTo>
                <a:cubicBezTo>
                  <a:pt x="452" y="48"/>
                  <a:pt x="252" y="149"/>
                  <a:pt x="0" y="396"/>
                </a:cubicBezTo>
                <a:lnTo>
                  <a:pt x="905" y="1375"/>
                </a:lnTo>
                <a:close/>
              </a:path>
            </a:pathLst>
          </a:custGeom>
          <a:blipFill dpi="0" rotWithShape="1">
            <a:blip r:embed="rId6">
              <a:extLst>
                <a:ext uri="{28A0092B-C50C-407E-A947-70E740481C1C}">
                  <a14:useLocalDpi xmlns:a14="http://schemas.microsoft.com/office/drawing/2010/main" val="0"/>
                </a:ext>
              </a:extLst>
            </a:blip>
            <a:srcRect/>
            <a:stretch>
              <a:fillRect/>
            </a:stretch>
          </a:blipFill>
          <a:ln>
            <a:noFill/>
          </a:ln>
          <a:effectLst/>
        </p:spPr>
        <p:txBody>
          <a:bodyPr/>
          <a:lstStyle/>
          <a:p>
            <a:pPr fontAlgn="base">
              <a:spcBef>
                <a:spcPct val="0"/>
              </a:spcBef>
              <a:spcAft>
                <a:spcPct val="0"/>
              </a:spcAft>
            </a:pPr>
            <a:endParaRPr lang="uk-UA">
              <a:solidFill>
                <a:srgbClr val="19426B"/>
              </a:solidFill>
              <a:latin typeface="Arial" panose="020B0604020202020204" pitchFamily="34" charset="0"/>
            </a:endParaRPr>
          </a:p>
        </p:txBody>
      </p:sp>
      <p:sp>
        <p:nvSpPr>
          <p:cNvPr id="20" name="Freeform 22" descr="55282"/>
          <p:cNvSpPr>
            <a:spLocks/>
          </p:cNvSpPr>
          <p:nvPr userDrawn="1"/>
        </p:nvSpPr>
        <p:spPr bwMode="gray">
          <a:xfrm>
            <a:off x="1085855" y="3730636"/>
            <a:ext cx="2962275" cy="2219325"/>
          </a:xfrm>
          <a:custGeom>
            <a:avLst/>
            <a:gdLst>
              <a:gd name="T0" fmla="*/ 927 w 1866"/>
              <a:gd name="T1" fmla="*/ 0 h 1398"/>
              <a:gd name="T2" fmla="*/ 0 w 1866"/>
              <a:gd name="T3" fmla="*/ 975 h 1398"/>
              <a:gd name="T4" fmla="*/ 996 w 1866"/>
              <a:gd name="T5" fmla="*/ 1387 h 1398"/>
              <a:gd name="T6" fmla="*/ 1866 w 1866"/>
              <a:gd name="T7" fmla="*/ 996 h 1398"/>
              <a:gd name="T8" fmla="*/ 927 w 1866"/>
              <a:gd name="T9" fmla="*/ 0 h 1398"/>
            </a:gdLst>
            <a:ahLst/>
            <a:cxnLst>
              <a:cxn ang="0">
                <a:pos x="T0" y="T1"/>
              </a:cxn>
              <a:cxn ang="0">
                <a:pos x="T2" y="T3"/>
              </a:cxn>
              <a:cxn ang="0">
                <a:pos x="T4" y="T5"/>
              </a:cxn>
              <a:cxn ang="0">
                <a:pos x="T6" y="T7"/>
              </a:cxn>
              <a:cxn ang="0">
                <a:pos x="T8" y="T9"/>
              </a:cxn>
            </a:cxnLst>
            <a:rect l="0" t="0" r="r" b="b"/>
            <a:pathLst>
              <a:path w="1866" h="1398">
                <a:moveTo>
                  <a:pt x="927" y="0"/>
                </a:moveTo>
                <a:lnTo>
                  <a:pt x="0" y="975"/>
                </a:lnTo>
                <a:cubicBezTo>
                  <a:pt x="203" y="1204"/>
                  <a:pt x="607" y="1398"/>
                  <a:pt x="996" y="1387"/>
                </a:cubicBezTo>
                <a:cubicBezTo>
                  <a:pt x="1385" y="1375"/>
                  <a:pt x="1707" y="1159"/>
                  <a:pt x="1866" y="996"/>
                </a:cubicBezTo>
                <a:lnTo>
                  <a:pt x="927" y="0"/>
                </a:lnTo>
                <a:close/>
              </a:path>
            </a:pathLst>
          </a:custGeom>
          <a:blipFill dpi="0" rotWithShape="1">
            <a:blip r:embed="rId7">
              <a:extLst>
                <a:ext uri="{28A0092B-C50C-407E-A947-70E740481C1C}">
                  <a14:useLocalDpi xmlns:a14="http://schemas.microsoft.com/office/drawing/2010/main" val="0"/>
                </a:ext>
              </a:extLst>
            </a:blip>
            <a:srcRect/>
            <a:stretch>
              <a:fillRect/>
            </a:stretch>
          </a:blipFill>
          <a:ln>
            <a:noFill/>
          </a:ln>
          <a:effectLst/>
        </p:spPr>
        <p:txBody>
          <a:bodyPr/>
          <a:lstStyle/>
          <a:p>
            <a:pPr fontAlgn="base">
              <a:spcBef>
                <a:spcPct val="0"/>
              </a:spcBef>
              <a:spcAft>
                <a:spcPct val="0"/>
              </a:spcAft>
            </a:pPr>
            <a:endParaRPr lang="uk-UA">
              <a:solidFill>
                <a:srgbClr val="19426B"/>
              </a:solidFill>
              <a:latin typeface="Arial" panose="020B0604020202020204" pitchFamily="34" charset="0"/>
            </a:endParaRPr>
          </a:p>
        </p:txBody>
      </p:sp>
      <p:sp>
        <p:nvSpPr>
          <p:cNvPr id="21" name="Oval 23"/>
          <p:cNvSpPr>
            <a:spLocks noChangeArrowheads="1"/>
          </p:cNvSpPr>
          <p:nvPr userDrawn="1"/>
        </p:nvSpPr>
        <p:spPr bwMode="gray">
          <a:xfrm>
            <a:off x="1806578" y="2954337"/>
            <a:ext cx="1655763" cy="1655763"/>
          </a:xfrm>
          <a:prstGeom prst="ellipse">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22" name="TextBox 21"/>
          <p:cNvSpPr txBox="1"/>
          <p:nvPr userDrawn="1"/>
        </p:nvSpPr>
        <p:spPr>
          <a:xfrm>
            <a:off x="1416466" y="3045082"/>
            <a:ext cx="2441027" cy="1421928"/>
          </a:xfrm>
          <a:prstGeom prst="rect">
            <a:avLst/>
          </a:prstGeom>
          <a:noFill/>
        </p:spPr>
        <p:txBody>
          <a:bodyPr wrap="square" rtlCol="0">
            <a:spAutoFit/>
          </a:bodyPr>
          <a:lstStyle/>
          <a:p>
            <a:pPr marL="0" indent="0" algn="ctr" fontAlgn="base">
              <a:lnSpc>
                <a:spcPct val="80000"/>
              </a:lnSpc>
              <a:spcBef>
                <a:spcPct val="0"/>
              </a:spcBef>
              <a:spcAft>
                <a:spcPct val="0"/>
              </a:spcAft>
              <a:buFont typeface="+mj-lt"/>
              <a:buNone/>
            </a:pPr>
            <a:r>
              <a:rPr lang="ru-RU" sz="5400" b="1" i="0" dirty="0">
                <a:solidFill>
                  <a:srgbClr val="002060"/>
                </a:solidFill>
                <a:latin typeface="Comic Sans MS" panose="030F0702030302020204" pitchFamily="66" charset="0"/>
              </a:rPr>
              <a:t>1</a:t>
            </a:r>
            <a:r>
              <a:rPr lang="uk-UA" sz="5400" b="1" i="0" dirty="0">
                <a:solidFill>
                  <a:srgbClr val="002060"/>
                </a:solidFill>
                <a:latin typeface="Comic Sans MS" panose="030F0702030302020204" pitchFamily="66" charset="0"/>
              </a:rPr>
              <a:t>0</a:t>
            </a:r>
          </a:p>
          <a:p>
            <a:pPr marL="0" indent="0" algn="ctr" fontAlgn="base">
              <a:lnSpc>
                <a:spcPct val="80000"/>
              </a:lnSpc>
              <a:spcBef>
                <a:spcPct val="0"/>
              </a:spcBef>
              <a:spcAft>
                <a:spcPct val="0"/>
              </a:spcAft>
              <a:buFont typeface="+mj-lt"/>
              <a:buNone/>
            </a:pPr>
            <a:r>
              <a:rPr lang="uk-UA" sz="5400" b="1" i="0" dirty="0">
                <a:solidFill>
                  <a:srgbClr val="002060"/>
                </a:solidFill>
                <a:latin typeface="Comic Sans MS" panose="030F0702030302020204" pitchFamily="66" charset="0"/>
              </a:rPr>
              <a:t>(11)</a:t>
            </a:r>
          </a:p>
        </p:txBody>
      </p:sp>
      <p:sp>
        <p:nvSpPr>
          <p:cNvPr id="25" name="Заголовок 1"/>
          <p:cNvSpPr>
            <a:spLocks noGrp="1"/>
          </p:cNvSpPr>
          <p:nvPr>
            <p:ph type="ctrTitle"/>
          </p:nvPr>
        </p:nvSpPr>
        <p:spPr>
          <a:xfrm>
            <a:off x="4847770" y="584394"/>
            <a:ext cx="7151587" cy="1801607"/>
          </a:xfrm>
        </p:spPr>
        <p:txBody>
          <a:bodyPr anchor="ctr">
            <a:normAutofit/>
          </a:bodyPr>
          <a:lstStyle>
            <a:lvl1pPr algn="r">
              <a:defRPr kumimoji="0" lang="uk-UA" sz="4400" b="1" i="0" u="none" strike="noStrike" kern="1200" cap="none" spc="0" normalizeH="0" baseline="0" dirty="0">
                <a:ln>
                  <a:noFill/>
                </a:ln>
                <a:solidFill>
                  <a:srgbClr val="19426B"/>
                </a:solidFill>
                <a:effectLst>
                  <a:outerShdw blurRad="38100" dist="38100" dir="2700000" algn="tl">
                    <a:srgbClr val="C0C0C0"/>
                  </a:outerShdw>
                </a:effectLst>
                <a:uLnTx/>
                <a:uFillTx/>
                <a:latin typeface="Verdana"/>
                <a:ea typeface="+mj-ea"/>
                <a:cs typeface="+mj-cs"/>
              </a:defRPr>
            </a:lvl1pPr>
          </a:lstStyle>
          <a:p>
            <a:r>
              <a:rPr lang="uk-UA" dirty="0"/>
              <a:t>Зразок заголовка</a:t>
            </a:r>
          </a:p>
        </p:txBody>
      </p:sp>
      <p:sp>
        <p:nvSpPr>
          <p:cNvPr id="26" name="Підзаголовок 2"/>
          <p:cNvSpPr>
            <a:spLocks noGrp="1"/>
          </p:cNvSpPr>
          <p:nvPr>
            <p:ph type="subTitle" idx="1" hasCustomPrompt="1"/>
          </p:nvPr>
        </p:nvSpPr>
        <p:spPr>
          <a:xfrm>
            <a:off x="5032382" y="3184362"/>
            <a:ext cx="7138989" cy="40341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kumimoji="0" lang="uk-UA" sz="1600" b="0" i="0" u="none" strike="noStrike" cap="none" spc="0" normalizeH="0" baseline="0">
                <a:ln>
                  <a:noFill/>
                </a:ln>
                <a:solidFill>
                  <a:srgbClr val="FFFFFF"/>
                </a:solidFill>
                <a:effectLst/>
                <a:uLnTx/>
                <a:uFillTx/>
                <a:latin typeface="Verdana"/>
              </a:defRPr>
            </a:lvl1pPr>
          </a:lstStyle>
          <a:p>
            <a:pPr marL="0" marR="0" lvl="0" indent="0" algn="r" fontAlgn="base">
              <a:lnSpc>
                <a:spcPct val="100000"/>
              </a:lnSpc>
              <a:spcBef>
                <a:spcPct val="20000"/>
              </a:spcBef>
              <a:spcAft>
                <a:spcPct val="0"/>
              </a:spcAft>
              <a:buClr>
                <a:srgbClr val="8BBC00"/>
              </a:buClr>
              <a:buSzTx/>
              <a:buFont typeface="Wingdings" panose="05000000000000000000" pitchFamily="2" charset="2"/>
              <a:buNone/>
              <a:tabLst/>
            </a:pPr>
            <a:r>
              <a:rPr lang="uk-UA" dirty="0"/>
              <a:t>Зразок підзаголовка</a:t>
            </a:r>
          </a:p>
        </p:txBody>
      </p:sp>
    </p:spTree>
    <p:extLst>
      <p:ext uri="{BB962C8B-B14F-4D97-AF65-F5344CB8AC3E}">
        <p14:creationId xmlns:p14="http://schemas.microsoft.com/office/powerpoint/2010/main" val="164506117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ертикального тексту 2"/>
          <p:cNvSpPr>
            <a:spLocks noGrp="1"/>
          </p:cNvSpPr>
          <p:nvPr>
            <p:ph type="body" orient="vert" idx="1"/>
          </p:nvPr>
        </p:nvSpPr>
        <p:spPr/>
        <p:txBody>
          <a:bodyPr vert="eaVert"/>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10"/>
          </p:nvPr>
        </p:nvSpPr>
        <p:spPr/>
        <p:txBody>
          <a:bodyPr/>
          <a:lstStyle/>
          <a:p>
            <a:fld id="{444E9269-1560-433C-88F4-3A78CD881B3D}" type="datetimeFigureOut">
              <a:rPr lang="uk-UA" smtClean="0"/>
              <a:t>11.12.2019</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2152E948-F03E-4133-ABAE-EC8DE8272D46}" type="slidenum">
              <a:rPr lang="uk-UA" smtClean="0"/>
              <a:t>‹№›</a:t>
            </a:fld>
            <a:endParaRPr lang="uk-UA"/>
          </a:p>
        </p:txBody>
      </p:sp>
    </p:spTree>
    <p:extLst>
      <p:ext uri="{BB962C8B-B14F-4D97-AF65-F5344CB8AC3E}">
        <p14:creationId xmlns:p14="http://schemas.microsoft.com/office/powerpoint/2010/main" val="34096995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8724900" y="365125"/>
            <a:ext cx="2628900" cy="5811838"/>
          </a:xfrm>
        </p:spPr>
        <p:txBody>
          <a:bodyPr vert="eaVert"/>
          <a:lstStyle/>
          <a:p>
            <a:r>
              <a:rPr lang="uk-UA"/>
              <a:t>Зразок заголовка</a:t>
            </a:r>
          </a:p>
        </p:txBody>
      </p:sp>
      <p:sp>
        <p:nvSpPr>
          <p:cNvPr id="3" name="Місце для вертикального тексту 2"/>
          <p:cNvSpPr>
            <a:spLocks noGrp="1"/>
          </p:cNvSpPr>
          <p:nvPr>
            <p:ph type="body" orient="vert" idx="1"/>
          </p:nvPr>
        </p:nvSpPr>
        <p:spPr>
          <a:xfrm>
            <a:off x="838200" y="365125"/>
            <a:ext cx="7734300" cy="5811838"/>
          </a:xfrm>
        </p:spPr>
        <p:txBody>
          <a:bodyPr vert="eaVert"/>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10"/>
          </p:nvPr>
        </p:nvSpPr>
        <p:spPr/>
        <p:txBody>
          <a:bodyPr/>
          <a:lstStyle/>
          <a:p>
            <a:fld id="{444E9269-1560-433C-88F4-3A78CD881B3D}" type="datetimeFigureOut">
              <a:rPr lang="uk-UA" smtClean="0"/>
              <a:t>11.12.2019</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2152E948-F03E-4133-ABAE-EC8DE8272D46}" type="slidenum">
              <a:rPr lang="uk-UA" smtClean="0"/>
              <a:t>‹№›</a:t>
            </a:fld>
            <a:endParaRPr lang="uk-UA"/>
          </a:p>
        </p:txBody>
      </p:sp>
    </p:spTree>
    <p:extLst>
      <p:ext uri="{BB962C8B-B14F-4D97-AF65-F5344CB8AC3E}">
        <p14:creationId xmlns:p14="http://schemas.microsoft.com/office/powerpoint/2010/main" val="27633298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Заголовок і вміст">
    <p:spTree>
      <p:nvGrpSpPr>
        <p:cNvPr id="1" name=""/>
        <p:cNvGrpSpPr/>
        <p:nvPr/>
      </p:nvGrpSpPr>
      <p:grpSpPr>
        <a:xfrm>
          <a:off x="0" y="0"/>
          <a:ext cx="0" cy="0"/>
          <a:chOff x="0" y="0"/>
          <a:chExt cx="0" cy="0"/>
        </a:xfrm>
      </p:grpSpPr>
      <p:sp>
        <p:nvSpPr>
          <p:cNvPr id="7" name="Rectangle 15"/>
          <p:cNvSpPr>
            <a:spLocks noChangeArrowheads="1"/>
          </p:cNvSpPr>
          <p:nvPr userDrawn="1"/>
        </p:nvSpPr>
        <p:spPr bwMode="gray">
          <a:xfrm>
            <a:off x="0" y="798521"/>
            <a:ext cx="12192000" cy="312737"/>
          </a:xfrm>
          <a:prstGeom prst="rect">
            <a:avLst/>
          </a:prstGeom>
          <a:solidFill>
            <a:srgbClr val="19426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8" name="Rectangle 16"/>
          <p:cNvSpPr>
            <a:spLocks noChangeArrowheads="1"/>
          </p:cNvSpPr>
          <p:nvPr userDrawn="1"/>
        </p:nvSpPr>
        <p:spPr bwMode="white">
          <a:xfrm>
            <a:off x="0" y="11"/>
            <a:ext cx="12192000" cy="836613"/>
          </a:xfrm>
          <a:prstGeom prst="rect">
            <a:avLst/>
          </a:prstGeom>
          <a:solidFill>
            <a:srgbClr val="398AC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grpSp>
        <p:nvGrpSpPr>
          <p:cNvPr id="9" name="Group 17"/>
          <p:cNvGrpSpPr>
            <a:grpSpLocks/>
          </p:cNvGrpSpPr>
          <p:nvPr userDrawn="1"/>
        </p:nvGrpSpPr>
        <p:grpSpPr bwMode="auto">
          <a:xfrm>
            <a:off x="10287570" y="188919"/>
            <a:ext cx="1665288" cy="1512887"/>
            <a:chOff x="4604" y="119"/>
            <a:chExt cx="1049" cy="953"/>
          </a:xfrm>
        </p:grpSpPr>
        <p:sp>
          <p:nvSpPr>
            <p:cNvPr id="10" name="Oval 18"/>
            <p:cNvSpPr>
              <a:spLocks noChangeArrowheads="1"/>
            </p:cNvSpPr>
            <p:nvPr userDrawn="1"/>
          </p:nvSpPr>
          <p:spPr bwMode="gray">
            <a:xfrm>
              <a:off x="4921" y="845"/>
              <a:ext cx="732" cy="227"/>
            </a:xfrm>
            <a:prstGeom prst="ellipse">
              <a:avLst/>
            </a:prstGeom>
            <a:gradFill rotWithShape="1">
              <a:gsLst>
                <a:gs pos="0">
                  <a:srgbClr val="19426B"/>
                </a:gs>
                <a:gs pos="100000">
                  <a:srgbClr val="19426B">
                    <a:gamma/>
                    <a:tint val="0"/>
                    <a:invGamma/>
                  </a:srgbClr>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1" name="Oval 19"/>
            <p:cNvSpPr>
              <a:spLocks noChangeArrowheads="1"/>
            </p:cNvSpPr>
            <p:nvPr userDrawn="1"/>
          </p:nvSpPr>
          <p:spPr bwMode="gray">
            <a:xfrm>
              <a:off x="4604" y="119"/>
              <a:ext cx="932" cy="911"/>
            </a:xfrm>
            <a:prstGeom prst="ellipse">
              <a:avLst/>
            </a:prstGeom>
            <a:solidFill>
              <a:srgbClr val="FFFFFF"/>
            </a:solidFill>
            <a:ln>
              <a:noFill/>
            </a:ln>
            <a:effectLst>
              <a:outerShdw dist="63500" dir="2212194" algn="ctr" rotWithShape="0">
                <a:srgbClr val="19426B"/>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2" name="Freeform 20" descr="4"/>
            <p:cNvSpPr>
              <a:spLocks/>
            </p:cNvSpPr>
            <p:nvPr userDrawn="1"/>
          </p:nvSpPr>
          <p:spPr bwMode="gray">
            <a:xfrm>
              <a:off x="5077" y="281"/>
              <a:ext cx="426" cy="588"/>
            </a:xfrm>
            <a:custGeom>
              <a:avLst/>
              <a:gdLst>
                <a:gd name="T0" fmla="*/ 951 w 1348"/>
                <a:gd name="T1" fmla="*/ 1963 h 1963"/>
                <a:gd name="T2" fmla="*/ 1338 w 1348"/>
                <a:gd name="T3" fmla="*/ 977 h 1963"/>
                <a:gd name="T4" fmla="*/ 905 w 1348"/>
                <a:gd name="T5" fmla="*/ 0 h 1963"/>
                <a:gd name="T6" fmla="*/ 0 w 1348"/>
                <a:gd name="T7" fmla="*/ 987 h 1963"/>
                <a:gd name="T8" fmla="*/ 951 w 1348"/>
                <a:gd name="T9" fmla="*/ 1963 h 1963"/>
              </a:gdLst>
              <a:ahLst/>
              <a:cxnLst>
                <a:cxn ang="0">
                  <a:pos x="T0" y="T1"/>
                </a:cxn>
                <a:cxn ang="0">
                  <a:pos x="T2" y="T3"/>
                </a:cxn>
                <a:cxn ang="0">
                  <a:pos x="T4" y="T5"/>
                </a:cxn>
                <a:cxn ang="0">
                  <a:pos x="T6" y="T7"/>
                </a:cxn>
                <a:cxn ang="0">
                  <a:pos x="T8" y="T9"/>
                </a:cxn>
              </a:cxnLst>
              <a:rect l="0" t="0" r="r" b="b"/>
              <a:pathLst>
                <a:path w="1348" h="1963">
                  <a:moveTo>
                    <a:pt x="951" y="1963"/>
                  </a:moveTo>
                  <a:cubicBezTo>
                    <a:pt x="1244" y="1689"/>
                    <a:pt x="1348" y="1323"/>
                    <a:pt x="1338" y="977"/>
                  </a:cubicBezTo>
                  <a:cubicBezTo>
                    <a:pt x="1329" y="629"/>
                    <a:pt x="1132" y="226"/>
                    <a:pt x="905" y="0"/>
                  </a:cubicBezTo>
                  <a:lnTo>
                    <a:pt x="0" y="987"/>
                  </a:lnTo>
                  <a:lnTo>
                    <a:pt x="951" y="1963"/>
                  </a:lnTo>
                  <a:close/>
                </a:path>
              </a:pathLst>
            </a:custGeom>
            <a:blipFill dpi="0" rotWithShape="1">
              <a:blip r:embed="rId2" cstate="print">
                <a:extLst>
                  <a:ext uri="{28A0092B-C50C-407E-A947-70E740481C1C}">
                    <a14:useLocalDpi xmlns:a14="http://schemas.microsoft.com/office/drawing/2010/main" val="0"/>
                  </a:ext>
                </a:extLst>
              </a:blip>
              <a:srcRect/>
              <a:stretch>
                <a:fillRect/>
              </a:stretch>
            </a:blipFill>
            <a:ln>
              <a:noFill/>
            </a:ln>
            <a:effectLst/>
            <a:extLst>
              <a:ext uri="{91240B29-F687-4F45-9708-019B960494DF}">
                <a14:hiddenLine xmlns:a14="http://schemas.microsoft.com/office/drawing/2010/main" w="76200" cmpd="sng">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3" name="Freeform 21" descr="1"/>
            <p:cNvSpPr>
              <a:spLocks/>
            </p:cNvSpPr>
            <p:nvPr userDrawn="1"/>
          </p:nvSpPr>
          <p:spPr bwMode="gray">
            <a:xfrm>
              <a:off x="4779" y="144"/>
              <a:ext cx="572" cy="416"/>
            </a:xfrm>
            <a:custGeom>
              <a:avLst/>
              <a:gdLst>
                <a:gd name="T0" fmla="*/ 905 w 1810"/>
                <a:gd name="T1" fmla="*/ 1388 h 1388"/>
                <a:gd name="T2" fmla="*/ 1810 w 1810"/>
                <a:gd name="T3" fmla="*/ 408 h 1388"/>
                <a:gd name="T4" fmla="*/ 874 w 1810"/>
                <a:gd name="T5" fmla="*/ 40 h 1388"/>
                <a:gd name="T6" fmla="*/ 0 w 1810"/>
                <a:gd name="T7" fmla="*/ 409 h 1388"/>
                <a:gd name="T8" fmla="*/ 905 w 1810"/>
                <a:gd name="T9" fmla="*/ 1388 h 1388"/>
              </a:gdLst>
              <a:ahLst/>
              <a:cxnLst>
                <a:cxn ang="0">
                  <a:pos x="T0" y="T1"/>
                </a:cxn>
                <a:cxn ang="0">
                  <a:pos x="T2" y="T3"/>
                </a:cxn>
                <a:cxn ang="0">
                  <a:pos x="T4" y="T5"/>
                </a:cxn>
                <a:cxn ang="0">
                  <a:pos x="T6" y="T7"/>
                </a:cxn>
                <a:cxn ang="0">
                  <a:pos x="T8" y="T9"/>
                </a:cxn>
              </a:cxnLst>
              <a:rect l="0" t="0" r="r" b="b"/>
              <a:pathLst>
                <a:path w="1810" h="1388">
                  <a:moveTo>
                    <a:pt x="905" y="1388"/>
                  </a:moveTo>
                  <a:lnTo>
                    <a:pt x="1810" y="408"/>
                  </a:lnTo>
                  <a:cubicBezTo>
                    <a:pt x="1612" y="189"/>
                    <a:pt x="1272" y="0"/>
                    <a:pt x="874" y="40"/>
                  </a:cubicBezTo>
                  <a:cubicBezTo>
                    <a:pt x="541" y="52"/>
                    <a:pt x="252" y="162"/>
                    <a:pt x="0" y="409"/>
                  </a:cubicBezTo>
                  <a:lnTo>
                    <a:pt x="905" y="1388"/>
                  </a:ln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a:extLst>
              <a:ext uri="{91240B29-F687-4F45-9708-019B960494DF}">
                <a14:hiddenLine xmlns:a14="http://schemas.microsoft.com/office/drawing/2010/main" w="76200" cmpd="sng">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4" name="Freeform 22" descr="2"/>
            <p:cNvSpPr>
              <a:spLocks/>
            </p:cNvSpPr>
            <p:nvPr userDrawn="1"/>
          </p:nvSpPr>
          <p:spPr bwMode="gray">
            <a:xfrm>
              <a:off x="4629" y="286"/>
              <a:ext cx="419" cy="572"/>
            </a:xfrm>
            <a:custGeom>
              <a:avLst/>
              <a:gdLst>
                <a:gd name="T0" fmla="*/ 1325 w 1325"/>
                <a:gd name="T1" fmla="*/ 960 h 1910"/>
                <a:gd name="T2" fmla="*/ 414 w 1325"/>
                <a:gd name="T3" fmla="*/ 0 h 1910"/>
                <a:gd name="T4" fmla="*/ 27 w 1325"/>
                <a:gd name="T5" fmla="*/ 1014 h 1910"/>
                <a:gd name="T6" fmla="*/ 402 w 1325"/>
                <a:gd name="T7" fmla="*/ 1910 h 1910"/>
                <a:gd name="T8" fmla="*/ 1325 w 1325"/>
                <a:gd name="T9" fmla="*/ 960 h 1910"/>
              </a:gdLst>
              <a:ahLst/>
              <a:cxnLst>
                <a:cxn ang="0">
                  <a:pos x="T0" y="T1"/>
                </a:cxn>
                <a:cxn ang="0">
                  <a:pos x="T2" y="T3"/>
                </a:cxn>
                <a:cxn ang="0">
                  <a:pos x="T4" y="T5"/>
                </a:cxn>
                <a:cxn ang="0">
                  <a:pos x="T6" y="T7"/>
                </a:cxn>
                <a:cxn ang="0">
                  <a:pos x="T8" y="T9"/>
                </a:cxn>
              </a:cxnLst>
              <a:rect l="0" t="0" r="r" b="b"/>
              <a:pathLst>
                <a:path w="1325" h="1910">
                  <a:moveTo>
                    <a:pt x="1325" y="960"/>
                  </a:moveTo>
                  <a:lnTo>
                    <a:pt x="414" y="0"/>
                  </a:lnTo>
                  <a:cubicBezTo>
                    <a:pt x="238" y="162"/>
                    <a:pt x="0" y="570"/>
                    <a:pt x="27" y="1014"/>
                  </a:cubicBezTo>
                  <a:cubicBezTo>
                    <a:pt x="53" y="1458"/>
                    <a:pt x="233" y="1748"/>
                    <a:pt x="402" y="1910"/>
                  </a:cubicBezTo>
                  <a:lnTo>
                    <a:pt x="1325" y="960"/>
                  </a:lnTo>
                  <a:close/>
                </a:path>
              </a:pathLst>
            </a:custGeom>
            <a:blipFill dpi="0" rotWithShape="1">
              <a:blip r:embed="rId4" cstate="print">
                <a:extLst>
                  <a:ext uri="{28A0092B-C50C-407E-A947-70E740481C1C}">
                    <a14:useLocalDpi xmlns:a14="http://schemas.microsoft.com/office/drawing/2010/main" val="0"/>
                  </a:ext>
                </a:extLst>
              </a:blip>
              <a:srcRect/>
              <a:stretch>
                <a:fillRect/>
              </a:stretch>
            </a:blipFill>
            <a:ln>
              <a:noFill/>
            </a:ln>
            <a:effectLst/>
            <a:extLst>
              <a:ext uri="{91240B29-F687-4F45-9708-019B960494DF}">
                <a14:hiddenLine xmlns:a14="http://schemas.microsoft.com/office/drawing/2010/main" w="76200" cmpd="sng">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5" name="Freeform 23" descr="55282"/>
            <p:cNvSpPr>
              <a:spLocks/>
            </p:cNvSpPr>
            <p:nvPr userDrawn="1"/>
          </p:nvSpPr>
          <p:spPr bwMode="gray">
            <a:xfrm>
              <a:off x="4770" y="585"/>
              <a:ext cx="590" cy="418"/>
            </a:xfrm>
            <a:custGeom>
              <a:avLst/>
              <a:gdLst>
                <a:gd name="T0" fmla="*/ 927 w 1866"/>
                <a:gd name="T1" fmla="*/ 0 h 1398"/>
                <a:gd name="T2" fmla="*/ 0 w 1866"/>
                <a:gd name="T3" fmla="*/ 975 h 1398"/>
                <a:gd name="T4" fmla="*/ 996 w 1866"/>
                <a:gd name="T5" fmla="*/ 1387 h 1398"/>
                <a:gd name="T6" fmla="*/ 1866 w 1866"/>
                <a:gd name="T7" fmla="*/ 996 h 1398"/>
                <a:gd name="T8" fmla="*/ 927 w 1866"/>
                <a:gd name="T9" fmla="*/ 0 h 1398"/>
              </a:gdLst>
              <a:ahLst/>
              <a:cxnLst>
                <a:cxn ang="0">
                  <a:pos x="T0" y="T1"/>
                </a:cxn>
                <a:cxn ang="0">
                  <a:pos x="T2" y="T3"/>
                </a:cxn>
                <a:cxn ang="0">
                  <a:pos x="T4" y="T5"/>
                </a:cxn>
                <a:cxn ang="0">
                  <a:pos x="T6" y="T7"/>
                </a:cxn>
                <a:cxn ang="0">
                  <a:pos x="T8" y="T9"/>
                </a:cxn>
              </a:cxnLst>
              <a:rect l="0" t="0" r="r" b="b"/>
              <a:pathLst>
                <a:path w="1866" h="1398">
                  <a:moveTo>
                    <a:pt x="927" y="0"/>
                  </a:moveTo>
                  <a:lnTo>
                    <a:pt x="0" y="975"/>
                  </a:lnTo>
                  <a:cubicBezTo>
                    <a:pt x="203" y="1204"/>
                    <a:pt x="607" y="1398"/>
                    <a:pt x="996" y="1387"/>
                  </a:cubicBezTo>
                  <a:cubicBezTo>
                    <a:pt x="1385" y="1375"/>
                    <a:pt x="1707" y="1159"/>
                    <a:pt x="1866" y="996"/>
                  </a:cubicBezTo>
                  <a:lnTo>
                    <a:pt x="927" y="0"/>
                  </a:lnTo>
                  <a:close/>
                </a:path>
              </a:pathLst>
            </a:custGeom>
            <a:blipFill dpi="0" rotWithShape="1">
              <a:blip r:embed="rId5" cstate="print">
                <a:extLst>
                  <a:ext uri="{28A0092B-C50C-407E-A947-70E740481C1C}">
                    <a14:useLocalDpi xmlns:a14="http://schemas.microsoft.com/office/drawing/2010/main" val="0"/>
                  </a:ext>
                </a:extLst>
              </a:blip>
              <a:srcRect/>
              <a:stretch>
                <a:fillRect/>
              </a:stretch>
            </a:blipFill>
            <a:ln>
              <a:noFill/>
            </a:ln>
            <a:effectLst/>
            <a:extLst>
              <a:ext uri="{91240B29-F687-4F45-9708-019B960494DF}">
                <a14:hiddenLine xmlns:a14="http://schemas.microsoft.com/office/drawing/2010/main" w="76200" cmpd="sng">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6" name="Oval 24"/>
            <p:cNvSpPr>
              <a:spLocks noChangeArrowheads="1"/>
            </p:cNvSpPr>
            <p:nvPr userDrawn="1"/>
          </p:nvSpPr>
          <p:spPr bwMode="gray">
            <a:xfrm>
              <a:off x="4914" y="438"/>
              <a:ext cx="329" cy="313"/>
            </a:xfrm>
            <a:prstGeom prst="ellipse">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grpSp>
      <p:sp>
        <p:nvSpPr>
          <p:cNvPr id="17" name="TextBox 16"/>
          <p:cNvSpPr txBox="1"/>
          <p:nvPr userDrawn="1"/>
        </p:nvSpPr>
        <p:spPr>
          <a:xfrm>
            <a:off x="10545104" y="700372"/>
            <a:ext cx="948605" cy="533736"/>
          </a:xfrm>
          <a:prstGeom prst="rect">
            <a:avLst/>
          </a:prstGeom>
          <a:noFill/>
        </p:spPr>
        <p:txBody>
          <a:bodyPr wrap="square" rtlCol="0">
            <a:spAutoFit/>
          </a:bodyPr>
          <a:lstStyle/>
          <a:p>
            <a:pPr algn="ctr" fontAlgn="base">
              <a:lnSpc>
                <a:spcPct val="70000"/>
              </a:lnSpc>
              <a:spcBef>
                <a:spcPct val="0"/>
              </a:spcBef>
              <a:spcAft>
                <a:spcPct val="0"/>
              </a:spcAft>
            </a:pPr>
            <a:r>
              <a:rPr lang="ru-RU" sz="2000" b="1" i="0" spc="-400" baseline="0" dirty="0">
                <a:solidFill>
                  <a:srgbClr val="19426B"/>
                </a:solidFill>
                <a:latin typeface="Comic Sans MS" panose="030F0702030302020204" pitchFamily="66" charset="0"/>
              </a:rPr>
              <a:t>1</a:t>
            </a:r>
            <a:r>
              <a:rPr lang="uk-UA" sz="2000" b="1" i="0" spc="-400" baseline="0" dirty="0">
                <a:solidFill>
                  <a:srgbClr val="19426B"/>
                </a:solidFill>
                <a:latin typeface="Comic Sans MS" panose="030F0702030302020204" pitchFamily="66" charset="0"/>
              </a:rPr>
              <a:t>0</a:t>
            </a:r>
            <a:br>
              <a:rPr lang="uk-UA" sz="2000" b="1" i="0" spc="-400" baseline="0" dirty="0">
                <a:solidFill>
                  <a:srgbClr val="19426B"/>
                </a:solidFill>
                <a:latin typeface="Comic Sans MS" panose="030F0702030302020204" pitchFamily="66" charset="0"/>
              </a:rPr>
            </a:br>
            <a:r>
              <a:rPr lang="uk-UA" sz="2000" b="1" i="0" spc="-400" baseline="0" dirty="0">
                <a:solidFill>
                  <a:srgbClr val="19426B"/>
                </a:solidFill>
                <a:latin typeface="Comic Sans MS" panose="030F0702030302020204" pitchFamily="66" charset="0"/>
              </a:rPr>
              <a:t>(11)</a:t>
            </a:r>
          </a:p>
        </p:txBody>
      </p:sp>
      <p:grpSp>
        <p:nvGrpSpPr>
          <p:cNvPr id="19" name="Групувати 18"/>
          <p:cNvGrpSpPr/>
          <p:nvPr userDrawn="1"/>
        </p:nvGrpSpPr>
        <p:grpSpPr>
          <a:xfrm>
            <a:off x="-15225" y="6529734"/>
            <a:ext cx="4680520" cy="328282"/>
            <a:chOff x="467544" y="6485698"/>
            <a:chExt cx="4680520" cy="328281"/>
          </a:xfrm>
        </p:grpSpPr>
        <p:pic>
          <p:nvPicPr>
            <p:cNvPr id="20" name="Picture 3" descr="E:\Робота\Вчитель Інформатики\~~~Сайт~~~\teach-inf.at.ua\FTP\krfb_6465.pn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026296" y="6485698"/>
              <a:ext cx="321568" cy="321568"/>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467544" y="6506203"/>
              <a:ext cx="4680520" cy="307776"/>
            </a:xfrm>
            <a:prstGeom prst="rect">
              <a:avLst/>
            </a:prstGeom>
            <a:noFill/>
          </p:spPr>
          <p:txBody>
            <a:bodyPr wrap="square" rtlCol="0">
              <a:spAutoFit/>
            </a:bodyPr>
            <a:lstStyle/>
            <a:p>
              <a:pPr fontAlgn="base">
                <a:spcBef>
                  <a:spcPct val="0"/>
                </a:spcBef>
                <a:spcAft>
                  <a:spcPct val="0"/>
                </a:spcAft>
              </a:pPr>
              <a:r>
                <a:rPr lang="en-US" sz="1400" i="1" dirty="0">
                  <a:solidFill>
                    <a:srgbClr val="19426B"/>
                  </a:solidFill>
                  <a:latin typeface="Verdana"/>
                </a:rPr>
                <a:t>© </a:t>
              </a:r>
              <a:r>
                <a:rPr lang="uk-UA" sz="1400" i="1" dirty="0">
                  <a:solidFill>
                    <a:srgbClr val="19426B"/>
                  </a:solidFill>
                  <a:latin typeface="Verdana"/>
                </a:rPr>
                <a:t>Вивчаємо інформатику        </a:t>
              </a:r>
              <a:r>
                <a:rPr lang="en-US" sz="1400" b="1" i="1" dirty="0">
                  <a:solidFill>
                    <a:srgbClr val="19426B"/>
                  </a:solidFill>
                  <a:latin typeface="Verdana"/>
                  <a:hlinkClick r:id="rId7" tooltip="Перейти на сайт"/>
                </a:rPr>
                <a:t>teach-inf.at.ua</a:t>
              </a:r>
              <a:endParaRPr lang="ru-RU" sz="1400" b="1" i="1" dirty="0">
                <a:solidFill>
                  <a:srgbClr val="19426B"/>
                </a:solidFill>
                <a:latin typeface="Verdana"/>
              </a:endParaRPr>
            </a:p>
          </p:txBody>
        </p:sp>
      </p:grpSp>
      <p:sp>
        <p:nvSpPr>
          <p:cNvPr id="22" name="Заголовок 1"/>
          <p:cNvSpPr>
            <a:spLocks noGrp="1"/>
          </p:cNvSpPr>
          <p:nvPr>
            <p:ph type="title"/>
          </p:nvPr>
        </p:nvSpPr>
        <p:spPr>
          <a:xfrm>
            <a:off x="1170688" y="162512"/>
            <a:ext cx="9053954" cy="53282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rmAutofit lnSpcReduction="10000"/>
          </a:bodyPr>
          <a:lstStyle>
            <a:lvl1pPr>
              <a:defRPr kumimoji="0" lang="uk-UA" sz="3200" b="1" i="0" u="none" strike="noStrike" cap="none" spc="0" normalizeH="0" baseline="0">
                <a:ln>
                  <a:noFill/>
                </a:ln>
                <a:solidFill>
                  <a:srgbClr val="FFFFFF"/>
                </a:solidFill>
                <a:effectLst/>
                <a:uLnTx/>
                <a:uFillTx/>
                <a:latin typeface="Verdana"/>
              </a:defRPr>
            </a:lvl1pPr>
          </a:lstStyle>
          <a:p>
            <a:pPr marL="0" lvl="0" fontAlgn="base">
              <a:lnSpc>
                <a:spcPct val="100000"/>
              </a:lnSpc>
              <a:spcAft>
                <a:spcPct val="0"/>
              </a:spcAft>
            </a:pPr>
            <a:r>
              <a:rPr lang="uk-UA" dirty="0"/>
              <a:t>Зразок заголовка</a:t>
            </a:r>
          </a:p>
        </p:txBody>
      </p:sp>
    </p:spTree>
    <p:extLst>
      <p:ext uri="{BB962C8B-B14F-4D97-AF65-F5344CB8AC3E}">
        <p14:creationId xmlns:p14="http://schemas.microsoft.com/office/powerpoint/2010/main" val="17173988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uk-UA"/>
              <a:t>Зразок заголовка</a:t>
            </a:r>
          </a:p>
        </p:txBody>
      </p:sp>
      <p:sp>
        <p:nvSpPr>
          <p:cNvPr id="3" name="Місце для тексту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Редагувати стиль зразка тексту</a:t>
            </a:r>
          </a:p>
        </p:txBody>
      </p:sp>
      <p:sp>
        <p:nvSpPr>
          <p:cNvPr id="4" name="Місце для дати 3"/>
          <p:cNvSpPr>
            <a:spLocks noGrp="1"/>
          </p:cNvSpPr>
          <p:nvPr>
            <p:ph type="dt" sz="half" idx="10"/>
          </p:nvPr>
        </p:nvSpPr>
        <p:spPr/>
        <p:txBody>
          <a:bodyPr/>
          <a:lstStyle/>
          <a:p>
            <a:fld id="{444E9269-1560-433C-88F4-3A78CD881B3D}" type="datetimeFigureOut">
              <a:rPr lang="uk-UA" smtClean="0"/>
              <a:t>11.12.2019</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2152E948-F03E-4133-ABAE-EC8DE8272D46}" type="slidenum">
              <a:rPr lang="uk-UA" smtClean="0"/>
              <a:t>‹№›</a:t>
            </a:fld>
            <a:endParaRPr lang="uk-UA"/>
          </a:p>
        </p:txBody>
      </p:sp>
    </p:spTree>
    <p:extLst>
      <p:ext uri="{BB962C8B-B14F-4D97-AF65-F5344CB8AC3E}">
        <p14:creationId xmlns:p14="http://schemas.microsoft.com/office/powerpoint/2010/main" val="17239118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і області з вмістом">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місту 2"/>
          <p:cNvSpPr>
            <a:spLocks noGrp="1"/>
          </p:cNvSpPr>
          <p:nvPr>
            <p:ph sz="half" idx="1"/>
          </p:nvPr>
        </p:nvSpPr>
        <p:spPr>
          <a:xfrm>
            <a:off x="838200" y="1825625"/>
            <a:ext cx="5181600" cy="4351338"/>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p:cNvSpPr>
            <a:spLocks noGrp="1"/>
          </p:cNvSpPr>
          <p:nvPr>
            <p:ph sz="half" idx="2"/>
          </p:nvPr>
        </p:nvSpPr>
        <p:spPr>
          <a:xfrm>
            <a:off x="6172200" y="1825625"/>
            <a:ext cx="5181600" cy="4351338"/>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дати 4"/>
          <p:cNvSpPr>
            <a:spLocks noGrp="1"/>
          </p:cNvSpPr>
          <p:nvPr>
            <p:ph type="dt" sz="half" idx="10"/>
          </p:nvPr>
        </p:nvSpPr>
        <p:spPr/>
        <p:txBody>
          <a:bodyPr/>
          <a:lstStyle/>
          <a:p>
            <a:fld id="{444E9269-1560-433C-88F4-3A78CD881B3D}" type="datetimeFigureOut">
              <a:rPr lang="uk-UA" smtClean="0"/>
              <a:t>11.12.2019</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2152E948-F03E-4133-ABAE-EC8DE8272D46}" type="slidenum">
              <a:rPr lang="uk-UA" smtClean="0"/>
              <a:t>‹№›</a:t>
            </a:fld>
            <a:endParaRPr lang="uk-UA"/>
          </a:p>
        </p:txBody>
      </p:sp>
    </p:spTree>
    <p:extLst>
      <p:ext uri="{BB962C8B-B14F-4D97-AF65-F5344CB8AC3E}">
        <p14:creationId xmlns:p14="http://schemas.microsoft.com/office/powerpoint/2010/main" val="39140328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uk-UA"/>
              <a:t>Зразок заголовка</a:t>
            </a:r>
          </a:p>
        </p:txBody>
      </p:sp>
      <p:sp>
        <p:nvSpPr>
          <p:cNvPr id="3" name="Місце для тексту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Редагувати стиль зразка тексту</a:t>
            </a:r>
          </a:p>
        </p:txBody>
      </p:sp>
      <p:sp>
        <p:nvSpPr>
          <p:cNvPr id="4" name="Місце для вмісту 3"/>
          <p:cNvSpPr>
            <a:spLocks noGrp="1"/>
          </p:cNvSpPr>
          <p:nvPr>
            <p:ph sz="half" idx="2"/>
          </p:nvPr>
        </p:nvSpPr>
        <p:spPr>
          <a:xfrm>
            <a:off x="839788" y="2505075"/>
            <a:ext cx="5157787" cy="3684588"/>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тексту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Редагувати стиль зразка тексту</a:t>
            </a:r>
          </a:p>
        </p:txBody>
      </p:sp>
      <p:sp>
        <p:nvSpPr>
          <p:cNvPr id="6" name="Місце для вмісту 5"/>
          <p:cNvSpPr>
            <a:spLocks noGrp="1"/>
          </p:cNvSpPr>
          <p:nvPr>
            <p:ph sz="quarter" idx="4"/>
          </p:nvPr>
        </p:nvSpPr>
        <p:spPr>
          <a:xfrm>
            <a:off x="6172200" y="2505075"/>
            <a:ext cx="5183188" cy="3684588"/>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7" name="Місце для дати 6"/>
          <p:cNvSpPr>
            <a:spLocks noGrp="1"/>
          </p:cNvSpPr>
          <p:nvPr>
            <p:ph type="dt" sz="half" idx="10"/>
          </p:nvPr>
        </p:nvSpPr>
        <p:spPr/>
        <p:txBody>
          <a:bodyPr/>
          <a:lstStyle/>
          <a:p>
            <a:fld id="{444E9269-1560-433C-88F4-3A78CD881B3D}" type="datetimeFigureOut">
              <a:rPr lang="uk-UA" smtClean="0"/>
              <a:t>11.12.2019</a:t>
            </a:fld>
            <a:endParaRPr lang="uk-UA"/>
          </a:p>
        </p:txBody>
      </p:sp>
      <p:sp>
        <p:nvSpPr>
          <p:cNvPr id="8" name="Місце для нижнього колонтитула 7"/>
          <p:cNvSpPr>
            <a:spLocks noGrp="1"/>
          </p:cNvSpPr>
          <p:nvPr>
            <p:ph type="ftr" sz="quarter" idx="11"/>
          </p:nvPr>
        </p:nvSpPr>
        <p:spPr/>
        <p:txBody>
          <a:bodyPr/>
          <a:lstStyle/>
          <a:p>
            <a:endParaRPr lang="uk-UA"/>
          </a:p>
        </p:txBody>
      </p:sp>
      <p:sp>
        <p:nvSpPr>
          <p:cNvPr id="9" name="Місце для номера слайда 8"/>
          <p:cNvSpPr>
            <a:spLocks noGrp="1"/>
          </p:cNvSpPr>
          <p:nvPr>
            <p:ph type="sldNum" sz="quarter" idx="12"/>
          </p:nvPr>
        </p:nvSpPr>
        <p:spPr/>
        <p:txBody>
          <a:bodyPr/>
          <a:lstStyle/>
          <a:p>
            <a:fld id="{2152E948-F03E-4133-ABAE-EC8DE8272D46}" type="slidenum">
              <a:rPr lang="uk-UA" smtClean="0"/>
              <a:t>‹№›</a:t>
            </a:fld>
            <a:endParaRPr lang="uk-UA"/>
          </a:p>
        </p:txBody>
      </p:sp>
    </p:spTree>
    <p:extLst>
      <p:ext uri="{BB962C8B-B14F-4D97-AF65-F5344CB8AC3E}">
        <p14:creationId xmlns:p14="http://schemas.microsoft.com/office/powerpoint/2010/main" val="427997907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дати 2"/>
          <p:cNvSpPr>
            <a:spLocks noGrp="1"/>
          </p:cNvSpPr>
          <p:nvPr>
            <p:ph type="dt" sz="half" idx="10"/>
          </p:nvPr>
        </p:nvSpPr>
        <p:spPr/>
        <p:txBody>
          <a:bodyPr/>
          <a:lstStyle/>
          <a:p>
            <a:fld id="{444E9269-1560-433C-88F4-3A78CD881B3D}" type="datetimeFigureOut">
              <a:rPr lang="uk-UA" smtClean="0"/>
              <a:t>11.12.2019</a:t>
            </a:fld>
            <a:endParaRPr lang="uk-UA"/>
          </a:p>
        </p:txBody>
      </p:sp>
      <p:sp>
        <p:nvSpPr>
          <p:cNvPr id="4" name="Місце для нижнього колонтитула 3"/>
          <p:cNvSpPr>
            <a:spLocks noGrp="1"/>
          </p:cNvSpPr>
          <p:nvPr>
            <p:ph type="ftr" sz="quarter" idx="11"/>
          </p:nvPr>
        </p:nvSpPr>
        <p:spPr/>
        <p:txBody>
          <a:bodyPr/>
          <a:lstStyle/>
          <a:p>
            <a:endParaRPr lang="uk-UA"/>
          </a:p>
        </p:txBody>
      </p:sp>
      <p:sp>
        <p:nvSpPr>
          <p:cNvPr id="5" name="Місце для номера слайда 4"/>
          <p:cNvSpPr>
            <a:spLocks noGrp="1"/>
          </p:cNvSpPr>
          <p:nvPr>
            <p:ph type="sldNum" sz="quarter" idx="12"/>
          </p:nvPr>
        </p:nvSpPr>
        <p:spPr/>
        <p:txBody>
          <a:bodyPr/>
          <a:lstStyle/>
          <a:p>
            <a:fld id="{2152E948-F03E-4133-ABAE-EC8DE8272D46}" type="slidenum">
              <a:rPr lang="uk-UA" smtClean="0"/>
              <a:t>‹№›</a:t>
            </a:fld>
            <a:endParaRPr lang="uk-UA"/>
          </a:p>
        </p:txBody>
      </p:sp>
    </p:spTree>
    <p:extLst>
      <p:ext uri="{BB962C8B-B14F-4D97-AF65-F5344CB8AC3E}">
        <p14:creationId xmlns:p14="http://schemas.microsoft.com/office/powerpoint/2010/main" val="18645969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p:cNvSpPr>
            <a:spLocks noGrp="1"/>
          </p:cNvSpPr>
          <p:nvPr>
            <p:ph type="dt" sz="half" idx="10"/>
          </p:nvPr>
        </p:nvSpPr>
        <p:spPr/>
        <p:txBody>
          <a:bodyPr/>
          <a:lstStyle/>
          <a:p>
            <a:fld id="{444E9269-1560-433C-88F4-3A78CD881B3D}" type="datetimeFigureOut">
              <a:rPr lang="uk-UA" smtClean="0"/>
              <a:t>11.12.2019</a:t>
            </a:fld>
            <a:endParaRPr lang="uk-UA"/>
          </a:p>
        </p:txBody>
      </p:sp>
      <p:sp>
        <p:nvSpPr>
          <p:cNvPr id="3" name="Місце для нижнього колонтитула 2"/>
          <p:cNvSpPr>
            <a:spLocks noGrp="1"/>
          </p:cNvSpPr>
          <p:nvPr>
            <p:ph type="ftr" sz="quarter" idx="11"/>
          </p:nvPr>
        </p:nvSpPr>
        <p:spPr/>
        <p:txBody>
          <a:bodyPr/>
          <a:lstStyle/>
          <a:p>
            <a:endParaRPr lang="uk-UA"/>
          </a:p>
        </p:txBody>
      </p:sp>
      <p:sp>
        <p:nvSpPr>
          <p:cNvPr id="4" name="Місце для номера слайда 3"/>
          <p:cNvSpPr>
            <a:spLocks noGrp="1"/>
          </p:cNvSpPr>
          <p:nvPr>
            <p:ph type="sldNum" sz="quarter" idx="12"/>
          </p:nvPr>
        </p:nvSpPr>
        <p:spPr/>
        <p:txBody>
          <a:bodyPr/>
          <a:lstStyle/>
          <a:p>
            <a:fld id="{2152E948-F03E-4133-ABAE-EC8DE8272D46}" type="slidenum">
              <a:rPr lang="uk-UA" smtClean="0"/>
              <a:t>‹№›</a:t>
            </a:fld>
            <a:endParaRPr lang="uk-UA"/>
          </a:p>
        </p:txBody>
      </p:sp>
    </p:spTree>
    <p:extLst>
      <p:ext uri="{BB962C8B-B14F-4D97-AF65-F5344CB8AC3E}">
        <p14:creationId xmlns:p14="http://schemas.microsoft.com/office/powerpoint/2010/main" val="20403829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uk-UA"/>
              <a:t>Зразок заголовка</a:t>
            </a:r>
          </a:p>
        </p:txBody>
      </p:sp>
      <p:sp>
        <p:nvSpPr>
          <p:cNvPr id="3" name="Місце для вмісту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тексту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Редагувати стиль зразка тексту</a:t>
            </a:r>
          </a:p>
        </p:txBody>
      </p:sp>
      <p:sp>
        <p:nvSpPr>
          <p:cNvPr id="5" name="Місце для дати 4"/>
          <p:cNvSpPr>
            <a:spLocks noGrp="1"/>
          </p:cNvSpPr>
          <p:nvPr>
            <p:ph type="dt" sz="half" idx="10"/>
          </p:nvPr>
        </p:nvSpPr>
        <p:spPr/>
        <p:txBody>
          <a:bodyPr/>
          <a:lstStyle/>
          <a:p>
            <a:fld id="{444E9269-1560-433C-88F4-3A78CD881B3D}" type="datetimeFigureOut">
              <a:rPr lang="uk-UA" smtClean="0"/>
              <a:t>11.12.2019</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2152E948-F03E-4133-ABAE-EC8DE8272D46}" type="slidenum">
              <a:rPr lang="uk-UA" smtClean="0"/>
              <a:t>‹№›</a:t>
            </a:fld>
            <a:endParaRPr lang="uk-UA"/>
          </a:p>
        </p:txBody>
      </p:sp>
    </p:spTree>
    <p:extLst>
      <p:ext uri="{BB962C8B-B14F-4D97-AF65-F5344CB8AC3E}">
        <p14:creationId xmlns:p14="http://schemas.microsoft.com/office/powerpoint/2010/main" val="25383177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uk-UA"/>
              <a:t>Зразок заголовка</a:t>
            </a:r>
          </a:p>
        </p:txBody>
      </p:sp>
      <p:sp>
        <p:nvSpPr>
          <p:cNvPr id="3" name="Місце для зображення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Місце для тексту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Редагувати стиль зразка тексту</a:t>
            </a:r>
          </a:p>
        </p:txBody>
      </p:sp>
      <p:sp>
        <p:nvSpPr>
          <p:cNvPr id="5" name="Місце для дати 4"/>
          <p:cNvSpPr>
            <a:spLocks noGrp="1"/>
          </p:cNvSpPr>
          <p:nvPr>
            <p:ph type="dt" sz="half" idx="10"/>
          </p:nvPr>
        </p:nvSpPr>
        <p:spPr/>
        <p:txBody>
          <a:bodyPr/>
          <a:lstStyle/>
          <a:p>
            <a:fld id="{444E9269-1560-433C-88F4-3A78CD881B3D}" type="datetimeFigureOut">
              <a:rPr lang="uk-UA" smtClean="0"/>
              <a:t>11.12.2019</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2152E948-F03E-4133-ABAE-EC8DE8272D46}" type="slidenum">
              <a:rPr lang="uk-UA" smtClean="0"/>
              <a:t>‹№›</a:t>
            </a:fld>
            <a:endParaRPr lang="uk-UA"/>
          </a:p>
        </p:txBody>
      </p:sp>
    </p:spTree>
    <p:extLst>
      <p:ext uri="{BB962C8B-B14F-4D97-AF65-F5344CB8AC3E}">
        <p14:creationId xmlns:p14="http://schemas.microsoft.com/office/powerpoint/2010/main" val="30389925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заголовка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uk-UA"/>
              <a:t>Зразок заголовка</a:t>
            </a:r>
          </a:p>
        </p:txBody>
      </p:sp>
      <p:sp>
        <p:nvSpPr>
          <p:cNvPr id="3" name="Місце для тексту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4E9269-1560-433C-88F4-3A78CD881B3D}" type="datetimeFigureOut">
              <a:rPr lang="uk-UA" smtClean="0"/>
              <a:t>11.12.2019</a:t>
            </a:fld>
            <a:endParaRPr lang="uk-UA"/>
          </a:p>
        </p:txBody>
      </p:sp>
      <p:sp>
        <p:nvSpPr>
          <p:cNvPr id="5" name="Місце для нижнього колонтитула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Місце для номера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52E948-F03E-4133-ABAE-EC8DE8272D46}" type="slidenum">
              <a:rPr lang="uk-UA" smtClean="0"/>
              <a:t>‹№›</a:t>
            </a:fld>
            <a:endParaRPr lang="uk-UA"/>
          </a:p>
        </p:txBody>
      </p:sp>
    </p:spTree>
    <p:extLst>
      <p:ext uri="{BB962C8B-B14F-4D97-AF65-F5344CB8AC3E}">
        <p14:creationId xmlns:p14="http://schemas.microsoft.com/office/powerpoint/2010/main" val="29228090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png"/></Relationships>
</file>

<file path=ppt/slides/_rels/slide3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847771" y="584394"/>
            <a:ext cx="7137066" cy="1801607"/>
          </a:xfrm>
        </p:spPr>
        <p:txBody>
          <a:bodyPr>
            <a:noAutofit/>
          </a:bodyPr>
          <a:lstStyle/>
          <a:p>
            <a:r>
              <a:rPr lang="uk-UA" dirty="0"/>
              <a:t>Реклама. Психологія сприйняттям реклами. Інфографіка</a:t>
            </a:r>
          </a:p>
        </p:txBody>
      </p:sp>
      <p:sp>
        <p:nvSpPr>
          <p:cNvPr id="3" name="Підзаголовок 2"/>
          <p:cNvSpPr>
            <a:spLocks noGrp="1"/>
          </p:cNvSpPr>
          <p:nvPr>
            <p:ph type="subTitle" idx="4294967295"/>
          </p:nvPr>
        </p:nvSpPr>
        <p:spPr>
          <a:xfrm>
            <a:off x="5032382" y="3184362"/>
            <a:ext cx="7138989" cy="403410"/>
          </a:xfrm>
        </p:spPr>
        <p:txBody>
          <a:bodyPr anchor="ctr">
            <a:normAutofit/>
          </a:bodyPr>
          <a:lstStyle/>
          <a:p>
            <a:pPr marL="0" indent="0" algn="r">
              <a:buNone/>
            </a:pPr>
            <a:r>
              <a:rPr lang="uk-UA" sz="1600" b="1" dirty="0">
                <a:solidFill>
                  <a:srgbClr val="FFFFFF"/>
                </a:solidFill>
              </a:rPr>
              <a:t>За навчальною програмою 2018 року</a:t>
            </a:r>
          </a:p>
        </p:txBody>
      </p:sp>
      <p:sp>
        <p:nvSpPr>
          <p:cNvPr id="6" name="Округлена прямокутна виноска 5"/>
          <p:cNvSpPr/>
          <p:nvPr/>
        </p:nvSpPr>
        <p:spPr>
          <a:xfrm>
            <a:off x="126612" y="6175807"/>
            <a:ext cx="2448272" cy="619472"/>
          </a:xfrm>
          <a:prstGeom prst="wedgeRoundRectCallout">
            <a:avLst>
              <a:gd name="adj1" fmla="val 367"/>
              <a:gd name="adj2" fmla="val 49864"/>
              <a:gd name="adj3" fmla="val 16667"/>
            </a:avLst>
          </a:prstGeom>
          <a:solidFill>
            <a:srgbClr val="FFFF00"/>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uk-UA" sz="3600" b="1" i="1" u="none" strike="noStrike" kern="0" cap="none" spc="0" normalizeH="0" baseline="0" noProof="0" dirty="0">
                <a:ln>
                  <a:noFill/>
                </a:ln>
                <a:solidFill>
                  <a:srgbClr val="002060"/>
                </a:solidFill>
                <a:effectLst/>
                <a:uLnTx/>
                <a:uFillTx/>
                <a:latin typeface="Verdana"/>
                <a:ea typeface="+mn-ea"/>
                <a:cs typeface="+mn-cs"/>
              </a:rPr>
              <a:t>Урок 3</a:t>
            </a:r>
          </a:p>
        </p:txBody>
      </p:sp>
      <p:pic>
        <p:nvPicPr>
          <p:cNvPr id="8" name="Picture 2" descr="graphic design, paintbrush, web design icon">
            <a:extLst>
              <a:ext uri="{FF2B5EF4-FFF2-40B4-BE49-F238E27FC236}">
                <a16:creationId xmlns:a16="http://schemas.microsoft.com/office/drawing/2014/main" id="{E873F398-A2BC-4509-A237-0EF139E6E2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2067" y="3687744"/>
            <a:ext cx="2291026" cy="229102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Ð ÐµÐ·ÑÐ»ÑÑÐ°Ñ Ð¿Ð¾ÑÑÐºÑ Ð·Ð¾Ð±ÑÐ°Ð¶ÐµÐ½Ñ Ð·Ð° Ð·Ð°Ð¿Ð¸ÑÐ¾Ð¼ &quot;Infographics icon&quot;">
            <a:extLst>
              <a:ext uri="{FF2B5EF4-FFF2-40B4-BE49-F238E27FC236}">
                <a16:creationId xmlns:a16="http://schemas.microsoft.com/office/drawing/2014/main" id="{E24CF570-3AC8-4F9D-AA82-8270BC943E9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25" t="4530" r="3594" b="4530"/>
          <a:stretch/>
        </p:blipFill>
        <p:spPr bwMode="auto">
          <a:xfrm>
            <a:off x="9149660" y="3707793"/>
            <a:ext cx="2299830" cy="2242122"/>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743524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Психологія сприйняттям реклами</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1 </a:t>
            </a:r>
            <a:r>
              <a:rPr lang="en-US" sz="1200" kern="0" dirty="0">
                <a:solidFill>
                  <a:srgbClr val="000000"/>
                </a:solidFill>
                <a:latin typeface="Verdana" pitchFamily="34" charset="0"/>
              </a:rPr>
              <a:t>§ </a:t>
            </a:r>
            <a:r>
              <a:rPr lang="uk-UA" sz="1200" kern="0" dirty="0">
                <a:solidFill>
                  <a:srgbClr val="000000"/>
                </a:solidFill>
                <a:latin typeface="Verdana" pitchFamily="34" charset="0"/>
              </a:rPr>
              <a:t>3</a:t>
            </a:r>
            <a:endParaRPr lang="en-US" sz="1200" kern="0" dirty="0">
              <a:solidFill>
                <a:srgbClr val="000000"/>
              </a:solidFill>
              <a:latin typeface="Verdana" pitchFamily="34" charset="0"/>
            </a:endParaRPr>
          </a:p>
        </p:txBody>
      </p:sp>
      <p:sp>
        <p:nvSpPr>
          <p:cNvPr id="6" name="TextBox 5"/>
          <p:cNvSpPr txBox="1"/>
          <p:nvPr/>
        </p:nvSpPr>
        <p:spPr>
          <a:xfrm>
            <a:off x="72008" y="1196763"/>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chemeClr val="bg1"/>
                </a:solidFill>
              </a:rPr>
              <a:t>Існує ще один метод впливу на свідомість людини-навіювання. </a:t>
            </a:r>
          </a:p>
        </p:txBody>
      </p:sp>
      <p:sp>
        <p:nvSpPr>
          <p:cNvPr id="7" name="TextBox 6">
            <a:extLst>
              <a:ext uri="{FF2B5EF4-FFF2-40B4-BE49-F238E27FC236}">
                <a16:creationId xmlns:a16="http://schemas.microsoft.com/office/drawing/2014/main" id="{E3D18610-C906-4F15-9641-5087C42FCC84}"/>
              </a:ext>
            </a:extLst>
          </p:cNvPr>
          <p:cNvSpPr txBox="1"/>
          <p:nvPr/>
        </p:nvSpPr>
        <p:spPr>
          <a:xfrm>
            <a:off x="70929" y="2247584"/>
            <a:ext cx="7711631" cy="440120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00"/>
                </a:solidFill>
              </a:rPr>
              <a:t>В. </a:t>
            </a:r>
            <a:r>
              <a:rPr lang="uk-UA" sz="2800" b="1" i="1" kern="0" dirty="0" err="1">
                <a:solidFill>
                  <a:srgbClr val="FFFF00"/>
                </a:solidFill>
              </a:rPr>
              <a:t>Шефнер</a:t>
            </a:r>
            <a:r>
              <a:rPr lang="uk-UA" sz="2800" b="1" i="1" kern="0" dirty="0">
                <a:solidFill>
                  <a:srgbClr val="FFFF00"/>
                </a:solidFill>
              </a:rPr>
              <a:t> </a:t>
            </a:r>
            <a:r>
              <a:rPr lang="uk-UA" sz="2800" b="1" i="1" kern="0" dirty="0">
                <a:solidFill>
                  <a:schemeClr val="bg1"/>
                </a:solidFill>
              </a:rPr>
              <a:t>писав: «Словом можна вбити. Словом можна врятувати, словом можна полки за собою повести». Навіювання - це свого роду гіпноз. Вплив навіювань в загальному сприйнятті реклами виявляється особливо ефективно, коли словесна інформація супроводжується яскравими, образними уявленнями.</a:t>
            </a:r>
          </a:p>
        </p:txBody>
      </p:sp>
      <p:pic>
        <p:nvPicPr>
          <p:cNvPr id="10242" name="Picture 2" descr="Пов’язане зображення">
            <a:extLst>
              <a:ext uri="{FF2B5EF4-FFF2-40B4-BE49-F238E27FC236}">
                <a16:creationId xmlns:a16="http://schemas.microsoft.com/office/drawing/2014/main" id="{C6A1ACE5-F9EB-42C9-9053-2AFBCF8FDA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1039" y="2247584"/>
            <a:ext cx="4229029" cy="4401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561870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10242"/>
                                        </p:tgtEl>
                                        <p:attrNameLst>
                                          <p:attrName>style.visibility</p:attrName>
                                        </p:attrNameLst>
                                      </p:cBhvr>
                                      <p:to>
                                        <p:strVal val="visible"/>
                                      </p:to>
                                    </p:set>
                                    <p:anim calcmode="lin" valueType="num">
                                      <p:cBhvr>
                                        <p:cTn id="15" dur="1000" fill="hold"/>
                                        <p:tgtEl>
                                          <p:spTgt spid="10242"/>
                                        </p:tgtEl>
                                        <p:attrNameLst>
                                          <p:attrName>ppt_w</p:attrName>
                                        </p:attrNameLst>
                                      </p:cBhvr>
                                      <p:tavLst>
                                        <p:tav tm="0">
                                          <p:val>
                                            <p:fltVal val="0"/>
                                          </p:val>
                                        </p:tav>
                                        <p:tav tm="100000">
                                          <p:val>
                                            <p:strVal val="#ppt_w"/>
                                          </p:val>
                                        </p:tav>
                                      </p:tavLst>
                                    </p:anim>
                                    <p:anim calcmode="lin" valueType="num">
                                      <p:cBhvr>
                                        <p:cTn id="16" dur="1000" fill="hold"/>
                                        <p:tgtEl>
                                          <p:spTgt spid="10242"/>
                                        </p:tgtEl>
                                        <p:attrNameLst>
                                          <p:attrName>ppt_h</p:attrName>
                                        </p:attrNameLst>
                                      </p:cBhvr>
                                      <p:tavLst>
                                        <p:tav tm="0">
                                          <p:val>
                                            <p:fltVal val="0"/>
                                          </p:val>
                                        </p:tav>
                                        <p:tav tm="100000">
                                          <p:val>
                                            <p:strVal val="#ppt_h"/>
                                          </p:val>
                                        </p:tav>
                                      </p:tavLst>
                                    </p:anim>
                                    <p:animEffect transition="in" filter="fade">
                                      <p:cBhvr>
                                        <p:cTn id="17" dur="10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Психологія сприйняттям реклами</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1 </a:t>
            </a:r>
            <a:r>
              <a:rPr lang="en-US" sz="1200" kern="0" dirty="0">
                <a:solidFill>
                  <a:srgbClr val="000000"/>
                </a:solidFill>
                <a:latin typeface="Verdana" pitchFamily="34" charset="0"/>
              </a:rPr>
              <a:t>§ </a:t>
            </a:r>
            <a:r>
              <a:rPr lang="uk-UA" sz="1200" kern="0" dirty="0">
                <a:solidFill>
                  <a:srgbClr val="000000"/>
                </a:solidFill>
                <a:latin typeface="Verdana" pitchFamily="34" charset="0"/>
              </a:rPr>
              <a:t>3</a:t>
            </a:r>
            <a:endParaRPr lang="en-US" sz="1200" kern="0" dirty="0">
              <a:solidFill>
                <a:srgbClr val="000000"/>
              </a:solidFill>
              <a:latin typeface="Verdana" pitchFamily="34" charset="0"/>
            </a:endParaRPr>
          </a:p>
        </p:txBody>
      </p:sp>
      <p:sp>
        <p:nvSpPr>
          <p:cNvPr id="6" name="TextBox 5"/>
          <p:cNvSpPr txBox="1"/>
          <p:nvPr/>
        </p:nvSpPr>
        <p:spPr>
          <a:xfrm>
            <a:off x="72008" y="1196763"/>
            <a:ext cx="12050142" cy="52322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chemeClr val="bg1"/>
                </a:solidFill>
              </a:rPr>
              <a:t>Способи залучення уваги в рекламі</a:t>
            </a:r>
          </a:p>
        </p:txBody>
      </p:sp>
      <p:sp>
        <p:nvSpPr>
          <p:cNvPr id="7" name="TextBox 6">
            <a:extLst>
              <a:ext uri="{FF2B5EF4-FFF2-40B4-BE49-F238E27FC236}">
                <a16:creationId xmlns:a16="http://schemas.microsoft.com/office/drawing/2014/main" id="{8358C4F1-A083-444E-9F32-B7670AE80FFB}"/>
              </a:ext>
            </a:extLst>
          </p:cNvPr>
          <p:cNvSpPr txBox="1"/>
          <p:nvPr/>
        </p:nvSpPr>
        <p:spPr>
          <a:xfrm>
            <a:off x="72008" y="1820675"/>
            <a:ext cx="5394072" cy="4493538"/>
          </a:xfrm>
          <a:prstGeom prst="rect">
            <a:avLst/>
          </a:prstGeom>
          <a:solidFill>
            <a:srgbClr val="0070C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2600" b="1" i="1" kern="0" dirty="0">
                <a:solidFill>
                  <a:srgbClr val="FFFF00"/>
                </a:solidFill>
              </a:rPr>
              <a:t>Розмір</a:t>
            </a:r>
            <a:r>
              <a:rPr lang="uk-UA" sz="2600" b="1" i="1" kern="0" dirty="0">
                <a:solidFill>
                  <a:schemeClr val="bg1"/>
                </a:solidFill>
              </a:rPr>
              <a:t>. Великі зображення великого розміру відразу виділяються в рекламному полі. Тут можна використовувати великі шрифт та ілюстрації. Крім того, велика площа символізує про фінансову спроможність, зміцнюючи імідж компанії.</a:t>
            </a:r>
          </a:p>
        </p:txBody>
      </p:sp>
      <p:pic>
        <p:nvPicPr>
          <p:cNvPr id="11266" name="Picture 2" descr="Результат пошуку зображень за запитом &quot;реклама&quot;">
            <a:extLst>
              <a:ext uri="{FF2B5EF4-FFF2-40B4-BE49-F238E27FC236}">
                <a16:creationId xmlns:a16="http://schemas.microsoft.com/office/drawing/2014/main" id="{62295C65-173A-491C-A973-D99DA1AA95A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942" r="8542"/>
          <a:stretch/>
        </p:blipFill>
        <p:spPr bwMode="auto">
          <a:xfrm>
            <a:off x="5663568" y="1820676"/>
            <a:ext cx="6456424" cy="4493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36940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11266"/>
                                        </p:tgtEl>
                                        <p:attrNameLst>
                                          <p:attrName>style.visibility</p:attrName>
                                        </p:attrNameLst>
                                      </p:cBhvr>
                                      <p:to>
                                        <p:strVal val="visible"/>
                                      </p:to>
                                    </p:set>
                                    <p:anim calcmode="lin" valueType="num">
                                      <p:cBhvr>
                                        <p:cTn id="15" dur="1000" fill="hold"/>
                                        <p:tgtEl>
                                          <p:spTgt spid="11266"/>
                                        </p:tgtEl>
                                        <p:attrNameLst>
                                          <p:attrName>ppt_w</p:attrName>
                                        </p:attrNameLst>
                                      </p:cBhvr>
                                      <p:tavLst>
                                        <p:tav tm="0">
                                          <p:val>
                                            <p:fltVal val="0"/>
                                          </p:val>
                                        </p:tav>
                                        <p:tav tm="100000">
                                          <p:val>
                                            <p:strVal val="#ppt_w"/>
                                          </p:val>
                                        </p:tav>
                                      </p:tavLst>
                                    </p:anim>
                                    <p:anim calcmode="lin" valueType="num">
                                      <p:cBhvr>
                                        <p:cTn id="16" dur="1000" fill="hold"/>
                                        <p:tgtEl>
                                          <p:spTgt spid="11266"/>
                                        </p:tgtEl>
                                        <p:attrNameLst>
                                          <p:attrName>ppt_h</p:attrName>
                                        </p:attrNameLst>
                                      </p:cBhvr>
                                      <p:tavLst>
                                        <p:tav tm="0">
                                          <p:val>
                                            <p:fltVal val="0"/>
                                          </p:val>
                                        </p:tav>
                                        <p:tav tm="100000">
                                          <p:val>
                                            <p:strVal val="#ppt_h"/>
                                          </p:val>
                                        </p:tav>
                                      </p:tavLst>
                                    </p:anim>
                                    <p:animEffect transition="in" filter="fade">
                                      <p:cBhvr>
                                        <p:cTn id="17" dur="10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Психологія сприйняттям реклами</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1 </a:t>
            </a:r>
            <a:r>
              <a:rPr lang="en-US" sz="1200" kern="0" dirty="0">
                <a:solidFill>
                  <a:srgbClr val="000000"/>
                </a:solidFill>
                <a:latin typeface="Verdana" pitchFamily="34" charset="0"/>
              </a:rPr>
              <a:t>§ </a:t>
            </a:r>
            <a:r>
              <a:rPr lang="uk-UA" sz="1200" kern="0" dirty="0">
                <a:solidFill>
                  <a:srgbClr val="000000"/>
                </a:solidFill>
                <a:latin typeface="Verdana" pitchFamily="34" charset="0"/>
              </a:rPr>
              <a:t>3</a:t>
            </a:r>
            <a:endParaRPr lang="en-US" sz="1200" kern="0" dirty="0">
              <a:solidFill>
                <a:srgbClr val="000000"/>
              </a:solidFill>
              <a:latin typeface="Verdana" pitchFamily="34" charset="0"/>
            </a:endParaRPr>
          </a:p>
        </p:txBody>
      </p:sp>
      <p:sp>
        <p:nvSpPr>
          <p:cNvPr id="6" name="TextBox 5"/>
          <p:cNvSpPr txBox="1"/>
          <p:nvPr/>
        </p:nvSpPr>
        <p:spPr>
          <a:xfrm>
            <a:off x="72008" y="1196763"/>
            <a:ext cx="12050142" cy="52322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chemeClr val="bg1"/>
                </a:solidFill>
              </a:rPr>
              <a:t>(Продовження…) Способи залучення уваги в рекламі</a:t>
            </a:r>
          </a:p>
        </p:txBody>
      </p:sp>
      <p:sp>
        <p:nvSpPr>
          <p:cNvPr id="7" name="TextBox 6">
            <a:extLst>
              <a:ext uri="{FF2B5EF4-FFF2-40B4-BE49-F238E27FC236}">
                <a16:creationId xmlns:a16="http://schemas.microsoft.com/office/drawing/2014/main" id="{8358C4F1-A083-444E-9F32-B7670AE80FFB}"/>
              </a:ext>
            </a:extLst>
          </p:cNvPr>
          <p:cNvSpPr txBox="1"/>
          <p:nvPr/>
        </p:nvSpPr>
        <p:spPr>
          <a:xfrm>
            <a:off x="72008" y="1820675"/>
            <a:ext cx="5749672" cy="4832092"/>
          </a:xfrm>
          <a:prstGeom prst="rect">
            <a:avLst/>
          </a:prstGeom>
          <a:solidFill>
            <a:srgbClr val="0070C0"/>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chemeClr val="bg1"/>
                </a:solidFill>
              </a:rPr>
              <a:t>«</a:t>
            </a:r>
            <a:r>
              <a:rPr lang="uk-UA" sz="2800" b="1" i="1" kern="0" dirty="0">
                <a:solidFill>
                  <a:srgbClr val="FFFF00"/>
                </a:solidFill>
              </a:rPr>
              <a:t>Слова</a:t>
            </a:r>
            <a:r>
              <a:rPr lang="uk-UA" sz="2800" b="1" i="1" kern="0" dirty="0">
                <a:solidFill>
                  <a:schemeClr val="bg1"/>
                </a:solidFill>
              </a:rPr>
              <a:t>, які чіпляють». Такі слова, які є стереотипом з позитивним змістом (ефективний, економний, успішний, розкіш і </a:t>
            </a:r>
            <a:r>
              <a:rPr lang="uk-UA" sz="2800" b="1" i="1" kern="0" dirty="0" err="1">
                <a:solidFill>
                  <a:schemeClr val="bg1"/>
                </a:solidFill>
              </a:rPr>
              <a:t>т.п</a:t>
            </a:r>
            <a:r>
              <a:rPr lang="uk-UA" sz="2800" b="1" i="1" kern="0" dirty="0">
                <a:solidFill>
                  <a:schemeClr val="bg1"/>
                </a:solidFill>
              </a:rPr>
              <a:t>.). Ці слова багато в чому обумовлені системою цінностей цільової аудиторії, вихованням, власним соціальним досвідом.</a:t>
            </a:r>
          </a:p>
        </p:txBody>
      </p:sp>
      <p:pic>
        <p:nvPicPr>
          <p:cNvPr id="12294" name="Picture 6" descr="Результат пошуку зображень за запитом &quot;реклама&quot;">
            <a:extLst>
              <a:ext uri="{FF2B5EF4-FFF2-40B4-BE49-F238E27FC236}">
                <a16:creationId xmlns:a16="http://schemas.microsoft.com/office/drawing/2014/main" id="{057FF3BE-8CD4-423A-90E0-053EEDA0DB6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38"/>
          <a:stretch/>
        </p:blipFill>
        <p:spPr bwMode="auto">
          <a:xfrm>
            <a:off x="5943600" y="1801823"/>
            <a:ext cx="6166232" cy="4850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575242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12294"/>
                                        </p:tgtEl>
                                        <p:attrNameLst>
                                          <p:attrName>style.visibility</p:attrName>
                                        </p:attrNameLst>
                                      </p:cBhvr>
                                      <p:to>
                                        <p:strVal val="visible"/>
                                      </p:to>
                                    </p:set>
                                    <p:anim calcmode="lin" valueType="num">
                                      <p:cBhvr>
                                        <p:cTn id="15" dur="1000" fill="hold"/>
                                        <p:tgtEl>
                                          <p:spTgt spid="12294"/>
                                        </p:tgtEl>
                                        <p:attrNameLst>
                                          <p:attrName>ppt_w</p:attrName>
                                        </p:attrNameLst>
                                      </p:cBhvr>
                                      <p:tavLst>
                                        <p:tav tm="0">
                                          <p:val>
                                            <p:fltVal val="0"/>
                                          </p:val>
                                        </p:tav>
                                        <p:tav tm="100000">
                                          <p:val>
                                            <p:strVal val="#ppt_w"/>
                                          </p:val>
                                        </p:tav>
                                      </p:tavLst>
                                    </p:anim>
                                    <p:anim calcmode="lin" valueType="num">
                                      <p:cBhvr>
                                        <p:cTn id="16" dur="1000" fill="hold"/>
                                        <p:tgtEl>
                                          <p:spTgt spid="12294"/>
                                        </p:tgtEl>
                                        <p:attrNameLst>
                                          <p:attrName>ppt_h</p:attrName>
                                        </p:attrNameLst>
                                      </p:cBhvr>
                                      <p:tavLst>
                                        <p:tav tm="0">
                                          <p:val>
                                            <p:fltVal val="0"/>
                                          </p:val>
                                        </p:tav>
                                        <p:tav tm="100000">
                                          <p:val>
                                            <p:strVal val="#ppt_h"/>
                                          </p:val>
                                        </p:tav>
                                      </p:tavLst>
                                    </p:anim>
                                    <p:animEffect transition="in" filter="fade">
                                      <p:cBhvr>
                                        <p:cTn id="17" dur="1000"/>
                                        <p:tgtEl>
                                          <p:spTgt spid="12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Психологія сприйняттям реклами</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1 </a:t>
            </a:r>
            <a:r>
              <a:rPr lang="en-US" sz="1200" kern="0" dirty="0">
                <a:solidFill>
                  <a:srgbClr val="000000"/>
                </a:solidFill>
                <a:latin typeface="Verdana" pitchFamily="34" charset="0"/>
              </a:rPr>
              <a:t>§ </a:t>
            </a:r>
            <a:r>
              <a:rPr lang="uk-UA" sz="1200" kern="0" dirty="0">
                <a:solidFill>
                  <a:srgbClr val="000000"/>
                </a:solidFill>
                <a:latin typeface="Verdana" pitchFamily="34" charset="0"/>
              </a:rPr>
              <a:t>3</a:t>
            </a:r>
            <a:endParaRPr lang="en-US" sz="1200" kern="0" dirty="0">
              <a:solidFill>
                <a:srgbClr val="000000"/>
              </a:solidFill>
              <a:latin typeface="Verdana" pitchFamily="34" charset="0"/>
            </a:endParaRPr>
          </a:p>
        </p:txBody>
      </p:sp>
      <p:sp>
        <p:nvSpPr>
          <p:cNvPr id="6" name="TextBox 5"/>
          <p:cNvSpPr txBox="1"/>
          <p:nvPr/>
        </p:nvSpPr>
        <p:spPr>
          <a:xfrm>
            <a:off x="72008" y="1196763"/>
            <a:ext cx="12050142" cy="52322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chemeClr val="bg1"/>
                </a:solidFill>
              </a:rPr>
              <a:t>(Продовження…) Способи залучення уваги в рекламі</a:t>
            </a:r>
          </a:p>
        </p:txBody>
      </p:sp>
      <p:sp>
        <p:nvSpPr>
          <p:cNvPr id="7" name="TextBox 6">
            <a:extLst>
              <a:ext uri="{FF2B5EF4-FFF2-40B4-BE49-F238E27FC236}">
                <a16:creationId xmlns:a16="http://schemas.microsoft.com/office/drawing/2014/main" id="{8358C4F1-A083-444E-9F32-B7670AE80FFB}"/>
              </a:ext>
            </a:extLst>
          </p:cNvPr>
          <p:cNvSpPr txBox="1"/>
          <p:nvPr/>
        </p:nvSpPr>
        <p:spPr>
          <a:xfrm>
            <a:off x="72009" y="1820675"/>
            <a:ext cx="5099431" cy="4832092"/>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2800" b="1" i="1" kern="0" dirty="0">
                <a:solidFill>
                  <a:schemeClr val="bg1"/>
                </a:solidFill>
              </a:rPr>
              <a:t>Використання </a:t>
            </a:r>
            <a:r>
              <a:rPr lang="uk-UA" sz="2800" b="1" i="1" kern="0" dirty="0">
                <a:solidFill>
                  <a:srgbClr val="FFFF00"/>
                </a:solidFill>
              </a:rPr>
              <a:t>кольору</a:t>
            </a:r>
            <a:r>
              <a:rPr lang="uk-UA" sz="2800" b="1" i="1" kern="0" dirty="0">
                <a:solidFill>
                  <a:schemeClr val="bg1"/>
                </a:solidFill>
              </a:rPr>
              <a:t>. При всіх інших, рівних умовах, яскравий колір буде залучати більше уваги споживача, ніж нейтральний. Можна також використовувати яскраві, строкаті, оригінальні і барвисті рамки.</a:t>
            </a:r>
          </a:p>
        </p:txBody>
      </p:sp>
      <p:pic>
        <p:nvPicPr>
          <p:cNvPr id="8" name="Рисунок 7">
            <a:extLst>
              <a:ext uri="{FF2B5EF4-FFF2-40B4-BE49-F238E27FC236}">
                <a16:creationId xmlns:a16="http://schemas.microsoft.com/office/drawing/2014/main" id="{5932FE5B-C7DE-4351-B930-10428D28B236}"/>
              </a:ext>
            </a:extLst>
          </p:cNvPr>
          <p:cNvPicPr>
            <a:picLocks noChangeAspect="1"/>
          </p:cNvPicPr>
          <p:nvPr/>
        </p:nvPicPr>
        <p:blipFill rotWithShape="1">
          <a:blip r:embed="rId3"/>
          <a:srcRect b="7163"/>
          <a:stretch/>
        </p:blipFill>
        <p:spPr>
          <a:xfrm>
            <a:off x="5503285" y="1820676"/>
            <a:ext cx="6454147" cy="4832092"/>
          </a:xfrm>
          <a:prstGeom prst="rect">
            <a:avLst/>
          </a:prstGeom>
        </p:spPr>
      </p:pic>
    </p:spTree>
    <p:extLst>
      <p:ext uri="{BB962C8B-B14F-4D97-AF65-F5344CB8AC3E}">
        <p14:creationId xmlns:p14="http://schemas.microsoft.com/office/powerpoint/2010/main" val="381196067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Effect transition="in" filter="fade">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Психологія сприйняттям реклами</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1 </a:t>
            </a:r>
            <a:r>
              <a:rPr lang="en-US" sz="1200" kern="0" dirty="0">
                <a:solidFill>
                  <a:srgbClr val="000000"/>
                </a:solidFill>
                <a:latin typeface="Verdana" pitchFamily="34" charset="0"/>
              </a:rPr>
              <a:t>§ </a:t>
            </a:r>
            <a:r>
              <a:rPr lang="uk-UA" sz="1200" kern="0" dirty="0">
                <a:solidFill>
                  <a:srgbClr val="000000"/>
                </a:solidFill>
                <a:latin typeface="Verdana" pitchFamily="34" charset="0"/>
              </a:rPr>
              <a:t>3</a:t>
            </a:r>
            <a:endParaRPr lang="en-US" sz="1200" kern="0" dirty="0">
              <a:solidFill>
                <a:srgbClr val="000000"/>
              </a:solidFill>
              <a:latin typeface="Verdana" pitchFamily="34" charset="0"/>
            </a:endParaRPr>
          </a:p>
        </p:txBody>
      </p:sp>
      <p:sp>
        <p:nvSpPr>
          <p:cNvPr id="6" name="TextBox 5"/>
          <p:cNvSpPr txBox="1"/>
          <p:nvPr/>
        </p:nvSpPr>
        <p:spPr>
          <a:xfrm>
            <a:off x="72008" y="1196763"/>
            <a:ext cx="12050142" cy="52322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chemeClr val="bg1"/>
                </a:solidFill>
              </a:rPr>
              <a:t>(Продовження…) Способи залучення уваги в рекламі</a:t>
            </a:r>
          </a:p>
        </p:txBody>
      </p:sp>
      <p:sp>
        <p:nvSpPr>
          <p:cNvPr id="7" name="TextBox 6">
            <a:extLst>
              <a:ext uri="{FF2B5EF4-FFF2-40B4-BE49-F238E27FC236}">
                <a16:creationId xmlns:a16="http://schemas.microsoft.com/office/drawing/2014/main" id="{8358C4F1-A083-444E-9F32-B7670AE80FFB}"/>
              </a:ext>
            </a:extLst>
          </p:cNvPr>
          <p:cNvSpPr txBox="1"/>
          <p:nvPr/>
        </p:nvSpPr>
        <p:spPr>
          <a:xfrm>
            <a:off x="72008" y="1820675"/>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chemeClr val="bg1"/>
                </a:solidFill>
              </a:rPr>
              <a:t>Вказівка ​​</a:t>
            </a:r>
            <a:r>
              <a:rPr lang="uk-UA" sz="2800" b="1" i="1" kern="0" dirty="0">
                <a:solidFill>
                  <a:srgbClr val="FFFF00"/>
                </a:solidFill>
              </a:rPr>
              <a:t>ціни</a:t>
            </a:r>
            <a:r>
              <a:rPr lang="uk-UA" sz="2800" b="1" i="1" kern="0" dirty="0">
                <a:solidFill>
                  <a:schemeClr val="bg1"/>
                </a:solidFill>
              </a:rPr>
              <a:t>. Відсікання непотрібного споживчого сегмента.</a:t>
            </a:r>
          </a:p>
        </p:txBody>
      </p:sp>
      <p:pic>
        <p:nvPicPr>
          <p:cNvPr id="13314" name="Picture 2" descr="Результат пошуку зображень за запитом &quot;advertising price vector&quot;">
            <a:extLst>
              <a:ext uri="{FF2B5EF4-FFF2-40B4-BE49-F238E27FC236}">
                <a16:creationId xmlns:a16="http://schemas.microsoft.com/office/drawing/2014/main" id="{6618702B-08CB-40FE-84F7-AFE41CC2427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742" b="17843"/>
          <a:stretch/>
        </p:blipFill>
        <p:spPr bwMode="auto">
          <a:xfrm>
            <a:off x="72008" y="2875474"/>
            <a:ext cx="5211192" cy="3489777"/>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Результат пошуку зображень за запитом &quot;advertising price vector&quot;">
            <a:extLst>
              <a:ext uri="{FF2B5EF4-FFF2-40B4-BE49-F238E27FC236}">
                <a16:creationId xmlns:a16="http://schemas.microsoft.com/office/drawing/2014/main" id="{070CD690-3167-4335-8AEE-0F3A6B3D328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2708" b="21185"/>
          <a:stretch/>
        </p:blipFill>
        <p:spPr bwMode="auto">
          <a:xfrm>
            <a:off x="4889564" y="2907510"/>
            <a:ext cx="7230428" cy="3728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040347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13314"/>
                                        </p:tgtEl>
                                        <p:attrNameLst>
                                          <p:attrName>style.visibility</p:attrName>
                                        </p:attrNameLst>
                                      </p:cBhvr>
                                      <p:to>
                                        <p:strVal val="visible"/>
                                      </p:to>
                                    </p:set>
                                    <p:anim calcmode="lin" valueType="num">
                                      <p:cBhvr>
                                        <p:cTn id="15" dur="1000" fill="hold"/>
                                        <p:tgtEl>
                                          <p:spTgt spid="13314"/>
                                        </p:tgtEl>
                                        <p:attrNameLst>
                                          <p:attrName>ppt_w</p:attrName>
                                        </p:attrNameLst>
                                      </p:cBhvr>
                                      <p:tavLst>
                                        <p:tav tm="0">
                                          <p:val>
                                            <p:fltVal val="0"/>
                                          </p:val>
                                        </p:tav>
                                        <p:tav tm="100000">
                                          <p:val>
                                            <p:strVal val="#ppt_w"/>
                                          </p:val>
                                        </p:tav>
                                      </p:tavLst>
                                    </p:anim>
                                    <p:anim calcmode="lin" valueType="num">
                                      <p:cBhvr>
                                        <p:cTn id="16" dur="1000" fill="hold"/>
                                        <p:tgtEl>
                                          <p:spTgt spid="13314"/>
                                        </p:tgtEl>
                                        <p:attrNameLst>
                                          <p:attrName>ppt_h</p:attrName>
                                        </p:attrNameLst>
                                      </p:cBhvr>
                                      <p:tavLst>
                                        <p:tav tm="0">
                                          <p:val>
                                            <p:fltVal val="0"/>
                                          </p:val>
                                        </p:tav>
                                        <p:tav tm="100000">
                                          <p:val>
                                            <p:strVal val="#ppt_h"/>
                                          </p:val>
                                        </p:tav>
                                      </p:tavLst>
                                    </p:anim>
                                    <p:animEffect transition="in" filter="fade">
                                      <p:cBhvr>
                                        <p:cTn id="17" dur="1000"/>
                                        <p:tgtEl>
                                          <p:spTgt spid="13314"/>
                                        </p:tgtEl>
                                      </p:cBhvr>
                                    </p:animEffect>
                                  </p:childTnLst>
                                </p:cTn>
                              </p:par>
                            </p:childTnLst>
                          </p:cTn>
                        </p:par>
                        <p:par>
                          <p:cTn id="18" fill="hold">
                            <p:stCondLst>
                              <p:cond delay="3000"/>
                            </p:stCondLst>
                            <p:childTnLst>
                              <p:par>
                                <p:cTn id="19" presetID="53" presetClass="entr" presetSubtype="16" fill="hold" nodeType="afterEffect">
                                  <p:stCondLst>
                                    <p:cond delay="0"/>
                                  </p:stCondLst>
                                  <p:childTnLst>
                                    <p:set>
                                      <p:cBhvr>
                                        <p:cTn id="20" dur="1" fill="hold">
                                          <p:stCondLst>
                                            <p:cond delay="0"/>
                                          </p:stCondLst>
                                        </p:cTn>
                                        <p:tgtEl>
                                          <p:spTgt spid="13316"/>
                                        </p:tgtEl>
                                        <p:attrNameLst>
                                          <p:attrName>style.visibility</p:attrName>
                                        </p:attrNameLst>
                                      </p:cBhvr>
                                      <p:to>
                                        <p:strVal val="visible"/>
                                      </p:to>
                                    </p:set>
                                    <p:anim calcmode="lin" valueType="num">
                                      <p:cBhvr>
                                        <p:cTn id="21" dur="1000" fill="hold"/>
                                        <p:tgtEl>
                                          <p:spTgt spid="13316"/>
                                        </p:tgtEl>
                                        <p:attrNameLst>
                                          <p:attrName>ppt_w</p:attrName>
                                        </p:attrNameLst>
                                      </p:cBhvr>
                                      <p:tavLst>
                                        <p:tav tm="0">
                                          <p:val>
                                            <p:fltVal val="0"/>
                                          </p:val>
                                        </p:tav>
                                        <p:tav tm="100000">
                                          <p:val>
                                            <p:strVal val="#ppt_w"/>
                                          </p:val>
                                        </p:tav>
                                      </p:tavLst>
                                    </p:anim>
                                    <p:anim calcmode="lin" valueType="num">
                                      <p:cBhvr>
                                        <p:cTn id="22" dur="1000" fill="hold"/>
                                        <p:tgtEl>
                                          <p:spTgt spid="13316"/>
                                        </p:tgtEl>
                                        <p:attrNameLst>
                                          <p:attrName>ppt_h</p:attrName>
                                        </p:attrNameLst>
                                      </p:cBhvr>
                                      <p:tavLst>
                                        <p:tav tm="0">
                                          <p:val>
                                            <p:fltVal val="0"/>
                                          </p:val>
                                        </p:tav>
                                        <p:tav tm="100000">
                                          <p:val>
                                            <p:strVal val="#ppt_h"/>
                                          </p:val>
                                        </p:tav>
                                      </p:tavLst>
                                    </p:anim>
                                    <p:animEffect transition="in" filter="fade">
                                      <p:cBhvr>
                                        <p:cTn id="23" dur="10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Психологія сприйняттям реклами</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1 </a:t>
            </a:r>
            <a:r>
              <a:rPr lang="uk-UA" sz="1200" kern="0" dirty="0">
                <a:solidFill>
                  <a:srgbClr val="000000"/>
                </a:solidFill>
                <a:latin typeface="Verdana" pitchFamily="34" charset="0"/>
              </a:rPr>
              <a:t>§ 3</a:t>
            </a:r>
          </a:p>
        </p:txBody>
      </p:sp>
      <p:sp>
        <p:nvSpPr>
          <p:cNvPr id="6" name="TextBox 5"/>
          <p:cNvSpPr txBox="1"/>
          <p:nvPr/>
        </p:nvSpPr>
        <p:spPr>
          <a:xfrm>
            <a:off x="72008" y="1196763"/>
            <a:ext cx="12050142" cy="52322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chemeClr val="bg1"/>
                </a:solidFill>
              </a:rPr>
              <a:t>Як підвищити ефективність сприйняття реклами</a:t>
            </a:r>
          </a:p>
        </p:txBody>
      </p:sp>
      <p:sp>
        <p:nvSpPr>
          <p:cNvPr id="7" name="TextBox 6">
            <a:extLst>
              <a:ext uri="{FF2B5EF4-FFF2-40B4-BE49-F238E27FC236}">
                <a16:creationId xmlns:a16="http://schemas.microsoft.com/office/drawing/2014/main" id="{D4E890EF-65AD-45C4-A970-5343568EBEE6}"/>
              </a:ext>
            </a:extLst>
          </p:cNvPr>
          <p:cNvSpPr txBox="1"/>
          <p:nvPr/>
        </p:nvSpPr>
        <p:spPr>
          <a:xfrm>
            <a:off x="72008" y="1773998"/>
            <a:ext cx="12050142" cy="1692771"/>
          </a:xfrm>
          <a:prstGeom prst="rect">
            <a:avLst/>
          </a:prstGeom>
          <a:solidFill>
            <a:srgbClr val="0070C0"/>
          </a:solidFill>
          <a:ln>
            <a:noFill/>
          </a:ln>
          <a:effectLst>
            <a:outerShdw blurRad="57150" dist="19050" dir="5400000" algn="ctr" rotWithShape="0">
              <a:srgbClr val="000000">
                <a:alpha val="63000"/>
              </a:srgbClr>
            </a:outerShdw>
          </a:effectLst>
        </p:spPr>
        <p:txBody>
          <a:bodyPr wrap="square" rtlCol="0">
            <a:spAutoFit/>
          </a:bodyPr>
          <a:lstStyle/>
          <a:p>
            <a:pPr marL="457200" lvl="0" indent="-457200" algn="just" fontAlgn="base">
              <a:spcBef>
                <a:spcPct val="0"/>
              </a:spcBef>
              <a:spcAft>
                <a:spcPct val="0"/>
              </a:spcAft>
              <a:buFont typeface="+mj-lt"/>
              <a:buAutoNum type="arabicPeriod"/>
              <a:defRPr/>
            </a:pPr>
            <a:r>
              <a:rPr lang="uk-UA" sz="2600" b="1" i="1" kern="0" dirty="0">
                <a:solidFill>
                  <a:schemeClr val="bg1"/>
                </a:solidFill>
              </a:rPr>
              <a:t>Рекламна інформація завжди повинна бути правдивою, відповідати реальності, не спотворювати дійсність, сприяти досягненню певних цілей, задовольняти потреби людей, нести в собі ідейний зміст.</a:t>
            </a:r>
          </a:p>
        </p:txBody>
      </p:sp>
      <p:sp>
        <p:nvSpPr>
          <p:cNvPr id="8" name="TextBox 7">
            <a:extLst>
              <a:ext uri="{FF2B5EF4-FFF2-40B4-BE49-F238E27FC236}">
                <a16:creationId xmlns:a16="http://schemas.microsoft.com/office/drawing/2014/main" id="{C9DF166D-B014-4B4C-BC56-64E08C92877E}"/>
              </a:ext>
            </a:extLst>
          </p:cNvPr>
          <p:cNvSpPr txBox="1"/>
          <p:nvPr/>
        </p:nvSpPr>
        <p:spPr>
          <a:xfrm>
            <a:off x="72008" y="3542480"/>
            <a:ext cx="8909432" cy="3046988"/>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defPPr>
              <a:defRPr lang="uk-UA"/>
            </a:defPPr>
            <a:lvl1pPr lvl="0" indent="457189" algn="just" fontAlgn="base">
              <a:spcBef>
                <a:spcPct val="0"/>
              </a:spcBef>
              <a:spcAft>
                <a:spcPct val="0"/>
              </a:spcAft>
              <a:defRPr sz="2800" b="1" i="1" kern="0">
                <a:solidFill>
                  <a:schemeClr val="bg1"/>
                </a:solidFill>
              </a:defRPr>
            </a:lvl1pPr>
          </a:lstStyle>
          <a:p>
            <a:r>
              <a:rPr lang="uk-UA" sz="2400" dirty="0"/>
              <a:t>Приклад: рекламуючи спортивний інвентар, необхідно звернути увагу на роль фізкультури і спорту в життя людей, але не тільки молодого покоління, а також людей похилого віку, тому що їх здоров'я бажає кращого і з віком вони все більше говорять про ліки. І якщо це буде добре продуманий сюжет, то цей рекламний ролик не залишиться без уваги.</a:t>
            </a:r>
          </a:p>
        </p:txBody>
      </p:sp>
      <p:pic>
        <p:nvPicPr>
          <p:cNvPr id="14338" name="Picture 2" descr="Пов’язане зображення">
            <a:extLst>
              <a:ext uri="{FF2B5EF4-FFF2-40B4-BE49-F238E27FC236}">
                <a16:creationId xmlns:a16="http://schemas.microsoft.com/office/drawing/2014/main" id="{DEAC6FE4-2905-4E13-A9D5-DF0C1DDB57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3004" y="3542481"/>
            <a:ext cx="3046988" cy="3046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823169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1000"/>
                                        <p:tgtEl>
                                          <p:spTgt spid="8"/>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14338"/>
                                        </p:tgtEl>
                                        <p:attrNameLst>
                                          <p:attrName>style.visibility</p:attrName>
                                        </p:attrNameLst>
                                      </p:cBhvr>
                                      <p:to>
                                        <p:strVal val="visible"/>
                                      </p:to>
                                    </p:set>
                                    <p:anim calcmode="lin" valueType="num">
                                      <p:cBhvr>
                                        <p:cTn id="19" dur="1000" fill="hold"/>
                                        <p:tgtEl>
                                          <p:spTgt spid="14338"/>
                                        </p:tgtEl>
                                        <p:attrNameLst>
                                          <p:attrName>ppt_w</p:attrName>
                                        </p:attrNameLst>
                                      </p:cBhvr>
                                      <p:tavLst>
                                        <p:tav tm="0">
                                          <p:val>
                                            <p:fltVal val="0"/>
                                          </p:val>
                                        </p:tav>
                                        <p:tav tm="100000">
                                          <p:val>
                                            <p:strVal val="#ppt_w"/>
                                          </p:val>
                                        </p:tav>
                                      </p:tavLst>
                                    </p:anim>
                                    <p:anim calcmode="lin" valueType="num">
                                      <p:cBhvr>
                                        <p:cTn id="20" dur="1000" fill="hold"/>
                                        <p:tgtEl>
                                          <p:spTgt spid="14338"/>
                                        </p:tgtEl>
                                        <p:attrNameLst>
                                          <p:attrName>ppt_h</p:attrName>
                                        </p:attrNameLst>
                                      </p:cBhvr>
                                      <p:tavLst>
                                        <p:tav tm="0">
                                          <p:val>
                                            <p:fltVal val="0"/>
                                          </p:val>
                                        </p:tav>
                                        <p:tav tm="100000">
                                          <p:val>
                                            <p:strVal val="#ppt_h"/>
                                          </p:val>
                                        </p:tav>
                                      </p:tavLst>
                                    </p:anim>
                                    <p:animEffect transition="in" filter="fade">
                                      <p:cBhvr>
                                        <p:cTn id="21" dur="10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Психологія сприйняттям реклами</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1 </a:t>
            </a:r>
            <a:r>
              <a:rPr lang="uk-UA" sz="1200" kern="0" dirty="0">
                <a:solidFill>
                  <a:srgbClr val="000000"/>
                </a:solidFill>
                <a:latin typeface="Verdana" pitchFamily="34" charset="0"/>
              </a:rPr>
              <a:t>§ 3</a:t>
            </a:r>
          </a:p>
        </p:txBody>
      </p:sp>
      <p:sp>
        <p:nvSpPr>
          <p:cNvPr id="6" name="TextBox 5"/>
          <p:cNvSpPr txBox="1"/>
          <p:nvPr/>
        </p:nvSpPr>
        <p:spPr>
          <a:xfrm>
            <a:off x="72008" y="1196763"/>
            <a:ext cx="12050142" cy="52322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chemeClr val="bg1"/>
                </a:solidFill>
              </a:rPr>
              <a:t>Як підвищити ефективність сприйняття реклами</a:t>
            </a:r>
          </a:p>
        </p:txBody>
      </p:sp>
      <p:sp>
        <p:nvSpPr>
          <p:cNvPr id="7" name="TextBox 6">
            <a:extLst>
              <a:ext uri="{FF2B5EF4-FFF2-40B4-BE49-F238E27FC236}">
                <a16:creationId xmlns:a16="http://schemas.microsoft.com/office/drawing/2014/main" id="{D4E890EF-65AD-45C4-A970-5343568EBEE6}"/>
              </a:ext>
            </a:extLst>
          </p:cNvPr>
          <p:cNvSpPr txBox="1"/>
          <p:nvPr/>
        </p:nvSpPr>
        <p:spPr>
          <a:xfrm>
            <a:off x="72008" y="1773998"/>
            <a:ext cx="12050142" cy="892552"/>
          </a:xfrm>
          <a:prstGeom prst="rect">
            <a:avLst/>
          </a:prstGeom>
          <a:solidFill>
            <a:srgbClr val="0070C0"/>
          </a:solidFill>
          <a:ln>
            <a:noFill/>
          </a:ln>
          <a:effectLst>
            <a:outerShdw blurRad="57150" dist="19050" dir="5400000" algn="ctr" rotWithShape="0">
              <a:srgbClr val="000000">
                <a:alpha val="63000"/>
              </a:srgbClr>
            </a:outerShdw>
          </a:effectLst>
        </p:spPr>
        <p:txBody>
          <a:bodyPr wrap="square" rtlCol="0">
            <a:spAutoFit/>
          </a:bodyPr>
          <a:lstStyle/>
          <a:p>
            <a:pPr marL="514350" lvl="0" indent="-514350" algn="just" fontAlgn="base">
              <a:spcBef>
                <a:spcPct val="0"/>
              </a:spcBef>
              <a:spcAft>
                <a:spcPct val="0"/>
              </a:spcAft>
              <a:buFont typeface="+mj-lt"/>
              <a:buAutoNum type="arabicPeriod" startAt="2"/>
              <a:defRPr/>
            </a:pPr>
            <a:r>
              <a:rPr lang="uk-UA" sz="2600" b="1" i="1" kern="0" dirty="0">
                <a:solidFill>
                  <a:schemeClr val="bg1"/>
                </a:solidFill>
              </a:rPr>
              <a:t>Завжди ефективно буде сприйнята реклама, яка не позбавлена оригінальності і почуття гумору. </a:t>
            </a:r>
          </a:p>
        </p:txBody>
      </p:sp>
      <p:pic>
        <p:nvPicPr>
          <p:cNvPr id="15362" name="Picture 2">
            <a:extLst>
              <a:ext uri="{FF2B5EF4-FFF2-40B4-BE49-F238E27FC236}">
                <a16:creationId xmlns:a16="http://schemas.microsoft.com/office/drawing/2014/main" id="{98876318-3534-4C55-AE4F-CD9C486107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2901" y="2781226"/>
            <a:ext cx="9966198" cy="3662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63672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15362"/>
                                        </p:tgtEl>
                                        <p:attrNameLst>
                                          <p:attrName>style.visibility</p:attrName>
                                        </p:attrNameLst>
                                      </p:cBhvr>
                                      <p:to>
                                        <p:strVal val="visible"/>
                                      </p:to>
                                    </p:set>
                                    <p:anim calcmode="lin" valueType="num">
                                      <p:cBhvr>
                                        <p:cTn id="15" dur="1000" fill="hold"/>
                                        <p:tgtEl>
                                          <p:spTgt spid="15362"/>
                                        </p:tgtEl>
                                        <p:attrNameLst>
                                          <p:attrName>ppt_w</p:attrName>
                                        </p:attrNameLst>
                                      </p:cBhvr>
                                      <p:tavLst>
                                        <p:tav tm="0">
                                          <p:val>
                                            <p:fltVal val="0"/>
                                          </p:val>
                                        </p:tav>
                                        <p:tav tm="100000">
                                          <p:val>
                                            <p:strVal val="#ppt_w"/>
                                          </p:val>
                                        </p:tav>
                                      </p:tavLst>
                                    </p:anim>
                                    <p:anim calcmode="lin" valueType="num">
                                      <p:cBhvr>
                                        <p:cTn id="16" dur="1000" fill="hold"/>
                                        <p:tgtEl>
                                          <p:spTgt spid="15362"/>
                                        </p:tgtEl>
                                        <p:attrNameLst>
                                          <p:attrName>ppt_h</p:attrName>
                                        </p:attrNameLst>
                                      </p:cBhvr>
                                      <p:tavLst>
                                        <p:tav tm="0">
                                          <p:val>
                                            <p:fltVal val="0"/>
                                          </p:val>
                                        </p:tav>
                                        <p:tav tm="100000">
                                          <p:val>
                                            <p:strVal val="#ppt_h"/>
                                          </p:val>
                                        </p:tav>
                                      </p:tavLst>
                                    </p:anim>
                                    <p:animEffect transition="in" filter="fade">
                                      <p:cBhvr>
                                        <p:cTn id="17" dur="10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Психологія сприйняттям реклами</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1 </a:t>
            </a:r>
            <a:r>
              <a:rPr lang="uk-UA" sz="1200" kern="0" dirty="0">
                <a:solidFill>
                  <a:srgbClr val="000000"/>
                </a:solidFill>
                <a:latin typeface="Verdana" pitchFamily="34" charset="0"/>
              </a:rPr>
              <a:t>§ 3</a:t>
            </a:r>
          </a:p>
        </p:txBody>
      </p:sp>
      <p:sp>
        <p:nvSpPr>
          <p:cNvPr id="6" name="TextBox 5"/>
          <p:cNvSpPr txBox="1"/>
          <p:nvPr/>
        </p:nvSpPr>
        <p:spPr>
          <a:xfrm>
            <a:off x="72008" y="1196763"/>
            <a:ext cx="12050142" cy="52322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chemeClr val="bg1"/>
                </a:solidFill>
              </a:rPr>
              <a:t>Як підвищити ефективність сприйняття реклами</a:t>
            </a:r>
          </a:p>
        </p:txBody>
      </p:sp>
      <p:sp>
        <p:nvSpPr>
          <p:cNvPr id="7" name="TextBox 6">
            <a:extLst>
              <a:ext uri="{FF2B5EF4-FFF2-40B4-BE49-F238E27FC236}">
                <a16:creationId xmlns:a16="http://schemas.microsoft.com/office/drawing/2014/main" id="{D4E890EF-65AD-45C4-A970-5343568EBEE6}"/>
              </a:ext>
            </a:extLst>
          </p:cNvPr>
          <p:cNvSpPr txBox="1"/>
          <p:nvPr/>
        </p:nvSpPr>
        <p:spPr>
          <a:xfrm>
            <a:off x="72008" y="1773998"/>
            <a:ext cx="4723512" cy="3939540"/>
          </a:xfrm>
          <a:prstGeom prst="rect">
            <a:avLst/>
          </a:prstGeom>
          <a:solidFill>
            <a:srgbClr val="0070C0"/>
          </a:solidFill>
          <a:ln>
            <a:noFill/>
          </a:ln>
          <a:effectLst>
            <a:outerShdw blurRad="57150" dist="19050" dir="5400000" algn="ctr" rotWithShape="0">
              <a:srgbClr val="000000">
                <a:alpha val="63000"/>
              </a:srgbClr>
            </a:outerShdw>
          </a:effectLst>
        </p:spPr>
        <p:txBody>
          <a:bodyPr wrap="square" rtlCol="0">
            <a:spAutoFit/>
          </a:bodyPr>
          <a:lstStyle/>
          <a:p>
            <a:pPr marL="514350" lvl="0" indent="-514350" algn="ctr" fontAlgn="base">
              <a:spcBef>
                <a:spcPct val="0"/>
              </a:spcBef>
              <a:spcAft>
                <a:spcPct val="0"/>
              </a:spcAft>
              <a:buFont typeface="+mj-lt"/>
              <a:buAutoNum type="arabicPeriod" startAt="3"/>
              <a:defRPr/>
            </a:pPr>
            <a:r>
              <a:rPr lang="uk-UA" sz="2500" b="1" i="1" kern="0" dirty="0">
                <a:solidFill>
                  <a:schemeClr val="bg1"/>
                </a:solidFill>
              </a:rPr>
              <a:t>Не залишиться без уваги реклама, в якій будуть відомості з галузі знань (біології, хімії, медицини, літератури і </a:t>
            </a:r>
            <a:r>
              <a:rPr lang="uk-UA" sz="2500" b="1" i="1" kern="0" dirty="0" err="1">
                <a:solidFill>
                  <a:schemeClr val="bg1"/>
                </a:solidFill>
              </a:rPr>
              <a:t>т.д</a:t>
            </a:r>
            <a:r>
              <a:rPr lang="uk-UA" sz="2500" b="1" i="1" kern="0" dirty="0">
                <a:solidFill>
                  <a:schemeClr val="bg1"/>
                </a:solidFill>
              </a:rPr>
              <a:t>.), так як ця інформація сприяє пізнанню навколишнього світу.</a:t>
            </a:r>
          </a:p>
        </p:txBody>
      </p:sp>
      <p:pic>
        <p:nvPicPr>
          <p:cNvPr id="16388" name="Picture 4" descr="Результат пошуку зображень за запитом &quot;advertising education&quot;">
            <a:extLst>
              <a:ext uri="{FF2B5EF4-FFF2-40B4-BE49-F238E27FC236}">
                <a16:creationId xmlns:a16="http://schemas.microsoft.com/office/drawing/2014/main" id="{807035B4-0238-4EB5-9323-2087D961B2B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7681"/>
          <a:stretch/>
        </p:blipFill>
        <p:spPr bwMode="auto">
          <a:xfrm>
            <a:off x="4946633" y="1773998"/>
            <a:ext cx="7173359" cy="3939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32389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16388"/>
                                        </p:tgtEl>
                                        <p:attrNameLst>
                                          <p:attrName>style.visibility</p:attrName>
                                        </p:attrNameLst>
                                      </p:cBhvr>
                                      <p:to>
                                        <p:strVal val="visible"/>
                                      </p:to>
                                    </p:set>
                                    <p:anim calcmode="lin" valueType="num">
                                      <p:cBhvr>
                                        <p:cTn id="15" dur="1000" fill="hold"/>
                                        <p:tgtEl>
                                          <p:spTgt spid="16388"/>
                                        </p:tgtEl>
                                        <p:attrNameLst>
                                          <p:attrName>ppt_w</p:attrName>
                                        </p:attrNameLst>
                                      </p:cBhvr>
                                      <p:tavLst>
                                        <p:tav tm="0">
                                          <p:val>
                                            <p:fltVal val="0"/>
                                          </p:val>
                                        </p:tav>
                                        <p:tav tm="100000">
                                          <p:val>
                                            <p:strVal val="#ppt_w"/>
                                          </p:val>
                                        </p:tav>
                                      </p:tavLst>
                                    </p:anim>
                                    <p:anim calcmode="lin" valueType="num">
                                      <p:cBhvr>
                                        <p:cTn id="16" dur="1000" fill="hold"/>
                                        <p:tgtEl>
                                          <p:spTgt spid="16388"/>
                                        </p:tgtEl>
                                        <p:attrNameLst>
                                          <p:attrName>ppt_h</p:attrName>
                                        </p:attrNameLst>
                                      </p:cBhvr>
                                      <p:tavLst>
                                        <p:tav tm="0">
                                          <p:val>
                                            <p:fltVal val="0"/>
                                          </p:val>
                                        </p:tav>
                                        <p:tav tm="100000">
                                          <p:val>
                                            <p:strVal val="#ppt_h"/>
                                          </p:val>
                                        </p:tav>
                                      </p:tavLst>
                                    </p:anim>
                                    <p:animEffect transition="in" filter="fade">
                                      <p:cBhvr>
                                        <p:cTn id="17" dur="10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Психологія сприйняттям реклами</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1 </a:t>
            </a:r>
            <a:r>
              <a:rPr lang="uk-UA" sz="1200" kern="0" dirty="0">
                <a:solidFill>
                  <a:srgbClr val="000000"/>
                </a:solidFill>
                <a:latin typeface="Verdana" pitchFamily="34" charset="0"/>
              </a:rPr>
              <a:t>§ 3</a:t>
            </a:r>
          </a:p>
        </p:txBody>
      </p:sp>
      <p:sp>
        <p:nvSpPr>
          <p:cNvPr id="6" name="TextBox 5"/>
          <p:cNvSpPr txBox="1"/>
          <p:nvPr/>
        </p:nvSpPr>
        <p:spPr>
          <a:xfrm>
            <a:off x="72008" y="1196763"/>
            <a:ext cx="12050142" cy="52322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chemeClr val="bg1"/>
                </a:solidFill>
              </a:rPr>
              <a:t>Як підвищити ефективність сприйняття реклами</a:t>
            </a:r>
          </a:p>
        </p:txBody>
      </p:sp>
      <p:sp>
        <p:nvSpPr>
          <p:cNvPr id="7" name="TextBox 6">
            <a:extLst>
              <a:ext uri="{FF2B5EF4-FFF2-40B4-BE49-F238E27FC236}">
                <a16:creationId xmlns:a16="http://schemas.microsoft.com/office/drawing/2014/main" id="{D4E890EF-65AD-45C4-A970-5343568EBEE6}"/>
              </a:ext>
            </a:extLst>
          </p:cNvPr>
          <p:cNvSpPr txBox="1"/>
          <p:nvPr/>
        </p:nvSpPr>
        <p:spPr>
          <a:xfrm>
            <a:off x="72008" y="1773998"/>
            <a:ext cx="6430391" cy="1692771"/>
          </a:xfrm>
          <a:prstGeom prst="rect">
            <a:avLst/>
          </a:prstGeom>
          <a:solidFill>
            <a:srgbClr val="0070C0"/>
          </a:solidFill>
          <a:ln>
            <a:noFill/>
          </a:ln>
          <a:effectLst>
            <a:outerShdw blurRad="57150" dist="19050" dir="5400000" algn="ctr" rotWithShape="0">
              <a:srgbClr val="000000">
                <a:alpha val="63000"/>
              </a:srgbClr>
            </a:outerShdw>
          </a:effectLst>
        </p:spPr>
        <p:txBody>
          <a:bodyPr wrap="square" rtlCol="0">
            <a:spAutoFit/>
          </a:bodyPr>
          <a:lstStyle/>
          <a:p>
            <a:pPr marL="514350" lvl="0" indent="-514350" algn="just" fontAlgn="base">
              <a:spcBef>
                <a:spcPct val="0"/>
              </a:spcBef>
              <a:spcAft>
                <a:spcPct val="0"/>
              </a:spcAft>
              <a:buFont typeface="+mj-lt"/>
              <a:buAutoNum type="arabicPeriod" startAt="4"/>
              <a:defRPr/>
            </a:pPr>
            <a:r>
              <a:rPr lang="uk-UA" sz="2600" b="1" i="1" kern="0" dirty="0">
                <a:solidFill>
                  <a:schemeClr val="bg1"/>
                </a:solidFill>
              </a:rPr>
              <a:t>Ефективність сприйняття реклами можна підвищити впровадженням у неї елементів конкурсу</a:t>
            </a:r>
          </a:p>
        </p:txBody>
      </p:sp>
      <p:sp>
        <p:nvSpPr>
          <p:cNvPr id="8" name="TextBox 7">
            <a:extLst>
              <a:ext uri="{FF2B5EF4-FFF2-40B4-BE49-F238E27FC236}">
                <a16:creationId xmlns:a16="http://schemas.microsoft.com/office/drawing/2014/main" id="{C9DF166D-B014-4B4C-BC56-64E08C92877E}"/>
              </a:ext>
            </a:extLst>
          </p:cNvPr>
          <p:cNvSpPr txBox="1"/>
          <p:nvPr/>
        </p:nvSpPr>
        <p:spPr>
          <a:xfrm>
            <a:off x="72007" y="3567172"/>
            <a:ext cx="6430392" cy="3046988"/>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defPPr>
              <a:defRPr lang="uk-UA"/>
            </a:defPPr>
            <a:lvl1pPr lvl="0" indent="457189" algn="just" fontAlgn="base">
              <a:spcBef>
                <a:spcPct val="0"/>
              </a:spcBef>
              <a:spcAft>
                <a:spcPct val="0"/>
              </a:spcAft>
              <a:defRPr sz="2800" b="1" i="1" kern="0">
                <a:solidFill>
                  <a:schemeClr val="bg1"/>
                </a:solidFill>
              </a:defRPr>
            </a:lvl1pPr>
          </a:lstStyle>
          <a:p>
            <a:r>
              <a:rPr lang="uk-UA" sz="2400" dirty="0"/>
              <a:t>Наприклад, рекламуючи торговельну марку чаю, запропонувати телеглядачам взяти участь у літературному конкурсі: припустимо, написати частушки до святкового чаювання. Успіх такій рекламі гарантований.</a:t>
            </a:r>
          </a:p>
        </p:txBody>
      </p:sp>
      <p:pic>
        <p:nvPicPr>
          <p:cNvPr id="17412" name="Picture 4" descr="Пов’язане зображення">
            <a:extLst>
              <a:ext uri="{FF2B5EF4-FFF2-40B4-BE49-F238E27FC236}">
                <a16:creationId xmlns:a16="http://schemas.microsoft.com/office/drawing/2014/main" id="{E3B2138B-654A-47B8-AF56-7ED9D6657C0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07" b="9185"/>
          <a:stretch/>
        </p:blipFill>
        <p:spPr bwMode="auto">
          <a:xfrm>
            <a:off x="6578040" y="1773998"/>
            <a:ext cx="5541953" cy="4840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68644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1000"/>
                                        <p:tgtEl>
                                          <p:spTgt spid="8"/>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17412"/>
                                        </p:tgtEl>
                                        <p:attrNameLst>
                                          <p:attrName>style.visibility</p:attrName>
                                        </p:attrNameLst>
                                      </p:cBhvr>
                                      <p:to>
                                        <p:strVal val="visible"/>
                                      </p:to>
                                    </p:set>
                                    <p:anim calcmode="lin" valueType="num">
                                      <p:cBhvr>
                                        <p:cTn id="19" dur="1000" fill="hold"/>
                                        <p:tgtEl>
                                          <p:spTgt spid="17412"/>
                                        </p:tgtEl>
                                        <p:attrNameLst>
                                          <p:attrName>ppt_w</p:attrName>
                                        </p:attrNameLst>
                                      </p:cBhvr>
                                      <p:tavLst>
                                        <p:tav tm="0">
                                          <p:val>
                                            <p:fltVal val="0"/>
                                          </p:val>
                                        </p:tav>
                                        <p:tav tm="100000">
                                          <p:val>
                                            <p:strVal val="#ppt_w"/>
                                          </p:val>
                                        </p:tav>
                                      </p:tavLst>
                                    </p:anim>
                                    <p:anim calcmode="lin" valueType="num">
                                      <p:cBhvr>
                                        <p:cTn id="20" dur="1000" fill="hold"/>
                                        <p:tgtEl>
                                          <p:spTgt spid="17412"/>
                                        </p:tgtEl>
                                        <p:attrNameLst>
                                          <p:attrName>ppt_h</p:attrName>
                                        </p:attrNameLst>
                                      </p:cBhvr>
                                      <p:tavLst>
                                        <p:tav tm="0">
                                          <p:val>
                                            <p:fltVal val="0"/>
                                          </p:val>
                                        </p:tav>
                                        <p:tav tm="100000">
                                          <p:val>
                                            <p:strVal val="#ppt_h"/>
                                          </p:val>
                                        </p:tav>
                                      </p:tavLst>
                                    </p:anim>
                                    <p:animEffect transition="in" filter="fade">
                                      <p:cBhvr>
                                        <p:cTn id="21" dur="1000"/>
                                        <p:tgtEl>
                                          <p:spTgt spid="17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Психологія сприйняттям реклами</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1 </a:t>
            </a:r>
            <a:r>
              <a:rPr lang="uk-UA" sz="1200" kern="0" dirty="0">
                <a:solidFill>
                  <a:srgbClr val="000000"/>
                </a:solidFill>
                <a:latin typeface="Verdana" pitchFamily="34" charset="0"/>
              </a:rPr>
              <a:t>§ 3</a:t>
            </a:r>
          </a:p>
        </p:txBody>
      </p:sp>
      <p:sp>
        <p:nvSpPr>
          <p:cNvPr id="6" name="TextBox 5"/>
          <p:cNvSpPr txBox="1"/>
          <p:nvPr/>
        </p:nvSpPr>
        <p:spPr>
          <a:xfrm>
            <a:off x="72008" y="1196763"/>
            <a:ext cx="5079112" cy="138499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chemeClr val="bg1"/>
                </a:solidFill>
              </a:rPr>
              <a:t>Як підвищити ефективність сприйняття реклами</a:t>
            </a:r>
          </a:p>
        </p:txBody>
      </p:sp>
      <p:sp>
        <p:nvSpPr>
          <p:cNvPr id="7" name="TextBox 6">
            <a:extLst>
              <a:ext uri="{FF2B5EF4-FFF2-40B4-BE49-F238E27FC236}">
                <a16:creationId xmlns:a16="http://schemas.microsoft.com/office/drawing/2014/main" id="{D4E890EF-65AD-45C4-A970-5343568EBEE6}"/>
              </a:ext>
            </a:extLst>
          </p:cNvPr>
          <p:cNvSpPr txBox="1"/>
          <p:nvPr/>
        </p:nvSpPr>
        <p:spPr>
          <a:xfrm>
            <a:off x="72008" y="2700758"/>
            <a:ext cx="5079112" cy="3293209"/>
          </a:xfrm>
          <a:prstGeom prst="rect">
            <a:avLst/>
          </a:prstGeom>
          <a:solidFill>
            <a:srgbClr val="0070C0"/>
          </a:solidFill>
          <a:ln>
            <a:noFill/>
          </a:ln>
          <a:effectLst>
            <a:outerShdw blurRad="57150" dist="19050" dir="5400000" algn="ctr" rotWithShape="0">
              <a:srgbClr val="000000">
                <a:alpha val="63000"/>
              </a:srgbClr>
            </a:outerShdw>
          </a:effectLst>
        </p:spPr>
        <p:txBody>
          <a:bodyPr wrap="square" rtlCol="0">
            <a:spAutoFit/>
          </a:bodyPr>
          <a:lstStyle/>
          <a:p>
            <a:pPr marL="514350" lvl="0" indent="-514350" algn="just" fontAlgn="base">
              <a:spcBef>
                <a:spcPct val="0"/>
              </a:spcBef>
              <a:spcAft>
                <a:spcPct val="0"/>
              </a:spcAft>
              <a:buFont typeface="+mj-lt"/>
              <a:buAutoNum type="arabicPeriod" startAt="5"/>
              <a:defRPr/>
            </a:pPr>
            <a:r>
              <a:rPr lang="uk-UA" sz="2600" b="1" i="1" kern="0" dirty="0">
                <a:solidFill>
                  <a:schemeClr val="bg1"/>
                </a:solidFill>
              </a:rPr>
              <a:t>Важливу роль в рекламному ролику необхідно відвести музичному оформленню, так як музика створює позитивний емоційний настрій.</a:t>
            </a:r>
          </a:p>
        </p:txBody>
      </p:sp>
      <p:pic>
        <p:nvPicPr>
          <p:cNvPr id="19462" name="Picture 6" descr="Результат пошуку зображень за запитом &quot;music vector&quot;">
            <a:extLst>
              <a:ext uri="{FF2B5EF4-FFF2-40B4-BE49-F238E27FC236}">
                <a16:creationId xmlns:a16="http://schemas.microsoft.com/office/drawing/2014/main" id="{FD50F1C1-7F71-4569-B925-B4DDA7E92F5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973"/>
          <a:stretch/>
        </p:blipFill>
        <p:spPr bwMode="auto">
          <a:xfrm>
            <a:off x="5222240" y="1181061"/>
            <a:ext cx="6897752" cy="5514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191169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19462"/>
                                        </p:tgtEl>
                                        <p:attrNameLst>
                                          <p:attrName>style.visibility</p:attrName>
                                        </p:attrNameLst>
                                      </p:cBhvr>
                                      <p:to>
                                        <p:strVal val="visible"/>
                                      </p:to>
                                    </p:set>
                                    <p:anim calcmode="lin" valueType="num">
                                      <p:cBhvr>
                                        <p:cTn id="15" dur="1000" fill="hold"/>
                                        <p:tgtEl>
                                          <p:spTgt spid="19462"/>
                                        </p:tgtEl>
                                        <p:attrNameLst>
                                          <p:attrName>ppt_w</p:attrName>
                                        </p:attrNameLst>
                                      </p:cBhvr>
                                      <p:tavLst>
                                        <p:tav tm="0">
                                          <p:val>
                                            <p:fltVal val="0"/>
                                          </p:val>
                                        </p:tav>
                                        <p:tav tm="100000">
                                          <p:val>
                                            <p:strVal val="#ppt_w"/>
                                          </p:val>
                                        </p:tav>
                                      </p:tavLst>
                                    </p:anim>
                                    <p:anim calcmode="lin" valueType="num">
                                      <p:cBhvr>
                                        <p:cTn id="16" dur="1000" fill="hold"/>
                                        <p:tgtEl>
                                          <p:spTgt spid="19462"/>
                                        </p:tgtEl>
                                        <p:attrNameLst>
                                          <p:attrName>ppt_h</p:attrName>
                                        </p:attrNameLst>
                                      </p:cBhvr>
                                      <p:tavLst>
                                        <p:tav tm="0">
                                          <p:val>
                                            <p:fltVal val="0"/>
                                          </p:val>
                                        </p:tav>
                                        <p:tav tm="100000">
                                          <p:val>
                                            <p:strVal val="#ppt_h"/>
                                          </p:val>
                                        </p:tav>
                                      </p:tavLst>
                                    </p:anim>
                                    <p:animEffect transition="in" filter="fade">
                                      <p:cBhvr>
                                        <p:cTn id="17" dur="1000"/>
                                        <p:tgtEl>
                                          <p:spTgt spid="194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Реклама</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1 </a:t>
            </a:r>
            <a:r>
              <a:rPr lang="en-US" sz="1200" kern="0" dirty="0">
                <a:solidFill>
                  <a:srgbClr val="000000"/>
                </a:solidFill>
                <a:latin typeface="Verdana" pitchFamily="34" charset="0"/>
              </a:rPr>
              <a:t>§ </a:t>
            </a:r>
            <a:r>
              <a:rPr lang="uk-UA" sz="1200" kern="0" dirty="0">
                <a:solidFill>
                  <a:srgbClr val="000000"/>
                </a:solidFill>
                <a:latin typeface="Verdana" pitchFamily="34" charset="0"/>
              </a:rPr>
              <a:t>3</a:t>
            </a:r>
            <a:endParaRPr lang="en-US" sz="1200" kern="0" dirty="0">
              <a:solidFill>
                <a:srgbClr val="000000"/>
              </a:solidFill>
              <a:latin typeface="Verdana" pitchFamily="34" charset="0"/>
            </a:endParaRPr>
          </a:p>
        </p:txBody>
      </p:sp>
      <p:sp>
        <p:nvSpPr>
          <p:cNvPr id="6" name="TextBox 5"/>
          <p:cNvSpPr txBox="1"/>
          <p:nvPr/>
        </p:nvSpPr>
        <p:spPr>
          <a:xfrm>
            <a:off x="72008" y="1196763"/>
            <a:ext cx="6227192" cy="3970318"/>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chemeClr val="bg1"/>
                </a:solidFill>
              </a:rPr>
              <a:t>Зараз у торгівлі дуже велика конкуренція і в умовах максимальної перенасиченості ринку проста інформація про товар і його споживчі властивості не може зробити вирішального впливу на поведінку людини. </a:t>
            </a:r>
          </a:p>
        </p:txBody>
      </p:sp>
      <p:sp>
        <p:nvSpPr>
          <p:cNvPr id="15" name="TextBox 14">
            <a:extLst>
              <a:ext uri="{FF2B5EF4-FFF2-40B4-BE49-F238E27FC236}">
                <a16:creationId xmlns:a16="http://schemas.microsoft.com/office/drawing/2014/main" id="{FB431F95-B012-49C3-BC3B-D232744B281D}"/>
              </a:ext>
            </a:extLst>
          </p:cNvPr>
          <p:cNvSpPr txBox="1"/>
          <p:nvPr/>
        </p:nvSpPr>
        <p:spPr>
          <a:xfrm>
            <a:off x="70929" y="5298645"/>
            <a:ext cx="12049063" cy="1292662"/>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600" b="1" i="1" kern="0" dirty="0">
                <a:solidFill>
                  <a:schemeClr val="bg1"/>
                </a:solidFill>
              </a:rPr>
              <a:t>Тому в </a:t>
            </a:r>
            <a:r>
              <a:rPr lang="uk-UA" sz="2600" b="1" i="1" kern="0" dirty="0">
                <a:solidFill>
                  <a:srgbClr val="FFFF00"/>
                </a:solidFill>
              </a:rPr>
              <a:t>рекламному</a:t>
            </a:r>
            <a:r>
              <a:rPr lang="uk-UA" sz="2600" b="1" i="1" kern="0" dirty="0">
                <a:solidFill>
                  <a:schemeClr val="bg1"/>
                </a:solidFill>
              </a:rPr>
              <a:t> бізнесі придумують нові підходи до споживача, створюють нові методи впливу на свідомість людини. </a:t>
            </a:r>
          </a:p>
        </p:txBody>
      </p:sp>
      <p:pic>
        <p:nvPicPr>
          <p:cNvPr id="2052" name="Picture 4" descr="Retrato de mujer joven pensativo, medios de comunicación social —  Fotos de Stock">
            <a:extLst>
              <a:ext uri="{FF2B5EF4-FFF2-40B4-BE49-F238E27FC236}">
                <a16:creationId xmlns:a16="http://schemas.microsoft.com/office/drawing/2014/main" id="{5A1FC61E-12C7-4D70-A8DD-80EA319BC24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889"/>
          <a:stretch/>
        </p:blipFill>
        <p:spPr bwMode="auto">
          <a:xfrm>
            <a:off x="6418713" y="1196762"/>
            <a:ext cx="5701280" cy="3970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717180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52"/>
                                        </p:tgtEl>
                                        <p:attrNameLst>
                                          <p:attrName>style.visibility</p:attrName>
                                        </p:attrNameLst>
                                      </p:cBhvr>
                                      <p:to>
                                        <p:strVal val="visible"/>
                                      </p:to>
                                    </p:set>
                                    <p:anim calcmode="lin" valueType="num">
                                      <p:cBhvr>
                                        <p:cTn id="11" dur="1000" fill="hold"/>
                                        <p:tgtEl>
                                          <p:spTgt spid="2052"/>
                                        </p:tgtEl>
                                        <p:attrNameLst>
                                          <p:attrName>ppt_w</p:attrName>
                                        </p:attrNameLst>
                                      </p:cBhvr>
                                      <p:tavLst>
                                        <p:tav tm="0">
                                          <p:val>
                                            <p:fltVal val="0"/>
                                          </p:val>
                                        </p:tav>
                                        <p:tav tm="100000">
                                          <p:val>
                                            <p:strVal val="#ppt_w"/>
                                          </p:val>
                                        </p:tav>
                                      </p:tavLst>
                                    </p:anim>
                                    <p:anim calcmode="lin" valueType="num">
                                      <p:cBhvr>
                                        <p:cTn id="12" dur="1000" fill="hold"/>
                                        <p:tgtEl>
                                          <p:spTgt spid="2052"/>
                                        </p:tgtEl>
                                        <p:attrNameLst>
                                          <p:attrName>ppt_h</p:attrName>
                                        </p:attrNameLst>
                                      </p:cBhvr>
                                      <p:tavLst>
                                        <p:tav tm="0">
                                          <p:val>
                                            <p:fltVal val="0"/>
                                          </p:val>
                                        </p:tav>
                                        <p:tav tm="100000">
                                          <p:val>
                                            <p:strVal val="#ppt_h"/>
                                          </p:val>
                                        </p:tav>
                                      </p:tavLst>
                                    </p:anim>
                                    <p:animEffect transition="in" filter="fade">
                                      <p:cBhvr>
                                        <p:cTn id="13" dur="1000"/>
                                        <p:tgtEl>
                                          <p:spTgt spid="2052"/>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Психологія сприйняттям реклами</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1 </a:t>
            </a:r>
            <a:r>
              <a:rPr lang="uk-UA" sz="1200" kern="0" dirty="0">
                <a:solidFill>
                  <a:srgbClr val="000000"/>
                </a:solidFill>
                <a:latin typeface="Verdana" pitchFamily="34" charset="0"/>
              </a:rPr>
              <a:t>§ 3</a:t>
            </a:r>
          </a:p>
        </p:txBody>
      </p:sp>
      <p:sp>
        <p:nvSpPr>
          <p:cNvPr id="6" name="TextBox 5"/>
          <p:cNvSpPr txBox="1"/>
          <p:nvPr/>
        </p:nvSpPr>
        <p:spPr>
          <a:xfrm>
            <a:off x="72008" y="1196763"/>
            <a:ext cx="12050142" cy="52322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chemeClr val="bg1"/>
                </a:solidFill>
              </a:rPr>
              <a:t>Як підвищити ефективність сприйняття реклами</a:t>
            </a:r>
          </a:p>
        </p:txBody>
      </p:sp>
      <p:sp>
        <p:nvSpPr>
          <p:cNvPr id="7" name="TextBox 6">
            <a:extLst>
              <a:ext uri="{FF2B5EF4-FFF2-40B4-BE49-F238E27FC236}">
                <a16:creationId xmlns:a16="http://schemas.microsoft.com/office/drawing/2014/main" id="{D4E890EF-65AD-45C4-A970-5343568EBEE6}"/>
              </a:ext>
            </a:extLst>
          </p:cNvPr>
          <p:cNvSpPr txBox="1"/>
          <p:nvPr/>
        </p:nvSpPr>
        <p:spPr>
          <a:xfrm>
            <a:off x="72008" y="1773998"/>
            <a:ext cx="12050142" cy="892552"/>
          </a:xfrm>
          <a:prstGeom prst="rect">
            <a:avLst/>
          </a:prstGeom>
          <a:solidFill>
            <a:srgbClr val="0070C0"/>
          </a:solidFill>
          <a:ln>
            <a:noFill/>
          </a:ln>
          <a:effectLst>
            <a:outerShdw blurRad="57150" dist="19050" dir="5400000" algn="ctr" rotWithShape="0">
              <a:srgbClr val="000000">
                <a:alpha val="63000"/>
              </a:srgbClr>
            </a:outerShdw>
          </a:effectLst>
        </p:spPr>
        <p:txBody>
          <a:bodyPr wrap="square" rtlCol="0">
            <a:spAutoFit/>
          </a:bodyPr>
          <a:lstStyle/>
          <a:p>
            <a:pPr marL="514350" lvl="0" indent="-514350" algn="just" fontAlgn="base">
              <a:spcBef>
                <a:spcPct val="0"/>
              </a:spcBef>
              <a:spcAft>
                <a:spcPct val="0"/>
              </a:spcAft>
              <a:buFont typeface="+mj-lt"/>
              <a:buAutoNum type="arabicPeriod" startAt="6"/>
              <a:defRPr/>
            </a:pPr>
            <a:r>
              <a:rPr lang="uk-UA" sz="2600" b="1" i="1" kern="0" dirty="0">
                <a:solidFill>
                  <a:schemeClr val="bg1"/>
                </a:solidFill>
              </a:rPr>
              <a:t>Особливу увагу при створенні рекламного тексту приділіть правильному вибору слів. </a:t>
            </a:r>
          </a:p>
        </p:txBody>
      </p:sp>
      <p:pic>
        <p:nvPicPr>
          <p:cNvPr id="20482" name="Picture 2" descr="Пов’язане зображення">
            <a:extLst>
              <a:ext uri="{FF2B5EF4-FFF2-40B4-BE49-F238E27FC236}">
                <a16:creationId xmlns:a16="http://schemas.microsoft.com/office/drawing/2014/main" id="{7DCD3CEF-46B4-41FB-89ED-939398DC315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23"/>
          <a:stretch/>
        </p:blipFill>
        <p:spPr bwMode="auto">
          <a:xfrm>
            <a:off x="6593840" y="2783840"/>
            <a:ext cx="5526152" cy="393954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D389DE30-C5A6-4753-827A-C1D24DABC463}"/>
              </a:ext>
            </a:extLst>
          </p:cNvPr>
          <p:cNvSpPr txBox="1"/>
          <p:nvPr/>
        </p:nvSpPr>
        <p:spPr>
          <a:xfrm>
            <a:off x="72008" y="2783840"/>
            <a:ext cx="6399912" cy="3939540"/>
          </a:xfrm>
          <a:prstGeom prst="rect">
            <a:avLst/>
          </a:prstGeom>
          <a:solidFill>
            <a:srgbClr val="0070C0"/>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500" b="1" i="1" kern="0" dirty="0">
                <a:solidFill>
                  <a:schemeClr val="bg1"/>
                </a:solidFill>
              </a:rPr>
              <a:t>Щоб ефективність сприйняття реклами була на порядок вище, з багатого словникового запасу потрібно вміти вибрати саме ті слова, які своїм значенням і смисловим відтінком найбільшою мірою будуть сприяти розкриттю рекламної ідеї. Звичайно ж, звертайте увагу правильності стилю і мови.</a:t>
            </a:r>
          </a:p>
        </p:txBody>
      </p:sp>
    </p:spTree>
    <p:extLst>
      <p:ext uri="{BB962C8B-B14F-4D97-AF65-F5344CB8AC3E}">
        <p14:creationId xmlns:p14="http://schemas.microsoft.com/office/powerpoint/2010/main" val="293315332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20482"/>
                                        </p:tgtEl>
                                        <p:attrNameLst>
                                          <p:attrName>style.visibility</p:attrName>
                                        </p:attrNameLst>
                                      </p:cBhvr>
                                      <p:to>
                                        <p:strVal val="visible"/>
                                      </p:to>
                                    </p:set>
                                    <p:anim calcmode="lin" valueType="num">
                                      <p:cBhvr>
                                        <p:cTn id="19" dur="1000" fill="hold"/>
                                        <p:tgtEl>
                                          <p:spTgt spid="20482"/>
                                        </p:tgtEl>
                                        <p:attrNameLst>
                                          <p:attrName>ppt_w</p:attrName>
                                        </p:attrNameLst>
                                      </p:cBhvr>
                                      <p:tavLst>
                                        <p:tav tm="0">
                                          <p:val>
                                            <p:fltVal val="0"/>
                                          </p:val>
                                        </p:tav>
                                        <p:tav tm="100000">
                                          <p:val>
                                            <p:strVal val="#ppt_w"/>
                                          </p:val>
                                        </p:tav>
                                      </p:tavLst>
                                    </p:anim>
                                    <p:anim calcmode="lin" valueType="num">
                                      <p:cBhvr>
                                        <p:cTn id="20" dur="1000" fill="hold"/>
                                        <p:tgtEl>
                                          <p:spTgt spid="20482"/>
                                        </p:tgtEl>
                                        <p:attrNameLst>
                                          <p:attrName>ppt_h</p:attrName>
                                        </p:attrNameLst>
                                      </p:cBhvr>
                                      <p:tavLst>
                                        <p:tav tm="0">
                                          <p:val>
                                            <p:fltVal val="0"/>
                                          </p:val>
                                        </p:tav>
                                        <p:tav tm="100000">
                                          <p:val>
                                            <p:strVal val="#ppt_h"/>
                                          </p:val>
                                        </p:tav>
                                      </p:tavLst>
                                    </p:anim>
                                    <p:animEffect transition="in" filter="fade">
                                      <p:cBhvr>
                                        <p:cTn id="21" dur="10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Інфографіка</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1 </a:t>
            </a:r>
            <a:r>
              <a:rPr lang="en-US" sz="1200" kern="0" dirty="0">
                <a:solidFill>
                  <a:srgbClr val="000000"/>
                </a:solidFill>
                <a:latin typeface="Verdana" pitchFamily="34" charset="0"/>
              </a:rPr>
              <a:t>§ </a:t>
            </a:r>
            <a:r>
              <a:rPr lang="uk-UA" sz="1200" kern="0" dirty="0">
                <a:solidFill>
                  <a:srgbClr val="000000"/>
                </a:solidFill>
                <a:latin typeface="Verdana" pitchFamily="34" charset="0"/>
              </a:rPr>
              <a:t>3</a:t>
            </a:r>
            <a:endParaRPr lang="en-US" sz="1200" kern="0" dirty="0">
              <a:solidFill>
                <a:srgbClr val="000000"/>
              </a:solidFill>
              <a:latin typeface="Verdana" pitchFamily="34" charset="0"/>
            </a:endParaRPr>
          </a:p>
        </p:txBody>
      </p:sp>
      <p:sp>
        <p:nvSpPr>
          <p:cNvPr id="6" name="TextBox 5">
            <a:extLst>
              <a:ext uri="{FF2B5EF4-FFF2-40B4-BE49-F238E27FC236}">
                <a16:creationId xmlns:a16="http://schemas.microsoft.com/office/drawing/2014/main" id="{4D63CB15-38D1-4D9D-878F-167DAD9ED52D}"/>
              </a:ext>
            </a:extLst>
          </p:cNvPr>
          <p:cNvSpPr txBox="1"/>
          <p:nvPr/>
        </p:nvSpPr>
        <p:spPr>
          <a:xfrm>
            <a:off x="1403648" y="1196752"/>
            <a:ext cx="10718502" cy="1384995"/>
          </a:xfrm>
          <a:prstGeom prst="rect">
            <a:avLst/>
          </a:prstGeom>
          <a:solidFill>
            <a:srgbClr val="FF0000"/>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Графічне подання відомостей, даних різних видів називають </a:t>
            </a:r>
            <a:r>
              <a:rPr lang="uk-UA" sz="2800" b="1" i="1" kern="0" dirty="0">
                <a:solidFill>
                  <a:srgbClr val="FFFF00"/>
                </a:solidFill>
              </a:rPr>
              <a:t>інформаційною графікою</a:t>
            </a:r>
            <a:r>
              <a:rPr lang="uk-UA" sz="2800" b="1" i="1" kern="0" dirty="0">
                <a:solidFill>
                  <a:srgbClr val="FFFFFF"/>
                </a:solidFill>
              </a:rPr>
              <a:t>, або </a:t>
            </a:r>
            <a:r>
              <a:rPr lang="uk-UA" sz="2800" b="1" i="1" kern="0" dirty="0">
                <a:solidFill>
                  <a:srgbClr val="FFFF00"/>
                </a:solidFill>
              </a:rPr>
              <a:t>інфографікою</a:t>
            </a:r>
            <a:r>
              <a:rPr lang="uk-UA" sz="2800" b="1" i="1" kern="0" dirty="0">
                <a:solidFill>
                  <a:srgbClr val="FFFFFF"/>
                </a:solidFill>
              </a:rPr>
              <a:t>.</a:t>
            </a:r>
          </a:p>
        </p:txBody>
      </p:sp>
      <p:pic>
        <p:nvPicPr>
          <p:cNvPr id="7" name="Picture 2" descr="alert, attention, danger, error, exclamation, hanger, message, problem, warning icon">
            <a:extLst>
              <a:ext uri="{FF2B5EF4-FFF2-40B4-BE49-F238E27FC236}">
                <a16:creationId xmlns:a16="http://schemas.microsoft.com/office/drawing/2014/main" id="{827651A4-8D3C-4A2F-BDE3-8AE2367CF3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440" y="1235044"/>
            <a:ext cx="1219200" cy="1219201"/>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infographic, magazine, newspaper, paper, text icon">
            <a:extLst>
              <a:ext uri="{FF2B5EF4-FFF2-40B4-BE49-F238E27FC236}">
                <a16:creationId xmlns:a16="http://schemas.microsoft.com/office/drawing/2014/main" id="{C6A04522-CF42-4297-9F47-B6BC75FC07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823" y="2581747"/>
            <a:ext cx="4058098" cy="4058098"/>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ÐÑÐ´ÑÐ¾Ð´ÑÐ² Ð¿ÐµÑÐµÑÐ¾Ð±ÐºÐ¸ ÐÐ½ÑÐ¾Ð³ÑÐ°ÑÑÐºÐ° Ð²ÐµÐºÑÐ¾Ñ ÐµÐ»ÐµÐ¼ÐµÐ½ÑÑÐ² â ÑÑÐ¾ÐºÐ¾Ð²Ð° ÑÐ»ÑÑÑÑÐ°ÑÑÑ">
            <a:extLst>
              <a:ext uri="{FF2B5EF4-FFF2-40B4-BE49-F238E27FC236}">
                <a16:creationId xmlns:a16="http://schemas.microsoft.com/office/drawing/2014/main" id="{4A162A46-F44F-4E6A-BFFA-BCB813864E3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880" t="15557" r="5569" b="50971"/>
          <a:stretch/>
        </p:blipFill>
        <p:spPr bwMode="auto">
          <a:xfrm>
            <a:off x="3181350" y="2829063"/>
            <a:ext cx="8940800" cy="3553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4518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1000"/>
                                        <p:tgtEl>
                                          <p:spTgt spid="6"/>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122"/>
                                        </p:tgtEl>
                                        <p:attrNameLst>
                                          <p:attrName>style.visibility</p:attrName>
                                        </p:attrNameLst>
                                      </p:cBhvr>
                                      <p:to>
                                        <p:strVal val="visible"/>
                                      </p:to>
                                    </p:set>
                                    <p:anim calcmode="lin" valueType="num">
                                      <p:cBhvr>
                                        <p:cTn id="17" dur="1000" fill="hold"/>
                                        <p:tgtEl>
                                          <p:spTgt spid="5122"/>
                                        </p:tgtEl>
                                        <p:attrNameLst>
                                          <p:attrName>ppt_w</p:attrName>
                                        </p:attrNameLst>
                                      </p:cBhvr>
                                      <p:tavLst>
                                        <p:tav tm="0">
                                          <p:val>
                                            <p:fltVal val="0"/>
                                          </p:val>
                                        </p:tav>
                                        <p:tav tm="100000">
                                          <p:val>
                                            <p:strVal val="#ppt_w"/>
                                          </p:val>
                                        </p:tav>
                                      </p:tavLst>
                                    </p:anim>
                                    <p:anim calcmode="lin" valueType="num">
                                      <p:cBhvr>
                                        <p:cTn id="18" dur="1000" fill="hold"/>
                                        <p:tgtEl>
                                          <p:spTgt spid="5122"/>
                                        </p:tgtEl>
                                        <p:attrNameLst>
                                          <p:attrName>ppt_h</p:attrName>
                                        </p:attrNameLst>
                                      </p:cBhvr>
                                      <p:tavLst>
                                        <p:tav tm="0">
                                          <p:val>
                                            <p:fltVal val="0"/>
                                          </p:val>
                                        </p:tav>
                                        <p:tav tm="100000">
                                          <p:val>
                                            <p:strVal val="#ppt_h"/>
                                          </p:val>
                                        </p:tav>
                                      </p:tavLst>
                                    </p:anim>
                                    <p:animEffect transition="in" filter="fade">
                                      <p:cBhvr>
                                        <p:cTn id="19" dur="1000"/>
                                        <p:tgtEl>
                                          <p:spTgt spid="5122"/>
                                        </p:tgtEl>
                                      </p:cBhvr>
                                    </p:animEffect>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5126"/>
                                        </p:tgtEl>
                                        <p:attrNameLst>
                                          <p:attrName>style.visibility</p:attrName>
                                        </p:attrNameLst>
                                      </p:cBhvr>
                                      <p:to>
                                        <p:strVal val="visible"/>
                                      </p:to>
                                    </p:set>
                                    <p:anim calcmode="lin" valueType="num">
                                      <p:cBhvr>
                                        <p:cTn id="23" dur="1000" fill="hold"/>
                                        <p:tgtEl>
                                          <p:spTgt spid="5126"/>
                                        </p:tgtEl>
                                        <p:attrNameLst>
                                          <p:attrName>ppt_w</p:attrName>
                                        </p:attrNameLst>
                                      </p:cBhvr>
                                      <p:tavLst>
                                        <p:tav tm="0">
                                          <p:val>
                                            <p:fltVal val="0"/>
                                          </p:val>
                                        </p:tav>
                                        <p:tav tm="100000">
                                          <p:val>
                                            <p:strVal val="#ppt_w"/>
                                          </p:val>
                                        </p:tav>
                                      </p:tavLst>
                                    </p:anim>
                                    <p:anim calcmode="lin" valueType="num">
                                      <p:cBhvr>
                                        <p:cTn id="24" dur="1000" fill="hold"/>
                                        <p:tgtEl>
                                          <p:spTgt spid="5126"/>
                                        </p:tgtEl>
                                        <p:attrNameLst>
                                          <p:attrName>ppt_h</p:attrName>
                                        </p:attrNameLst>
                                      </p:cBhvr>
                                      <p:tavLst>
                                        <p:tav tm="0">
                                          <p:val>
                                            <p:fltVal val="0"/>
                                          </p:val>
                                        </p:tav>
                                        <p:tav tm="100000">
                                          <p:val>
                                            <p:strVal val="#ppt_h"/>
                                          </p:val>
                                        </p:tav>
                                      </p:tavLst>
                                    </p:anim>
                                    <p:animEffect transition="in" filter="fade">
                                      <p:cBhvr>
                                        <p:cTn id="25" dur="10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Інфографіка</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1 </a:t>
            </a:r>
            <a:r>
              <a:rPr lang="en-US" sz="1200" kern="0" dirty="0">
                <a:solidFill>
                  <a:srgbClr val="000000"/>
                </a:solidFill>
                <a:latin typeface="Verdana" pitchFamily="34" charset="0"/>
              </a:rPr>
              <a:t>§ </a:t>
            </a:r>
            <a:r>
              <a:rPr lang="uk-UA" sz="1200" kern="0" dirty="0">
                <a:solidFill>
                  <a:srgbClr val="000000"/>
                </a:solidFill>
                <a:latin typeface="Verdana" pitchFamily="34" charset="0"/>
              </a:rPr>
              <a:t>3</a:t>
            </a:r>
            <a:endParaRPr lang="en-US" sz="1200" kern="0" dirty="0">
              <a:solidFill>
                <a:srgbClr val="000000"/>
              </a:solidFill>
              <a:latin typeface="Verdana" pitchFamily="34" charset="0"/>
            </a:endParaRPr>
          </a:p>
        </p:txBody>
      </p:sp>
      <p:sp>
        <p:nvSpPr>
          <p:cNvPr id="8" name="TextBox 7">
            <a:extLst>
              <a:ext uri="{FF2B5EF4-FFF2-40B4-BE49-F238E27FC236}">
                <a16:creationId xmlns:a16="http://schemas.microsoft.com/office/drawing/2014/main" id="{2C3A030C-D3AE-4801-83A3-71487A8CFDE6}"/>
              </a:ext>
            </a:extLst>
          </p:cNvPr>
          <p:cNvSpPr txBox="1"/>
          <p:nvPr/>
        </p:nvSpPr>
        <p:spPr>
          <a:xfrm>
            <a:off x="72008" y="1196763"/>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Психологи твердять, що людина значно краще сприймає відомості, якщо вони подані з використанням:</a:t>
            </a:r>
          </a:p>
        </p:txBody>
      </p:sp>
      <p:pic>
        <p:nvPicPr>
          <p:cNvPr id="6" name="Рисунок 5">
            <a:extLst>
              <a:ext uri="{FF2B5EF4-FFF2-40B4-BE49-F238E27FC236}">
                <a16:creationId xmlns:a16="http://schemas.microsoft.com/office/drawing/2014/main" id="{B745B59A-30B1-462E-B007-246388CC8A92}"/>
              </a:ext>
            </a:extLst>
          </p:cNvPr>
          <p:cNvPicPr>
            <a:picLocks noChangeAspect="1"/>
          </p:cNvPicPr>
          <p:nvPr/>
        </p:nvPicPr>
        <p:blipFill rotWithShape="1">
          <a:blip r:embed="rId3"/>
          <a:srcRect l="36730" r="37581"/>
          <a:stretch/>
        </p:blipFill>
        <p:spPr>
          <a:xfrm>
            <a:off x="4372813" y="3852222"/>
            <a:ext cx="3446373" cy="2532776"/>
          </a:xfrm>
          <a:prstGeom prst="rect">
            <a:avLst/>
          </a:prstGeom>
        </p:spPr>
      </p:pic>
      <p:sp>
        <p:nvSpPr>
          <p:cNvPr id="9" name="Прямокутник 8">
            <a:extLst>
              <a:ext uri="{FF2B5EF4-FFF2-40B4-BE49-F238E27FC236}">
                <a16:creationId xmlns:a16="http://schemas.microsoft.com/office/drawing/2014/main" id="{73478075-FB52-4DE5-B3BB-EC6BBD5A3157}"/>
              </a:ext>
            </a:extLst>
          </p:cNvPr>
          <p:cNvSpPr/>
          <p:nvPr/>
        </p:nvSpPr>
        <p:spPr>
          <a:xfrm>
            <a:off x="69850" y="2278064"/>
            <a:ext cx="3973050" cy="1292661"/>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rgbClr val="FFFFFF"/>
                </a:solidFill>
              </a:rPr>
              <a:t>графічних зображень</a:t>
            </a:r>
          </a:p>
        </p:txBody>
      </p:sp>
      <p:sp>
        <p:nvSpPr>
          <p:cNvPr id="10" name="Прямокутник 9">
            <a:extLst>
              <a:ext uri="{FF2B5EF4-FFF2-40B4-BE49-F238E27FC236}">
                <a16:creationId xmlns:a16="http://schemas.microsoft.com/office/drawing/2014/main" id="{B7B5EE7A-0A06-4214-B421-4B1446BE6E20}"/>
              </a:ext>
            </a:extLst>
          </p:cNvPr>
          <p:cNvSpPr/>
          <p:nvPr/>
        </p:nvSpPr>
        <p:spPr>
          <a:xfrm>
            <a:off x="4110552" y="2278064"/>
            <a:ext cx="3973050" cy="1292661"/>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rgbClr val="FFFFFF"/>
                </a:solidFill>
              </a:rPr>
              <a:t>комбінацією графіки</a:t>
            </a:r>
          </a:p>
        </p:txBody>
      </p:sp>
      <p:sp>
        <p:nvSpPr>
          <p:cNvPr id="11" name="Прямокутник 10">
            <a:extLst>
              <a:ext uri="{FF2B5EF4-FFF2-40B4-BE49-F238E27FC236}">
                <a16:creationId xmlns:a16="http://schemas.microsoft.com/office/drawing/2014/main" id="{FEB8475F-A784-4ADE-9E3C-2FB9D769BC61}"/>
              </a:ext>
            </a:extLst>
          </p:cNvPr>
          <p:cNvSpPr/>
          <p:nvPr/>
        </p:nvSpPr>
        <p:spPr>
          <a:xfrm>
            <a:off x="8149100" y="2278064"/>
            <a:ext cx="3973050" cy="1292661"/>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rgbClr val="FFFFFF"/>
                </a:solidFill>
              </a:rPr>
              <a:t>тексту, чисел</a:t>
            </a:r>
          </a:p>
        </p:txBody>
      </p:sp>
      <p:pic>
        <p:nvPicPr>
          <p:cNvPr id="12" name="Рисунок 11">
            <a:extLst>
              <a:ext uri="{FF2B5EF4-FFF2-40B4-BE49-F238E27FC236}">
                <a16:creationId xmlns:a16="http://schemas.microsoft.com/office/drawing/2014/main" id="{2E744289-75D0-4B2B-9078-C5B17CD1AB70}"/>
              </a:ext>
            </a:extLst>
          </p:cNvPr>
          <p:cNvPicPr>
            <a:picLocks noChangeAspect="1"/>
          </p:cNvPicPr>
          <p:nvPr/>
        </p:nvPicPr>
        <p:blipFill rotWithShape="1">
          <a:blip r:embed="rId3"/>
          <a:srcRect r="70385"/>
          <a:stretch/>
        </p:blipFill>
        <p:spPr>
          <a:xfrm>
            <a:off x="69850" y="3852222"/>
            <a:ext cx="3973050" cy="2532777"/>
          </a:xfrm>
          <a:prstGeom prst="rect">
            <a:avLst/>
          </a:prstGeom>
        </p:spPr>
      </p:pic>
      <p:pic>
        <p:nvPicPr>
          <p:cNvPr id="10242" name="Picture 2" descr="Dashboards">
            <a:extLst>
              <a:ext uri="{FF2B5EF4-FFF2-40B4-BE49-F238E27FC236}">
                <a16:creationId xmlns:a16="http://schemas.microsoft.com/office/drawing/2014/main" id="{87143911-1939-48B7-92BC-0D7317652C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86854" y="3727975"/>
            <a:ext cx="3275575" cy="2620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43831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1000"/>
                                        <p:tgtEl>
                                          <p:spTgt spid="9"/>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1000" fill="hold"/>
                                        <p:tgtEl>
                                          <p:spTgt spid="12"/>
                                        </p:tgtEl>
                                        <p:attrNameLst>
                                          <p:attrName>ppt_w</p:attrName>
                                        </p:attrNameLst>
                                      </p:cBhvr>
                                      <p:tavLst>
                                        <p:tav tm="0">
                                          <p:val>
                                            <p:fltVal val="0"/>
                                          </p:val>
                                        </p:tav>
                                        <p:tav tm="100000">
                                          <p:val>
                                            <p:strVal val="#ppt_w"/>
                                          </p:val>
                                        </p:tav>
                                      </p:tavLst>
                                    </p:anim>
                                    <p:anim calcmode="lin" valueType="num">
                                      <p:cBhvr>
                                        <p:cTn id="16" dur="1000" fill="hold"/>
                                        <p:tgtEl>
                                          <p:spTgt spid="12"/>
                                        </p:tgtEl>
                                        <p:attrNameLst>
                                          <p:attrName>ppt_h</p:attrName>
                                        </p:attrNameLst>
                                      </p:cBhvr>
                                      <p:tavLst>
                                        <p:tav tm="0">
                                          <p:val>
                                            <p:fltVal val="0"/>
                                          </p:val>
                                        </p:tav>
                                        <p:tav tm="100000">
                                          <p:val>
                                            <p:strVal val="#ppt_h"/>
                                          </p:val>
                                        </p:tav>
                                      </p:tavLst>
                                    </p:anim>
                                    <p:animEffect transition="in" filter="fade">
                                      <p:cBhvr>
                                        <p:cTn id="17" dur="1000"/>
                                        <p:tgtEl>
                                          <p:spTgt spid="12"/>
                                        </p:tgtEl>
                                      </p:cBhvr>
                                    </p:animEffect>
                                  </p:childTnLst>
                                </p:cTn>
                              </p:par>
                            </p:childTnLst>
                          </p:cTn>
                        </p:par>
                        <p:par>
                          <p:cTn id="18" fill="hold">
                            <p:stCondLst>
                              <p:cond delay="3000"/>
                            </p:stCondLst>
                            <p:childTnLst>
                              <p:par>
                                <p:cTn id="19" presetID="22" presetClass="entr" presetSubtype="8"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1000"/>
                                        <p:tgtEl>
                                          <p:spTgt spid="10"/>
                                        </p:tgtEl>
                                      </p:cBhvr>
                                    </p:animEffect>
                                  </p:childTnLst>
                                </p:cTn>
                              </p:par>
                            </p:childTnLst>
                          </p:cTn>
                        </p:par>
                        <p:par>
                          <p:cTn id="22" fill="hold">
                            <p:stCondLst>
                              <p:cond delay="4000"/>
                            </p:stCondLst>
                            <p:childTnLst>
                              <p:par>
                                <p:cTn id="23" presetID="53"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ppt_w</p:attrName>
                                        </p:attrNameLst>
                                      </p:cBhvr>
                                      <p:tavLst>
                                        <p:tav tm="0">
                                          <p:val>
                                            <p:fltVal val="0"/>
                                          </p:val>
                                        </p:tav>
                                        <p:tav tm="100000">
                                          <p:val>
                                            <p:strVal val="#ppt_w"/>
                                          </p:val>
                                        </p:tav>
                                      </p:tavLst>
                                    </p:anim>
                                    <p:anim calcmode="lin" valueType="num">
                                      <p:cBhvr>
                                        <p:cTn id="26" dur="1000" fill="hold"/>
                                        <p:tgtEl>
                                          <p:spTgt spid="6"/>
                                        </p:tgtEl>
                                        <p:attrNameLst>
                                          <p:attrName>ppt_h</p:attrName>
                                        </p:attrNameLst>
                                      </p:cBhvr>
                                      <p:tavLst>
                                        <p:tav tm="0">
                                          <p:val>
                                            <p:fltVal val="0"/>
                                          </p:val>
                                        </p:tav>
                                        <p:tav tm="100000">
                                          <p:val>
                                            <p:strVal val="#ppt_h"/>
                                          </p:val>
                                        </p:tav>
                                      </p:tavLst>
                                    </p:anim>
                                    <p:animEffect transition="in" filter="fade">
                                      <p:cBhvr>
                                        <p:cTn id="27" dur="1000"/>
                                        <p:tgtEl>
                                          <p:spTgt spid="6"/>
                                        </p:tgtEl>
                                      </p:cBhvr>
                                    </p:animEffect>
                                  </p:childTnLst>
                                </p:cTn>
                              </p:par>
                            </p:childTnLst>
                          </p:cTn>
                        </p:par>
                        <p:par>
                          <p:cTn id="28" fill="hold">
                            <p:stCondLst>
                              <p:cond delay="500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1000"/>
                                        <p:tgtEl>
                                          <p:spTgt spid="11"/>
                                        </p:tgtEl>
                                      </p:cBhvr>
                                    </p:animEffect>
                                  </p:childTnLst>
                                </p:cTn>
                              </p:par>
                            </p:childTnLst>
                          </p:cTn>
                        </p:par>
                        <p:par>
                          <p:cTn id="32" fill="hold">
                            <p:stCondLst>
                              <p:cond delay="6000"/>
                            </p:stCondLst>
                            <p:childTnLst>
                              <p:par>
                                <p:cTn id="33" presetID="53" presetClass="entr" presetSubtype="16" fill="hold" nodeType="afterEffect">
                                  <p:stCondLst>
                                    <p:cond delay="0"/>
                                  </p:stCondLst>
                                  <p:childTnLst>
                                    <p:set>
                                      <p:cBhvr>
                                        <p:cTn id="34" dur="1" fill="hold">
                                          <p:stCondLst>
                                            <p:cond delay="0"/>
                                          </p:stCondLst>
                                        </p:cTn>
                                        <p:tgtEl>
                                          <p:spTgt spid="10242"/>
                                        </p:tgtEl>
                                        <p:attrNameLst>
                                          <p:attrName>style.visibility</p:attrName>
                                        </p:attrNameLst>
                                      </p:cBhvr>
                                      <p:to>
                                        <p:strVal val="visible"/>
                                      </p:to>
                                    </p:set>
                                    <p:anim calcmode="lin" valueType="num">
                                      <p:cBhvr>
                                        <p:cTn id="35" dur="1000" fill="hold"/>
                                        <p:tgtEl>
                                          <p:spTgt spid="10242"/>
                                        </p:tgtEl>
                                        <p:attrNameLst>
                                          <p:attrName>ppt_w</p:attrName>
                                        </p:attrNameLst>
                                      </p:cBhvr>
                                      <p:tavLst>
                                        <p:tav tm="0">
                                          <p:val>
                                            <p:fltVal val="0"/>
                                          </p:val>
                                        </p:tav>
                                        <p:tav tm="100000">
                                          <p:val>
                                            <p:strVal val="#ppt_w"/>
                                          </p:val>
                                        </p:tav>
                                      </p:tavLst>
                                    </p:anim>
                                    <p:anim calcmode="lin" valueType="num">
                                      <p:cBhvr>
                                        <p:cTn id="36" dur="1000" fill="hold"/>
                                        <p:tgtEl>
                                          <p:spTgt spid="10242"/>
                                        </p:tgtEl>
                                        <p:attrNameLst>
                                          <p:attrName>ppt_h</p:attrName>
                                        </p:attrNameLst>
                                      </p:cBhvr>
                                      <p:tavLst>
                                        <p:tav tm="0">
                                          <p:val>
                                            <p:fltVal val="0"/>
                                          </p:val>
                                        </p:tav>
                                        <p:tav tm="100000">
                                          <p:val>
                                            <p:strVal val="#ppt_h"/>
                                          </p:val>
                                        </p:tav>
                                      </p:tavLst>
                                    </p:anim>
                                    <p:animEffect transition="in" filter="fade">
                                      <p:cBhvr>
                                        <p:cTn id="37" dur="10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Інфографіка</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1 </a:t>
            </a:r>
            <a:r>
              <a:rPr lang="en-US" sz="1200" kern="0" dirty="0">
                <a:solidFill>
                  <a:srgbClr val="000000"/>
                </a:solidFill>
                <a:latin typeface="Verdana" pitchFamily="34" charset="0"/>
              </a:rPr>
              <a:t>§ </a:t>
            </a:r>
            <a:r>
              <a:rPr lang="uk-UA" sz="1200" kern="0" dirty="0">
                <a:solidFill>
                  <a:srgbClr val="000000"/>
                </a:solidFill>
                <a:latin typeface="Verdana" pitchFamily="34" charset="0"/>
              </a:rPr>
              <a:t>3</a:t>
            </a:r>
            <a:endParaRPr lang="en-US" sz="1200" kern="0" dirty="0">
              <a:solidFill>
                <a:srgbClr val="000000"/>
              </a:solidFill>
              <a:latin typeface="Verdana" pitchFamily="34" charset="0"/>
            </a:endParaRPr>
          </a:p>
        </p:txBody>
      </p:sp>
      <p:sp>
        <p:nvSpPr>
          <p:cNvPr id="8" name="TextBox 7">
            <a:extLst>
              <a:ext uri="{FF2B5EF4-FFF2-40B4-BE49-F238E27FC236}">
                <a16:creationId xmlns:a16="http://schemas.microsoft.com/office/drawing/2014/main" id="{2C3A030C-D3AE-4801-83A3-71487A8CFDE6}"/>
              </a:ext>
            </a:extLst>
          </p:cNvPr>
          <p:cNvSpPr txBox="1"/>
          <p:nvPr/>
        </p:nvSpPr>
        <p:spPr>
          <a:xfrm>
            <a:off x="72009" y="1196763"/>
            <a:ext cx="3414142" cy="529375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2600" b="1" i="1" kern="0" dirty="0">
                <a:solidFill>
                  <a:srgbClr val="FFFFFF"/>
                </a:solidFill>
              </a:rPr>
              <a:t>Інфографіку широко використовують перш за все для покращення сприйняття великого обсягу відомостей, а також відомостей, що мають досить складну структуру.</a:t>
            </a:r>
          </a:p>
        </p:txBody>
      </p:sp>
      <p:pic>
        <p:nvPicPr>
          <p:cNvPr id="4098" name="Picture 2" descr="Ð ÐµÐ·ÑÐ»ÑÑÐ°Ñ Ð¿Ð¾ÑÑÐºÑ Ð·Ð¾Ð±ÑÐ°Ð¶ÐµÐ½Ñ Ð·Ð° Ð·Ð°Ð¿Ð¸ÑÐ¾Ð¼ &quot;ÐÐÐÐÐ¢ÐÐ ÐÐÐ ÐÐÐ®ÐÐÐÐ¢Ð£ ÐÐ 2017 Ð ÐÐ&quot;">
            <a:extLst>
              <a:ext uri="{FF2B5EF4-FFF2-40B4-BE49-F238E27FC236}">
                <a16:creationId xmlns:a16="http://schemas.microsoft.com/office/drawing/2014/main" id="{3E4CB83E-8B7D-4E30-94AA-9C2F292D61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8550" y="1196762"/>
            <a:ext cx="8481441" cy="4770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50716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1000"/>
                                        <p:tgtEl>
                                          <p:spTgt spid="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098"/>
                                        </p:tgtEl>
                                        <p:attrNameLst>
                                          <p:attrName>style.visibility</p:attrName>
                                        </p:attrNameLst>
                                      </p:cBhvr>
                                      <p:to>
                                        <p:strVal val="visible"/>
                                      </p:to>
                                    </p:set>
                                    <p:anim calcmode="lin" valueType="num">
                                      <p:cBhvr>
                                        <p:cTn id="11" dur="1000" fill="hold"/>
                                        <p:tgtEl>
                                          <p:spTgt spid="4098"/>
                                        </p:tgtEl>
                                        <p:attrNameLst>
                                          <p:attrName>ppt_w</p:attrName>
                                        </p:attrNameLst>
                                      </p:cBhvr>
                                      <p:tavLst>
                                        <p:tav tm="0">
                                          <p:val>
                                            <p:fltVal val="0"/>
                                          </p:val>
                                        </p:tav>
                                        <p:tav tm="100000">
                                          <p:val>
                                            <p:strVal val="#ppt_w"/>
                                          </p:val>
                                        </p:tav>
                                      </p:tavLst>
                                    </p:anim>
                                    <p:anim calcmode="lin" valueType="num">
                                      <p:cBhvr>
                                        <p:cTn id="12" dur="1000" fill="hold"/>
                                        <p:tgtEl>
                                          <p:spTgt spid="4098"/>
                                        </p:tgtEl>
                                        <p:attrNameLst>
                                          <p:attrName>ppt_h</p:attrName>
                                        </p:attrNameLst>
                                      </p:cBhvr>
                                      <p:tavLst>
                                        <p:tav tm="0">
                                          <p:val>
                                            <p:fltVal val="0"/>
                                          </p:val>
                                        </p:tav>
                                        <p:tav tm="100000">
                                          <p:val>
                                            <p:strVal val="#ppt_h"/>
                                          </p:val>
                                        </p:tav>
                                      </p:tavLst>
                                    </p:anim>
                                    <p:animEffect transition="in" filter="fade">
                                      <p:cBhvr>
                                        <p:cTn id="13" dur="1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Інфографіка</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1 </a:t>
            </a:r>
            <a:r>
              <a:rPr lang="en-US" sz="1200" kern="0" dirty="0">
                <a:solidFill>
                  <a:srgbClr val="000000"/>
                </a:solidFill>
                <a:latin typeface="Verdana" pitchFamily="34" charset="0"/>
              </a:rPr>
              <a:t>§ </a:t>
            </a:r>
            <a:r>
              <a:rPr lang="uk-UA" sz="1200" kern="0" dirty="0">
                <a:solidFill>
                  <a:srgbClr val="000000"/>
                </a:solidFill>
                <a:latin typeface="Verdana" pitchFamily="34" charset="0"/>
              </a:rPr>
              <a:t>3</a:t>
            </a:r>
            <a:endParaRPr lang="en-US" sz="1200" kern="0" dirty="0">
              <a:solidFill>
                <a:srgbClr val="000000"/>
              </a:solidFill>
              <a:latin typeface="Verdana" pitchFamily="34" charset="0"/>
            </a:endParaRPr>
          </a:p>
        </p:txBody>
      </p:sp>
      <p:sp>
        <p:nvSpPr>
          <p:cNvPr id="8" name="TextBox 7">
            <a:extLst>
              <a:ext uri="{FF2B5EF4-FFF2-40B4-BE49-F238E27FC236}">
                <a16:creationId xmlns:a16="http://schemas.microsoft.com/office/drawing/2014/main" id="{2C3A030C-D3AE-4801-83A3-71487A8CFDE6}"/>
              </a:ext>
            </a:extLst>
          </p:cNvPr>
          <p:cNvSpPr txBox="1"/>
          <p:nvPr/>
        </p:nvSpPr>
        <p:spPr>
          <a:xfrm>
            <a:off x="72008" y="1196763"/>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Інфографіку часто створюють у </a:t>
            </a:r>
            <a:r>
              <a:rPr lang="uk-UA" sz="2800" b="1" i="1" kern="0" dirty="0">
                <a:solidFill>
                  <a:srgbClr val="FFFF00"/>
                </a:solidFill>
              </a:rPr>
              <a:t>графічному редакторі</a:t>
            </a:r>
            <a:r>
              <a:rPr lang="uk-UA" sz="2800" b="1" i="1" kern="0" dirty="0">
                <a:solidFill>
                  <a:srgbClr val="FFFFFF"/>
                </a:solidFill>
              </a:rPr>
              <a:t>. Нескладну інфографіку можна створити в:</a:t>
            </a:r>
          </a:p>
        </p:txBody>
      </p:sp>
      <p:sp>
        <p:nvSpPr>
          <p:cNvPr id="6" name="Прямокутник 5">
            <a:extLst>
              <a:ext uri="{FF2B5EF4-FFF2-40B4-BE49-F238E27FC236}">
                <a16:creationId xmlns:a16="http://schemas.microsoft.com/office/drawing/2014/main" id="{E21B75F0-23CA-4AC6-A39A-E0BD5DF2DC8E}"/>
              </a:ext>
            </a:extLst>
          </p:cNvPr>
          <p:cNvSpPr/>
          <p:nvPr/>
        </p:nvSpPr>
        <p:spPr>
          <a:xfrm>
            <a:off x="69850" y="2259014"/>
            <a:ext cx="5972332" cy="798511"/>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rgbClr val="FFFFFF"/>
                </a:solidFill>
              </a:rPr>
              <a:t>текстовому редакторі</a:t>
            </a:r>
          </a:p>
        </p:txBody>
      </p:sp>
      <p:sp>
        <p:nvSpPr>
          <p:cNvPr id="7" name="Прямокутник 6">
            <a:extLst>
              <a:ext uri="{FF2B5EF4-FFF2-40B4-BE49-F238E27FC236}">
                <a16:creationId xmlns:a16="http://schemas.microsoft.com/office/drawing/2014/main" id="{5499300B-6BE4-48E1-9B49-0B744147E82F}"/>
              </a:ext>
            </a:extLst>
          </p:cNvPr>
          <p:cNvSpPr/>
          <p:nvPr/>
        </p:nvSpPr>
        <p:spPr>
          <a:xfrm>
            <a:off x="6149820" y="2259014"/>
            <a:ext cx="5972332" cy="798511"/>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rgbClr val="FFFFFF"/>
                </a:solidFill>
              </a:rPr>
              <a:t>редакторі презентацій</a:t>
            </a:r>
          </a:p>
        </p:txBody>
      </p:sp>
      <p:pic>
        <p:nvPicPr>
          <p:cNvPr id="9" name="Picture 2" descr="https://lh3.ggpht.com/j6aNgkpGRXp9PEinADFoSkyfup46-6Rb83bS41lfQC_Tc2qg96zQ_aqZcyiaV3M-Ai4=w300">
            <a:extLst>
              <a:ext uri="{FF2B5EF4-FFF2-40B4-BE49-F238E27FC236}">
                <a16:creationId xmlns:a16="http://schemas.microsoft.com/office/drawing/2014/main" id="{FB7335D9-8B8A-4094-9964-F81932061A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2035" y="3165669"/>
            <a:ext cx="3267962" cy="326796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s://lh4.ggpht.com/2T6WgtnsITUqVRZe-PmK_eopjqd_TjdbP7YhjIakzPgMuWoXDKLaZ-RCRK-6Hg7rWQ=w300">
            <a:extLst>
              <a:ext uri="{FF2B5EF4-FFF2-40B4-BE49-F238E27FC236}">
                <a16:creationId xmlns:a16="http://schemas.microsoft.com/office/drawing/2014/main" id="{0F1F0EE6-C5DC-4F91-916C-A456CE60AE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02004" y="3165670"/>
            <a:ext cx="3267961" cy="3267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14266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1000"/>
                                        <p:tgtEl>
                                          <p:spTgt spid="6"/>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3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1000"/>
                                        <p:tgtEl>
                                          <p:spTgt spid="7"/>
                                        </p:tgtEl>
                                      </p:cBhvr>
                                    </p:animEffect>
                                  </p:childTnLst>
                                </p:cTn>
                              </p:par>
                            </p:childTnLst>
                          </p:cTn>
                        </p:par>
                        <p:par>
                          <p:cTn id="22" fill="hold">
                            <p:stCondLst>
                              <p:cond delay="4000"/>
                            </p:stCondLst>
                            <p:childTnLst>
                              <p:par>
                                <p:cTn id="23" presetID="53" presetClass="entr" presetSubtype="16"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Інфографіка</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1 </a:t>
            </a:r>
            <a:r>
              <a:rPr lang="en-US" sz="1200" kern="0" dirty="0">
                <a:solidFill>
                  <a:srgbClr val="000000"/>
                </a:solidFill>
                <a:latin typeface="Verdana" pitchFamily="34" charset="0"/>
              </a:rPr>
              <a:t>§ </a:t>
            </a:r>
            <a:r>
              <a:rPr lang="uk-UA" sz="1200" kern="0" dirty="0">
                <a:solidFill>
                  <a:srgbClr val="000000"/>
                </a:solidFill>
                <a:latin typeface="Verdana" pitchFamily="34" charset="0"/>
              </a:rPr>
              <a:t>3</a:t>
            </a:r>
            <a:endParaRPr lang="en-US" sz="1200" kern="0" dirty="0">
              <a:solidFill>
                <a:srgbClr val="000000"/>
              </a:solidFill>
              <a:latin typeface="Verdana" pitchFamily="34" charset="0"/>
            </a:endParaRPr>
          </a:p>
        </p:txBody>
      </p:sp>
      <p:sp>
        <p:nvSpPr>
          <p:cNvPr id="8" name="TextBox 7">
            <a:extLst>
              <a:ext uri="{FF2B5EF4-FFF2-40B4-BE49-F238E27FC236}">
                <a16:creationId xmlns:a16="http://schemas.microsoft.com/office/drawing/2014/main" id="{2C3A030C-D3AE-4801-83A3-71487A8CFDE6}"/>
              </a:ext>
            </a:extLst>
          </p:cNvPr>
          <p:cNvSpPr txBox="1"/>
          <p:nvPr/>
        </p:nvSpPr>
        <p:spPr>
          <a:xfrm>
            <a:off x="72008" y="1196763"/>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Також існує багато спеціальних онлайн-ресурсів для створення інфографіки. Наприклад,</a:t>
            </a:r>
          </a:p>
        </p:txBody>
      </p:sp>
      <p:sp>
        <p:nvSpPr>
          <p:cNvPr id="6" name="TextBox 5">
            <a:extLst>
              <a:ext uri="{FF2B5EF4-FFF2-40B4-BE49-F238E27FC236}">
                <a16:creationId xmlns:a16="http://schemas.microsoft.com/office/drawing/2014/main" id="{232A71DA-E970-41E4-B835-209F0C828732}"/>
              </a:ext>
            </a:extLst>
          </p:cNvPr>
          <p:cNvSpPr txBox="1"/>
          <p:nvPr/>
        </p:nvSpPr>
        <p:spPr>
          <a:xfrm>
            <a:off x="514350" y="2278064"/>
            <a:ext cx="11607800" cy="1815882"/>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en-US" sz="2800" b="1" i="1" kern="0" dirty="0">
                <a:solidFill>
                  <a:srgbClr val="FFFF00"/>
                </a:solidFill>
              </a:rPr>
              <a:t>Easel.ly</a:t>
            </a:r>
            <a:r>
              <a:rPr lang="uk-UA" sz="2800" b="1" i="1" kern="0" dirty="0">
                <a:solidFill>
                  <a:srgbClr val="FFFF00"/>
                </a:solidFill>
              </a:rPr>
              <a:t> </a:t>
            </a:r>
            <a:r>
              <a:rPr lang="uk-UA" sz="2800" b="1" i="1" kern="0" dirty="0">
                <a:solidFill>
                  <a:srgbClr val="FFFFFF"/>
                </a:solidFill>
              </a:rPr>
              <a:t>(</a:t>
            </a:r>
            <a:r>
              <a:rPr lang="en-US" sz="2800" b="1" i="1" kern="0" dirty="0">
                <a:solidFill>
                  <a:srgbClr val="FFFFFF"/>
                </a:solidFill>
              </a:rPr>
              <a:t>www.easel.ly) — </a:t>
            </a:r>
            <a:r>
              <a:rPr lang="uk-UA" sz="2800" b="1" i="1" kern="0" dirty="0">
                <a:solidFill>
                  <a:srgbClr val="FFFFFF"/>
                </a:solidFill>
              </a:rPr>
              <a:t>пропонує набір безкоштовних шаблонів для створення інфографіки. Усі структурні елементи майбутньої інфографіки можна редагувати і налаштувати на свій смак. </a:t>
            </a:r>
          </a:p>
        </p:txBody>
      </p:sp>
      <p:pic>
        <p:nvPicPr>
          <p:cNvPr id="9" name="Рисунок 8">
            <a:extLst>
              <a:ext uri="{FF2B5EF4-FFF2-40B4-BE49-F238E27FC236}">
                <a16:creationId xmlns:a16="http://schemas.microsoft.com/office/drawing/2014/main" id="{844E3494-FE24-4108-B654-D9C932E04544}"/>
              </a:ext>
            </a:extLst>
          </p:cNvPr>
          <p:cNvPicPr>
            <a:picLocks noChangeAspect="1"/>
          </p:cNvPicPr>
          <p:nvPr/>
        </p:nvPicPr>
        <p:blipFill>
          <a:blip r:embed="rId3"/>
          <a:stretch>
            <a:fillRect/>
          </a:stretch>
        </p:blipFill>
        <p:spPr>
          <a:xfrm>
            <a:off x="8401327" y="4162424"/>
            <a:ext cx="3720824" cy="2623357"/>
          </a:xfrm>
          <a:prstGeom prst="rect">
            <a:avLst/>
          </a:prstGeom>
        </p:spPr>
      </p:pic>
      <p:sp>
        <p:nvSpPr>
          <p:cNvPr id="10" name="TextBox 9">
            <a:extLst>
              <a:ext uri="{FF2B5EF4-FFF2-40B4-BE49-F238E27FC236}">
                <a16:creationId xmlns:a16="http://schemas.microsoft.com/office/drawing/2014/main" id="{CAB4D7AE-CDDC-4549-8854-BA142ABB5E50}"/>
              </a:ext>
            </a:extLst>
          </p:cNvPr>
          <p:cNvSpPr txBox="1"/>
          <p:nvPr/>
        </p:nvSpPr>
        <p:spPr>
          <a:xfrm>
            <a:off x="514350" y="4093946"/>
            <a:ext cx="7810500" cy="2677656"/>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У цьому сервісі є також бібліотека готових форм, стрілок, покажчиків і ліній для створення блок-схем, легке налаштування колірних палітр і шрифтів. Також можна додавати власні зображення.</a:t>
            </a:r>
          </a:p>
        </p:txBody>
      </p:sp>
    </p:spTree>
    <p:extLst>
      <p:ext uri="{BB962C8B-B14F-4D97-AF65-F5344CB8AC3E}">
        <p14:creationId xmlns:p14="http://schemas.microsoft.com/office/powerpoint/2010/main" val="178726637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1000"/>
                                        <p:tgtEl>
                                          <p:spTgt spid="6"/>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1000"/>
                                        <p:tgtEl>
                                          <p:spTgt spid="10"/>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fltVal val="0"/>
                                          </p:val>
                                        </p:tav>
                                        <p:tav tm="100000">
                                          <p:val>
                                            <p:strVal val="#ppt_w"/>
                                          </p:val>
                                        </p:tav>
                                      </p:tavLst>
                                    </p:anim>
                                    <p:anim calcmode="lin" valueType="num">
                                      <p:cBhvr>
                                        <p:cTn id="20" dur="1000" fill="hold"/>
                                        <p:tgtEl>
                                          <p:spTgt spid="9"/>
                                        </p:tgtEl>
                                        <p:attrNameLst>
                                          <p:attrName>ppt_h</p:attrName>
                                        </p:attrNameLst>
                                      </p:cBhvr>
                                      <p:tavLst>
                                        <p:tav tm="0">
                                          <p:val>
                                            <p:fltVal val="0"/>
                                          </p:val>
                                        </p:tav>
                                        <p:tav tm="100000">
                                          <p:val>
                                            <p:strVal val="#ppt_h"/>
                                          </p:val>
                                        </p:tav>
                                      </p:tavLst>
                                    </p:anim>
                                    <p:animEffect transition="in" filter="fade">
                                      <p:cBhvr>
                                        <p:cTn id="2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Інфографіка</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1 </a:t>
            </a:r>
            <a:r>
              <a:rPr lang="en-US" sz="1200" kern="0" dirty="0">
                <a:solidFill>
                  <a:srgbClr val="000000"/>
                </a:solidFill>
                <a:latin typeface="Verdana" pitchFamily="34" charset="0"/>
              </a:rPr>
              <a:t>§ </a:t>
            </a:r>
            <a:r>
              <a:rPr lang="uk-UA" sz="1200" kern="0" dirty="0">
                <a:solidFill>
                  <a:srgbClr val="000000"/>
                </a:solidFill>
                <a:latin typeface="Verdana" pitchFamily="34" charset="0"/>
              </a:rPr>
              <a:t>3</a:t>
            </a:r>
            <a:endParaRPr lang="en-US" sz="1200" kern="0" dirty="0">
              <a:solidFill>
                <a:srgbClr val="000000"/>
              </a:solidFill>
              <a:latin typeface="Verdana" pitchFamily="34" charset="0"/>
            </a:endParaRPr>
          </a:p>
        </p:txBody>
      </p:sp>
      <p:sp>
        <p:nvSpPr>
          <p:cNvPr id="8" name="TextBox 7">
            <a:extLst>
              <a:ext uri="{FF2B5EF4-FFF2-40B4-BE49-F238E27FC236}">
                <a16:creationId xmlns:a16="http://schemas.microsoft.com/office/drawing/2014/main" id="{2C3A030C-D3AE-4801-83A3-71487A8CFDE6}"/>
              </a:ext>
            </a:extLst>
          </p:cNvPr>
          <p:cNvSpPr txBox="1"/>
          <p:nvPr/>
        </p:nvSpPr>
        <p:spPr>
          <a:xfrm>
            <a:off x="72008" y="1196763"/>
            <a:ext cx="12050142" cy="523220"/>
          </a:xfrm>
          <a:prstGeom prst="rect">
            <a:avLst/>
          </a:prstGeom>
          <a:solidFill>
            <a:srgbClr val="7030A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en-US" sz="2800" b="1" i="1" kern="0" dirty="0" err="1">
                <a:solidFill>
                  <a:srgbClr val="FFFFFF"/>
                </a:solidFill>
              </a:rPr>
              <a:t>Easel.l</a:t>
            </a:r>
            <a:r>
              <a:rPr lang="uk-UA" sz="2800" b="1" i="1" kern="0" dirty="0">
                <a:solidFill>
                  <a:srgbClr val="FFFFFF"/>
                </a:solidFill>
              </a:rPr>
              <a:t>у (</a:t>
            </a:r>
            <a:r>
              <a:rPr lang="en-US" sz="2800" b="1" i="1" kern="0" dirty="0">
                <a:solidFill>
                  <a:srgbClr val="FFFFFF"/>
                </a:solidFill>
              </a:rPr>
              <a:t>www.easel.ly)</a:t>
            </a:r>
            <a:endParaRPr lang="uk-UA" sz="2800" b="1" i="1" kern="0" dirty="0">
              <a:solidFill>
                <a:srgbClr val="FFFFFF"/>
              </a:solidFill>
            </a:endParaRPr>
          </a:p>
        </p:txBody>
      </p:sp>
      <p:pic>
        <p:nvPicPr>
          <p:cNvPr id="3" name="Рисунок 2">
            <a:extLst>
              <a:ext uri="{FF2B5EF4-FFF2-40B4-BE49-F238E27FC236}">
                <a16:creationId xmlns:a16="http://schemas.microsoft.com/office/drawing/2014/main" id="{741A1AAF-3979-421C-B3D7-7E092FA32D26}"/>
              </a:ext>
            </a:extLst>
          </p:cNvPr>
          <p:cNvPicPr>
            <a:picLocks noChangeAspect="1"/>
          </p:cNvPicPr>
          <p:nvPr/>
        </p:nvPicPr>
        <p:blipFill>
          <a:blip r:embed="rId3"/>
          <a:stretch>
            <a:fillRect/>
          </a:stretch>
        </p:blipFill>
        <p:spPr>
          <a:xfrm>
            <a:off x="515128" y="1892084"/>
            <a:ext cx="11161743" cy="466841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26648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Інфографіка</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1 </a:t>
            </a:r>
            <a:r>
              <a:rPr lang="en-US" sz="1200" kern="0" dirty="0">
                <a:solidFill>
                  <a:srgbClr val="000000"/>
                </a:solidFill>
                <a:latin typeface="Verdana" pitchFamily="34" charset="0"/>
              </a:rPr>
              <a:t>§ </a:t>
            </a:r>
            <a:r>
              <a:rPr lang="uk-UA" sz="1200" kern="0" dirty="0">
                <a:solidFill>
                  <a:srgbClr val="000000"/>
                </a:solidFill>
                <a:latin typeface="Verdana" pitchFamily="34" charset="0"/>
              </a:rPr>
              <a:t>3</a:t>
            </a:r>
            <a:endParaRPr lang="en-US" sz="1200" kern="0" dirty="0">
              <a:solidFill>
                <a:srgbClr val="000000"/>
              </a:solidFill>
              <a:latin typeface="Verdana" pitchFamily="34" charset="0"/>
            </a:endParaRPr>
          </a:p>
        </p:txBody>
      </p:sp>
      <p:sp>
        <p:nvSpPr>
          <p:cNvPr id="8" name="TextBox 7">
            <a:extLst>
              <a:ext uri="{FF2B5EF4-FFF2-40B4-BE49-F238E27FC236}">
                <a16:creationId xmlns:a16="http://schemas.microsoft.com/office/drawing/2014/main" id="{2C3A030C-D3AE-4801-83A3-71487A8CFDE6}"/>
              </a:ext>
            </a:extLst>
          </p:cNvPr>
          <p:cNvSpPr txBox="1"/>
          <p:nvPr/>
        </p:nvSpPr>
        <p:spPr>
          <a:xfrm>
            <a:off x="72008" y="1196763"/>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(Продовження…) Онлайн-ресурси для створення інфографіки:</a:t>
            </a:r>
          </a:p>
        </p:txBody>
      </p:sp>
      <p:sp>
        <p:nvSpPr>
          <p:cNvPr id="6" name="TextBox 5">
            <a:extLst>
              <a:ext uri="{FF2B5EF4-FFF2-40B4-BE49-F238E27FC236}">
                <a16:creationId xmlns:a16="http://schemas.microsoft.com/office/drawing/2014/main" id="{9E4798B7-AE68-4D7F-A6F8-EC57506A7EEC}"/>
              </a:ext>
            </a:extLst>
          </p:cNvPr>
          <p:cNvSpPr txBox="1"/>
          <p:nvPr/>
        </p:nvSpPr>
        <p:spPr>
          <a:xfrm>
            <a:off x="514350" y="2278064"/>
            <a:ext cx="7896226" cy="4093428"/>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en-US" sz="2600" b="1" i="1" kern="0" dirty="0">
                <a:solidFill>
                  <a:srgbClr val="FFFF00"/>
                </a:solidFill>
              </a:rPr>
              <a:t>Infogr.am </a:t>
            </a:r>
            <a:r>
              <a:rPr lang="en-US" sz="2600" b="1" i="1" kern="0" dirty="0">
                <a:solidFill>
                  <a:srgbClr val="FFFFFF"/>
                </a:solidFill>
              </a:rPr>
              <a:t>(infogram.com) — </a:t>
            </a:r>
            <a:r>
              <a:rPr lang="uk-UA" sz="2600" b="1" i="1" kern="0" dirty="0">
                <a:solidFill>
                  <a:srgbClr val="FFFFFF"/>
                </a:solidFill>
              </a:rPr>
              <a:t>частково безкоштовний ресурс для створення схем, графіків і географічних карт з можливістю завантаження відео та фото для створення інтерактивної інфографіки. Усі дані для майбутньої інфографіки заносяться в таблицю. їх можна редагувати в будь-який момент, а вбудований генератор автоматично оновить готову інфографіку. </a:t>
            </a:r>
          </a:p>
        </p:txBody>
      </p:sp>
      <p:pic>
        <p:nvPicPr>
          <p:cNvPr id="8198" name="Picture 6" descr="Ð ÐµÐ·ÑÐ»ÑÑÐ°Ñ Ð¿Ð¾ÑÑÐºÑ Ð·Ð¾Ð±ÑÐ°Ð¶ÐµÐ½Ñ Ð·Ð° Ð·Ð°Ð¿Ð¸ÑÐ¾Ð¼ &quot;Infogr.am&quot;">
            <a:extLst>
              <a:ext uri="{FF2B5EF4-FFF2-40B4-BE49-F238E27FC236}">
                <a16:creationId xmlns:a16="http://schemas.microsoft.com/office/drawing/2014/main" id="{9A5D39B6-CF89-4530-A3F3-42E66E0C111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25" r="8765"/>
          <a:stretch/>
        </p:blipFill>
        <p:spPr bwMode="auto">
          <a:xfrm>
            <a:off x="8486775" y="2278064"/>
            <a:ext cx="3635375" cy="4093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111916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1000"/>
                                        <p:tgtEl>
                                          <p:spTgt spid="6"/>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8198"/>
                                        </p:tgtEl>
                                        <p:attrNameLst>
                                          <p:attrName>style.visibility</p:attrName>
                                        </p:attrNameLst>
                                      </p:cBhvr>
                                      <p:to>
                                        <p:strVal val="visible"/>
                                      </p:to>
                                    </p:set>
                                    <p:anim calcmode="lin" valueType="num">
                                      <p:cBhvr>
                                        <p:cTn id="15" dur="1000" fill="hold"/>
                                        <p:tgtEl>
                                          <p:spTgt spid="8198"/>
                                        </p:tgtEl>
                                        <p:attrNameLst>
                                          <p:attrName>ppt_w</p:attrName>
                                        </p:attrNameLst>
                                      </p:cBhvr>
                                      <p:tavLst>
                                        <p:tav tm="0">
                                          <p:val>
                                            <p:fltVal val="0"/>
                                          </p:val>
                                        </p:tav>
                                        <p:tav tm="100000">
                                          <p:val>
                                            <p:strVal val="#ppt_w"/>
                                          </p:val>
                                        </p:tav>
                                      </p:tavLst>
                                    </p:anim>
                                    <p:anim calcmode="lin" valueType="num">
                                      <p:cBhvr>
                                        <p:cTn id="16" dur="1000" fill="hold"/>
                                        <p:tgtEl>
                                          <p:spTgt spid="8198"/>
                                        </p:tgtEl>
                                        <p:attrNameLst>
                                          <p:attrName>ppt_h</p:attrName>
                                        </p:attrNameLst>
                                      </p:cBhvr>
                                      <p:tavLst>
                                        <p:tav tm="0">
                                          <p:val>
                                            <p:fltVal val="0"/>
                                          </p:val>
                                        </p:tav>
                                        <p:tav tm="100000">
                                          <p:val>
                                            <p:strVal val="#ppt_h"/>
                                          </p:val>
                                        </p:tav>
                                      </p:tavLst>
                                    </p:anim>
                                    <p:animEffect transition="in" filter="fade">
                                      <p:cBhvr>
                                        <p:cTn id="17" dur="1000"/>
                                        <p:tgtEl>
                                          <p:spTgt spid="8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Інфографіка</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1 </a:t>
            </a:r>
            <a:r>
              <a:rPr lang="en-US" sz="1200" kern="0" dirty="0">
                <a:solidFill>
                  <a:srgbClr val="000000"/>
                </a:solidFill>
                <a:latin typeface="Verdana" pitchFamily="34" charset="0"/>
              </a:rPr>
              <a:t>§ </a:t>
            </a:r>
            <a:r>
              <a:rPr lang="uk-UA" sz="1200" kern="0" dirty="0">
                <a:solidFill>
                  <a:srgbClr val="000000"/>
                </a:solidFill>
                <a:latin typeface="Verdana" pitchFamily="34" charset="0"/>
              </a:rPr>
              <a:t>3</a:t>
            </a:r>
            <a:endParaRPr lang="en-US" sz="1200" kern="0" dirty="0">
              <a:solidFill>
                <a:srgbClr val="000000"/>
              </a:solidFill>
              <a:latin typeface="Verdana" pitchFamily="34" charset="0"/>
            </a:endParaRPr>
          </a:p>
        </p:txBody>
      </p:sp>
      <p:sp>
        <p:nvSpPr>
          <p:cNvPr id="8" name="TextBox 7">
            <a:extLst>
              <a:ext uri="{FF2B5EF4-FFF2-40B4-BE49-F238E27FC236}">
                <a16:creationId xmlns:a16="http://schemas.microsoft.com/office/drawing/2014/main" id="{2C3A030C-D3AE-4801-83A3-71487A8CFDE6}"/>
              </a:ext>
            </a:extLst>
          </p:cNvPr>
          <p:cNvSpPr txBox="1"/>
          <p:nvPr/>
        </p:nvSpPr>
        <p:spPr>
          <a:xfrm>
            <a:off x="72008" y="1196763"/>
            <a:ext cx="4147567" cy="529375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2600" b="1" i="1" kern="0" dirty="0">
                <a:solidFill>
                  <a:srgbClr val="FFFFFF"/>
                </a:solidFill>
              </a:rPr>
              <a:t>Після завершення всіх правок результат можна опублікувати на сайті </a:t>
            </a:r>
            <a:r>
              <a:rPr lang="en-US" sz="2600" b="1" i="1" kern="0" dirty="0" err="1">
                <a:solidFill>
                  <a:srgbClr val="FFFF00"/>
                </a:solidFill>
              </a:rPr>
              <a:t>Infogram</a:t>
            </a:r>
            <a:r>
              <a:rPr lang="en-US" sz="2600" b="1" i="1" kern="0" dirty="0">
                <a:solidFill>
                  <a:srgbClr val="FFFFFF"/>
                </a:solidFill>
              </a:rPr>
              <a:t>, </a:t>
            </a:r>
            <a:r>
              <a:rPr lang="uk-UA" sz="2600" b="1" i="1" kern="0" dirty="0">
                <a:solidFill>
                  <a:srgbClr val="FFFFFF"/>
                </a:solidFill>
              </a:rPr>
              <a:t>вбудувати створену інфографіку в свій сайт або блог, а також поділитися посиланням із друзями, використовуючи соціальні мережі.</a:t>
            </a:r>
          </a:p>
        </p:txBody>
      </p:sp>
      <p:pic>
        <p:nvPicPr>
          <p:cNvPr id="7170" name="Picture 2" descr="infographics editor">
            <a:extLst>
              <a:ext uri="{FF2B5EF4-FFF2-40B4-BE49-F238E27FC236}">
                <a16:creationId xmlns:a16="http://schemas.microsoft.com/office/drawing/2014/main" id="{2A08A5CA-C624-493F-8373-CD9C721AF0C3}"/>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335055" y="1196762"/>
            <a:ext cx="7784937" cy="5293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80118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1000"/>
                                        <p:tgtEl>
                                          <p:spTgt spid="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7170"/>
                                        </p:tgtEl>
                                        <p:attrNameLst>
                                          <p:attrName>style.visibility</p:attrName>
                                        </p:attrNameLst>
                                      </p:cBhvr>
                                      <p:to>
                                        <p:strVal val="visible"/>
                                      </p:to>
                                    </p:set>
                                    <p:anim calcmode="lin" valueType="num">
                                      <p:cBhvr>
                                        <p:cTn id="11" dur="1000" fill="hold"/>
                                        <p:tgtEl>
                                          <p:spTgt spid="7170"/>
                                        </p:tgtEl>
                                        <p:attrNameLst>
                                          <p:attrName>ppt_w</p:attrName>
                                        </p:attrNameLst>
                                      </p:cBhvr>
                                      <p:tavLst>
                                        <p:tav tm="0">
                                          <p:val>
                                            <p:fltVal val="0"/>
                                          </p:val>
                                        </p:tav>
                                        <p:tav tm="100000">
                                          <p:val>
                                            <p:strVal val="#ppt_w"/>
                                          </p:val>
                                        </p:tav>
                                      </p:tavLst>
                                    </p:anim>
                                    <p:anim calcmode="lin" valueType="num">
                                      <p:cBhvr>
                                        <p:cTn id="12" dur="1000" fill="hold"/>
                                        <p:tgtEl>
                                          <p:spTgt spid="7170"/>
                                        </p:tgtEl>
                                        <p:attrNameLst>
                                          <p:attrName>ppt_h</p:attrName>
                                        </p:attrNameLst>
                                      </p:cBhvr>
                                      <p:tavLst>
                                        <p:tav tm="0">
                                          <p:val>
                                            <p:fltVal val="0"/>
                                          </p:val>
                                        </p:tav>
                                        <p:tav tm="100000">
                                          <p:val>
                                            <p:strVal val="#ppt_h"/>
                                          </p:val>
                                        </p:tav>
                                      </p:tavLst>
                                    </p:anim>
                                    <p:animEffect transition="in" filter="fade">
                                      <p:cBhvr>
                                        <p:cTn id="13" dur="1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Інфографіка</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1 </a:t>
            </a:r>
            <a:r>
              <a:rPr lang="en-US" sz="1200" kern="0" dirty="0">
                <a:solidFill>
                  <a:srgbClr val="000000"/>
                </a:solidFill>
                <a:latin typeface="Verdana" pitchFamily="34" charset="0"/>
              </a:rPr>
              <a:t>§ </a:t>
            </a:r>
            <a:r>
              <a:rPr lang="uk-UA" sz="1200" kern="0" dirty="0">
                <a:solidFill>
                  <a:srgbClr val="000000"/>
                </a:solidFill>
                <a:latin typeface="Verdana" pitchFamily="34" charset="0"/>
              </a:rPr>
              <a:t>3</a:t>
            </a:r>
            <a:endParaRPr lang="en-US" sz="1200" kern="0" dirty="0">
              <a:solidFill>
                <a:srgbClr val="000000"/>
              </a:solidFill>
              <a:latin typeface="Verdana" pitchFamily="34" charset="0"/>
            </a:endParaRPr>
          </a:p>
        </p:txBody>
      </p:sp>
      <p:sp>
        <p:nvSpPr>
          <p:cNvPr id="8" name="TextBox 7">
            <a:extLst>
              <a:ext uri="{FF2B5EF4-FFF2-40B4-BE49-F238E27FC236}">
                <a16:creationId xmlns:a16="http://schemas.microsoft.com/office/drawing/2014/main" id="{2C3A030C-D3AE-4801-83A3-71487A8CFDE6}"/>
              </a:ext>
            </a:extLst>
          </p:cNvPr>
          <p:cNvSpPr txBox="1"/>
          <p:nvPr/>
        </p:nvSpPr>
        <p:spPr>
          <a:xfrm>
            <a:off x="72008" y="1196763"/>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(Продовження…) Онлайн-ресурси для створення інфографіки:</a:t>
            </a:r>
          </a:p>
        </p:txBody>
      </p:sp>
      <p:sp>
        <p:nvSpPr>
          <p:cNvPr id="6" name="TextBox 5">
            <a:extLst>
              <a:ext uri="{FF2B5EF4-FFF2-40B4-BE49-F238E27FC236}">
                <a16:creationId xmlns:a16="http://schemas.microsoft.com/office/drawing/2014/main" id="{9E4798B7-AE68-4D7F-A6F8-EC57506A7EEC}"/>
              </a:ext>
            </a:extLst>
          </p:cNvPr>
          <p:cNvSpPr txBox="1"/>
          <p:nvPr/>
        </p:nvSpPr>
        <p:spPr>
          <a:xfrm>
            <a:off x="514349" y="2278064"/>
            <a:ext cx="8067676" cy="4093428"/>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en-US" sz="2600" b="1" i="1" kern="0" dirty="0" err="1">
                <a:solidFill>
                  <a:srgbClr val="FFFF00"/>
                </a:solidFill>
              </a:rPr>
              <a:t>Venngage</a:t>
            </a:r>
            <a:r>
              <a:rPr lang="en-US" sz="2600" b="1" i="1" kern="0" dirty="0">
                <a:solidFill>
                  <a:srgbClr val="FFFFFF"/>
                </a:solidFill>
              </a:rPr>
              <a:t> (venngage.com) — </a:t>
            </a:r>
            <a:r>
              <a:rPr lang="uk-UA" sz="2600" b="1" i="1" kern="0" dirty="0">
                <a:solidFill>
                  <a:srgbClr val="FFFFFF"/>
                </a:solidFill>
              </a:rPr>
              <a:t>частково безкоштовний ресурс для створення і публікації інфографіки з досить простим у використанні набором можливостей. Для користувачів доступні готові схеми, теми оформлення, графіки та піктограми, також можна завантажити авторські зображення і тло. Серед додаткових можливостей є можливість створювати анімацію.</a:t>
            </a:r>
          </a:p>
        </p:txBody>
      </p:sp>
      <p:pic>
        <p:nvPicPr>
          <p:cNvPr id="9218" name="Picture 2" descr="ÐÐ¾Ð²âÑÐ·Ð°Ð½Ðµ Ð·Ð¾Ð±ÑÐ°Ð¶ÐµÐ½Ð½Ñ">
            <a:extLst>
              <a:ext uri="{FF2B5EF4-FFF2-40B4-BE49-F238E27FC236}">
                <a16:creationId xmlns:a16="http://schemas.microsoft.com/office/drawing/2014/main" id="{61A8E077-21C4-48AC-A91B-34D43486AF9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445" r="9333"/>
          <a:stretch/>
        </p:blipFill>
        <p:spPr bwMode="auto">
          <a:xfrm>
            <a:off x="8724901" y="2278064"/>
            <a:ext cx="3397250" cy="4093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44470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1000"/>
                                        <p:tgtEl>
                                          <p:spTgt spid="6"/>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9218"/>
                                        </p:tgtEl>
                                        <p:attrNameLst>
                                          <p:attrName>style.visibility</p:attrName>
                                        </p:attrNameLst>
                                      </p:cBhvr>
                                      <p:to>
                                        <p:strVal val="visible"/>
                                      </p:to>
                                    </p:set>
                                    <p:anim calcmode="lin" valueType="num">
                                      <p:cBhvr>
                                        <p:cTn id="15" dur="1000" fill="hold"/>
                                        <p:tgtEl>
                                          <p:spTgt spid="9218"/>
                                        </p:tgtEl>
                                        <p:attrNameLst>
                                          <p:attrName>ppt_w</p:attrName>
                                        </p:attrNameLst>
                                      </p:cBhvr>
                                      <p:tavLst>
                                        <p:tav tm="0">
                                          <p:val>
                                            <p:fltVal val="0"/>
                                          </p:val>
                                        </p:tav>
                                        <p:tav tm="100000">
                                          <p:val>
                                            <p:strVal val="#ppt_w"/>
                                          </p:val>
                                        </p:tav>
                                      </p:tavLst>
                                    </p:anim>
                                    <p:anim calcmode="lin" valueType="num">
                                      <p:cBhvr>
                                        <p:cTn id="16" dur="1000" fill="hold"/>
                                        <p:tgtEl>
                                          <p:spTgt spid="9218"/>
                                        </p:tgtEl>
                                        <p:attrNameLst>
                                          <p:attrName>ppt_h</p:attrName>
                                        </p:attrNameLst>
                                      </p:cBhvr>
                                      <p:tavLst>
                                        <p:tav tm="0">
                                          <p:val>
                                            <p:fltVal val="0"/>
                                          </p:val>
                                        </p:tav>
                                        <p:tav tm="100000">
                                          <p:val>
                                            <p:strVal val="#ppt_h"/>
                                          </p:val>
                                        </p:tav>
                                      </p:tavLst>
                                    </p:anim>
                                    <p:animEffect transition="in" filter="fade">
                                      <p:cBhvr>
                                        <p:cTn id="17" dur="1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Реклама</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1 </a:t>
            </a:r>
            <a:r>
              <a:rPr lang="en-US" sz="1200" kern="0" dirty="0">
                <a:solidFill>
                  <a:srgbClr val="000000"/>
                </a:solidFill>
                <a:latin typeface="Verdana" pitchFamily="34" charset="0"/>
              </a:rPr>
              <a:t>§ </a:t>
            </a:r>
            <a:r>
              <a:rPr lang="uk-UA" sz="1200" kern="0" dirty="0">
                <a:solidFill>
                  <a:srgbClr val="000000"/>
                </a:solidFill>
                <a:latin typeface="Verdana" pitchFamily="34" charset="0"/>
              </a:rPr>
              <a:t>3</a:t>
            </a:r>
            <a:endParaRPr lang="en-US" sz="1200" kern="0" dirty="0">
              <a:solidFill>
                <a:srgbClr val="000000"/>
              </a:solidFill>
              <a:latin typeface="Verdana" pitchFamily="34" charset="0"/>
            </a:endParaRPr>
          </a:p>
        </p:txBody>
      </p:sp>
      <p:sp>
        <p:nvSpPr>
          <p:cNvPr id="6" name="TextBox 5"/>
          <p:cNvSpPr txBox="1"/>
          <p:nvPr/>
        </p:nvSpPr>
        <p:spPr>
          <a:xfrm>
            <a:off x="72008" y="1196763"/>
            <a:ext cx="4530472" cy="5262979"/>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2800" b="1" i="1" kern="0" dirty="0">
                <a:solidFill>
                  <a:schemeClr val="bg1"/>
                </a:solidFill>
              </a:rPr>
              <a:t>В даний час в рекламі фактор тиску на психіку людини різко посилився. Необхідною умовою в процесі рекламування стало використання різних психологічних і соціологічних прийомів.</a:t>
            </a:r>
          </a:p>
        </p:txBody>
      </p:sp>
      <p:pic>
        <p:nvPicPr>
          <p:cNvPr id="2050" name="Picture 2" descr="Результат пошуку зображень за запитом &quot;Advertising&quot;">
            <a:extLst>
              <a:ext uri="{FF2B5EF4-FFF2-40B4-BE49-F238E27FC236}">
                <a16:creationId xmlns:a16="http://schemas.microsoft.com/office/drawing/2014/main" id="{05F5A84D-EC87-4DC0-9921-82772D6FB7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140" r="1544"/>
          <a:stretch/>
        </p:blipFill>
        <p:spPr bwMode="auto">
          <a:xfrm>
            <a:off x="4678120" y="1196762"/>
            <a:ext cx="7441871" cy="5262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12916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p:cTn id="11" dur="1000" fill="hold"/>
                                        <p:tgtEl>
                                          <p:spTgt spid="2050"/>
                                        </p:tgtEl>
                                        <p:attrNameLst>
                                          <p:attrName>ppt_w</p:attrName>
                                        </p:attrNameLst>
                                      </p:cBhvr>
                                      <p:tavLst>
                                        <p:tav tm="0">
                                          <p:val>
                                            <p:fltVal val="0"/>
                                          </p:val>
                                        </p:tav>
                                        <p:tav tm="100000">
                                          <p:val>
                                            <p:strVal val="#ppt_w"/>
                                          </p:val>
                                        </p:tav>
                                      </p:tavLst>
                                    </p:anim>
                                    <p:anim calcmode="lin" valueType="num">
                                      <p:cBhvr>
                                        <p:cTn id="12" dur="1000" fill="hold"/>
                                        <p:tgtEl>
                                          <p:spTgt spid="2050"/>
                                        </p:tgtEl>
                                        <p:attrNameLst>
                                          <p:attrName>ppt_h</p:attrName>
                                        </p:attrNameLst>
                                      </p:cBhvr>
                                      <p:tavLst>
                                        <p:tav tm="0">
                                          <p:val>
                                            <p:fltVal val="0"/>
                                          </p:val>
                                        </p:tav>
                                        <p:tav tm="100000">
                                          <p:val>
                                            <p:strVal val="#ppt_h"/>
                                          </p:val>
                                        </p:tav>
                                      </p:tavLst>
                                    </p:anim>
                                    <p:animEffect transition="in" filter="fade">
                                      <p:cBhvr>
                                        <p:cTn id="13"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Інфографіка</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1 </a:t>
            </a:r>
            <a:r>
              <a:rPr lang="en-US" sz="1200" kern="0" dirty="0">
                <a:solidFill>
                  <a:srgbClr val="000000"/>
                </a:solidFill>
                <a:latin typeface="Verdana" pitchFamily="34" charset="0"/>
              </a:rPr>
              <a:t>§ </a:t>
            </a:r>
            <a:r>
              <a:rPr lang="uk-UA" sz="1200" kern="0" dirty="0">
                <a:solidFill>
                  <a:srgbClr val="000000"/>
                </a:solidFill>
                <a:latin typeface="Verdana" pitchFamily="34" charset="0"/>
              </a:rPr>
              <a:t>3</a:t>
            </a:r>
            <a:endParaRPr lang="en-US" sz="1200" kern="0" dirty="0">
              <a:solidFill>
                <a:srgbClr val="000000"/>
              </a:solidFill>
              <a:latin typeface="Verdana" pitchFamily="34" charset="0"/>
            </a:endParaRPr>
          </a:p>
        </p:txBody>
      </p:sp>
      <p:pic>
        <p:nvPicPr>
          <p:cNvPr id="3" name="Рисунок 2">
            <a:extLst>
              <a:ext uri="{FF2B5EF4-FFF2-40B4-BE49-F238E27FC236}">
                <a16:creationId xmlns:a16="http://schemas.microsoft.com/office/drawing/2014/main" id="{E720AAA6-02E3-469C-999D-E49DAAFE7D77}"/>
              </a:ext>
            </a:extLst>
          </p:cNvPr>
          <p:cNvPicPr>
            <a:picLocks noChangeAspect="1"/>
          </p:cNvPicPr>
          <p:nvPr/>
        </p:nvPicPr>
        <p:blipFill rotWithShape="1">
          <a:blip r:embed="rId3"/>
          <a:srcRect t="2131"/>
          <a:stretch/>
        </p:blipFill>
        <p:spPr>
          <a:xfrm>
            <a:off x="72008" y="1796834"/>
            <a:ext cx="12050142" cy="4945596"/>
          </a:xfrm>
          <a:prstGeom prst="rect">
            <a:avLst/>
          </a:prstGeom>
        </p:spPr>
      </p:pic>
      <p:sp>
        <p:nvSpPr>
          <p:cNvPr id="7" name="TextBox 6">
            <a:extLst>
              <a:ext uri="{FF2B5EF4-FFF2-40B4-BE49-F238E27FC236}">
                <a16:creationId xmlns:a16="http://schemas.microsoft.com/office/drawing/2014/main" id="{8FBBB42E-5B75-4455-BA24-D008EFDEC01E}"/>
              </a:ext>
            </a:extLst>
          </p:cNvPr>
          <p:cNvSpPr txBox="1"/>
          <p:nvPr/>
        </p:nvSpPr>
        <p:spPr>
          <a:xfrm>
            <a:off x="72008" y="1196763"/>
            <a:ext cx="12050142" cy="523220"/>
          </a:xfrm>
          <a:prstGeom prst="rect">
            <a:avLst/>
          </a:prstGeom>
          <a:solidFill>
            <a:srgbClr val="7030A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en-US" sz="2800" b="1" i="1" kern="0" dirty="0" err="1">
                <a:solidFill>
                  <a:srgbClr val="FFFFFF"/>
                </a:solidFill>
              </a:rPr>
              <a:t>Venngage</a:t>
            </a:r>
            <a:r>
              <a:rPr lang="en-US" sz="2800" b="1" i="1" kern="0" dirty="0">
                <a:solidFill>
                  <a:srgbClr val="FFFFFF"/>
                </a:solidFill>
              </a:rPr>
              <a:t> (venngage.com) </a:t>
            </a:r>
            <a:endParaRPr lang="uk-UA" sz="2800" b="1" i="1" kern="0" dirty="0">
              <a:solidFill>
                <a:srgbClr val="FFFFFF"/>
              </a:solidFill>
            </a:endParaRPr>
          </a:p>
        </p:txBody>
      </p:sp>
    </p:spTree>
    <p:extLst>
      <p:ext uri="{BB962C8B-B14F-4D97-AF65-F5344CB8AC3E}">
        <p14:creationId xmlns:p14="http://schemas.microsoft.com/office/powerpoint/2010/main" val="115860477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Інфографіка</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1 </a:t>
            </a:r>
            <a:r>
              <a:rPr lang="en-US" sz="1200" kern="0" dirty="0">
                <a:solidFill>
                  <a:srgbClr val="000000"/>
                </a:solidFill>
                <a:latin typeface="Verdana" pitchFamily="34" charset="0"/>
              </a:rPr>
              <a:t>§ </a:t>
            </a:r>
            <a:r>
              <a:rPr lang="uk-UA" sz="1200" kern="0" dirty="0">
                <a:solidFill>
                  <a:srgbClr val="000000"/>
                </a:solidFill>
                <a:latin typeface="Verdana" pitchFamily="34" charset="0"/>
              </a:rPr>
              <a:t>3</a:t>
            </a:r>
            <a:endParaRPr lang="en-US" sz="1200" kern="0" dirty="0">
              <a:solidFill>
                <a:srgbClr val="000000"/>
              </a:solidFill>
              <a:latin typeface="Verdana" pitchFamily="34" charset="0"/>
            </a:endParaRPr>
          </a:p>
        </p:txBody>
      </p:sp>
      <p:sp>
        <p:nvSpPr>
          <p:cNvPr id="8" name="TextBox 7">
            <a:extLst>
              <a:ext uri="{FF2B5EF4-FFF2-40B4-BE49-F238E27FC236}">
                <a16:creationId xmlns:a16="http://schemas.microsoft.com/office/drawing/2014/main" id="{2C3A030C-D3AE-4801-83A3-71487A8CFDE6}"/>
              </a:ext>
            </a:extLst>
          </p:cNvPr>
          <p:cNvSpPr txBox="1"/>
          <p:nvPr/>
        </p:nvSpPr>
        <p:spPr>
          <a:xfrm>
            <a:off x="72008" y="1196763"/>
            <a:ext cx="12050142" cy="1815882"/>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У всіх наведених прикладах ресурсів для створення інфографіки інтерфейс англомовний. На жаль, на даний час відсутні ресурси з україномовним інтерфейсом для створення інфографіки.</a:t>
            </a:r>
          </a:p>
        </p:txBody>
      </p:sp>
      <p:pic>
        <p:nvPicPr>
          <p:cNvPr id="3" name="Рисунок 2">
            <a:extLst>
              <a:ext uri="{FF2B5EF4-FFF2-40B4-BE49-F238E27FC236}">
                <a16:creationId xmlns:a16="http://schemas.microsoft.com/office/drawing/2014/main" id="{7112D6C7-1084-4C91-9422-7C50E239FD70}"/>
              </a:ext>
            </a:extLst>
          </p:cNvPr>
          <p:cNvPicPr>
            <a:picLocks noChangeAspect="1"/>
          </p:cNvPicPr>
          <p:nvPr/>
        </p:nvPicPr>
        <p:blipFill rotWithShape="1">
          <a:blip r:embed="rId3"/>
          <a:srcRect b="6707"/>
          <a:stretch/>
        </p:blipFill>
        <p:spPr>
          <a:xfrm>
            <a:off x="69850" y="3122303"/>
            <a:ext cx="12050142" cy="3478522"/>
          </a:xfrm>
          <a:prstGeom prst="rect">
            <a:avLst/>
          </a:prstGeom>
        </p:spPr>
      </p:pic>
      <p:sp>
        <p:nvSpPr>
          <p:cNvPr id="7" name="Прямокутник 6">
            <a:extLst>
              <a:ext uri="{FF2B5EF4-FFF2-40B4-BE49-F238E27FC236}">
                <a16:creationId xmlns:a16="http://schemas.microsoft.com/office/drawing/2014/main" id="{BB91C440-6BAA-440C-82D0-CE961198E679}"/>
              </a:ext>
            </a:extLst>
          </p:cNvPr>
          <p:cNvSpPr/>
          <p:nvPr/>
        </p:nvSpPr>
        <p:spPr>
          <a:xfrm>
            <a:off x="8198780" y="3655865"/>
            <a:ext cx="2469220" cy="887559"/>
          </a:xfrm>
          <a:prstGeom prst="rect">
            <a:avLst/>
          </a:prstGeom>
          <a:solidFill>
            <a:srgbClr val="008000">
              <a:alpha val="30000"/>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9" name="Стрілка вліво 20">
            <a:extLst>
              <a:ext uri="{FF2B5EF4-FFF2-40B4-BE49-F238E27FC236}">
                <a16:creationId xmlns:a16="http://schemas.microsoft.com/office/drawing/2014/main" id="{C46EC1E0-563E-40EC-A2BE-D3708421FC19}"/>
              </a:ext>
            </a:extLst>
          </p:cNvPr>
          <p:cNvSpPr/>
          <p:nvPr/>
        </p:nvSpPr>
        <p:spPr>
          <a:xfrm flipH="1">
            <a:off x="7737016" y="3952036"/>
            <a:ext cx="1152128" cy="648072"/>
          </a:xfrm>
          <a:prstGeom prst="leftArrow">
            <a:avLst/>
          </a:prstGeom>
          <a:solidFill>
            <a:srgbClr val="FF0000"/>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dirty="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177611177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1000"/>
                                        <p:tgtEl>
                                          <p:spTgt spid="9"/>
                                        </p:tgtEl>
                                      </p:cBhvr>
                                    </p:animEffect>
                                  </p:childTnLst>
                                </p:cTn>
                              </p:par>
                            </p:childTnLst>
                          </p:cTn>
                        </p:par>
                        <p:par>
                          <p:cTn id="18" fill="hold">
                            <p:stCondLst>
                              <p:cond delay="3000"/>
                            </p:stCondLst>
                            <p:childTnLst>
                              <p:par>
                                <p:cTn id="19" presetID="21" presetClass="entr" presetSubtype="1"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heel(1)">
                                      <p:cBhvr>
                                        <p:cTn id="21" dur="2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rmAutofit/>
          </a:bodyPr>
          <a:lstStyle/>
          <a:p>
            <a:r>
              <a:rPr lang="uk-UA" dirty="0"/>
              <a:t>Розгадайте ребус</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pic>
        <p:nvPicPr>
          <p:cNvPr id="17" name="Picture 2" descr="http://www.zarobytyhroshi.com/images/243_1c7236e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7977" y="5301208"/>
            <a:ext cx="1561356" cy="1561356"/>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7619293" y="6525344"/>
            <a:ext cx="4570040" cy="340519"/>
          </a:xfrm>
          <a:prstGeom prst="roundRect">
            <a:avLst/>
          </a:prstGeom>
          <a:solidFill>
            <a:srgbClr val="00B050"/>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uk-UA" sz="1400" b="1" i="1" u="none" strike="noStrike" kern="0" cap="none" spc="0" normalizeH="0" baseline="0" noProof="0" dirty="0">
                <a:ln>
                  <a:noFill/>
                </a:ln>
                <a:solidFill>
                  <a:srgbClr val="FFFFFF"/>
                </a:solidFill>
                <a:effectLst/>
                <a:uLnTx/>
                <a:uFillTx/>
                <a:latin typeface="Verdana"/>
                <a:ea typeface="+mn-ea"/>
                <a:cs typeface="Times New Roman" panose="02020603050405020304" pitchFamily="18" charset="0"/>
              </a:rPr>
              <a:t>«Ребуси українською» </a:t>
            </a:r>
            <a:r>
              <a:rPr kumimoji="0" lang="en-US" sz="1400" b="1" i="1" u="none" strike="noStrike" kern="0" cap="none" spc="0" normalizeH="0" baseline="0" noProof="0" dirty="0">
                <a:ln>
                  <a:noFill/>
                </a:ln>
                <a:solidFill>
                  <a:srgbClr val="FFFFFF"/>
                </a:solidFill>
                <a:effectLst/>
                <a:uLnTx/>
                <a:uFillTx/>
                <a:latin typeface="Verdana"/>
                <a:ea typeface="+mn-ea"/>
                <a:cs typeface="Times New Roman" panose="02020603050405020304" pitchFamily="18" charset="0"/>
              </a:rPr>
              <a:t>©</a:t>
            </a:r>
            <a:r>
              <a:rPr kumimoji="0" lang="uk-UA" sz="1400" b="1" i="1" u="none" strike="noStrike" kern="0" cap="none" spc="0" normalizeH="0" baseline="0" noProof="0" dirty="0">
                <a:ln>
                  <a:noFill/>
                </a:ln>
                <a:solidFill>
                  <a:srgbClr val="FFFFFF"/>
                </a:solidFill>
                <a:effectLst/>
                <a:uLnTx/>
                <a:uFillTx/>
                <a:latin typeface="Verdana"/>
                <a:ea typeface="+mn-ea"/>
                <a:cs typeface="Times New Roman" panose="02020603050405020304" pitchFamily="18" charset="0"/>
              </a:rPr>
              <a:t> </a:t>
            </a:r>
            <a:r>
              <a:rPr kumimoji="0" lang="en-US" sz="1400" b="1" i="1" u="none" strike="noStrike" kern="0" cap="none" spc="0" normalizeH="0" baseline="0" noProof="0" dirty="0">
                <a:ln>
                  <a:noFill/>
                </a:ln>
                <a:solidFill>
                  <a:srgbClr val="FFFFFF"/>
                </a:solidFill>
                <a:effectLst/>
                <a:uLnTx/>
                <a:uFillTx/>
                <a:latin typeface="Verdana"/>
                <a:ea typeface="+mn-ea"/>
                <a:cs typeface="Times New Roman" panose="02020603050405020304" pitchFamily="18" charset="0"/>
              </a:rPr>
              <a:t>rebus1.com</a:t>
            </a:r>
          </a:p>
        </p:txBody>
      </p:sp>
      <p:sp>
        <p:nvSpPr>
          <p:cNvPr id="9" name="TextBox 8"/>
          <p:cNvSpPr txBox="1"/>
          <p:nvPr/>
        </p:nvSpPr>
        <p:spPr>
          <a:xfrm>
            <a:off x="4246536" y="5445224"/>
            <a:ext cx="6633671" cy="1021556"/>
          </a:xfrm>
          <a:prstGeom prst="roundRect">
            <a:avLst/>
          </a:prstGeom>
          <a:solidFill>
            <a:srgbClr val="FF0000"/>
          </a:solidFill>
          <a:ln>
            <a:noFill/>
          </a:ln>
          <a:effectLst>
            <a:outerShdw blurRad="57150" dist="19050" dir="5400000" algn="ctr" rotWithShape="0">
              <a:srgbClr val="000000">
                <a:alpha val="63000"/>
              </a:srgbClr>
            </a:outerShdw>
          </a:effectLst>
        </p:spPr>
        <p:txBody>
          <a:bodyPr wrap="square" rtlCol="0">
            <a:spAutoFit/>
          </a:bodyPr>
          <a:lstStyle/>
          <a:p>
            <a:pPr algn="ctr"/>
            <a:r>
              <a:rPr lang="uk-UA" sz="5400" b="1" i="1" dirty="0">
                <a:solidFill>
                  <a:srgbClr val="FFFFFF"/>
                </a:solidFill>
                <a:cs typeface="Times New Roman" panose="02020603050405020304" pitchFamily="18" charset="0"/>
              </a:rPr>
              <a:t>Інфографіка</a:t>
            </a:r>
          </a:p>
        </p:txBody>
      </p:sp>
      <p:sp>
        <p:nvSpPr>
          <p:cNvPr id="18"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1 </a:t>
            </a:r>
            <a:r>
              <a:rPr lang="en-US" sz="1200" kern="0" dirty="0">
                <a:solidFill>
                  <a:srgbClr val="000000"/>
                </a:solidFill>
                <a:latin typeface="Verdana" pitchFamily="34" charset="0"/>
              </a:rPr>
              <a:t>§ </a:t>
            </a:r>
            <a:r>
              <a:rPr lang="uk-UA" sz="1200" kern="0" dirty="0">
                <a:solidFill>
                  <a:srgbClr val="000000"/>
                </a:solidFill>
                <a:latin typeface="Verdana" pitchFamily="34" charset="0"/>
              </a:rPr>
              <a:t>3</a:t>
            </a:r>
            <a:endParaRPr lang="en-US" sz="1200" kern="0" dirty="0">
              <a:solidFill>
                <a:srgbClr val="000000"/>
              </a:solidFill>
              <a:latin typeface="Verdana" pitchFamily="34" charset="0"/>
            </a:endParaRPr>
          </a:p>
        </p:txBody>
      </p:sp>
      <p:grpSp>
        <p:nvGrpSpPr>
          <p:cNvPr id="6" name="Групувати 5">
            <a:extLst>
              <a:ext uri="{FF2B5EF4-FFF2-40B4-BE49-F238E27FC236}">
                <a16:creationId xmlns:a16="http://schemas.microsoft.com/office/drawing/2014/main" id="{47C2E24D-28D5-4F27-B063-6B545F088EC7}"/>
              </a:ext>
            </a:extLst>
          </p:cNvPr>
          <p:cNvGrpSpPr/>
          <p:nvPr/>
        </p:nvGrpSpPr>
        <p:grpSpPr>
          <a:xfrm>
            <a:off x="116236" y="2200891"/>
            <a:ext cx="11968926" cy="2094928"/>
            <a:chOff x="-515360" y="2095674"/>
            <a:chExt cx="14471952" cy="2533033"/>
          </a:xfrm>
        </p:grpSpPr>
        <p:pic>
          <p:nvPicPr>
            <p:cNvPr id="3" name="Рисунок 2">
              <a:extLst>
                <a:ext uri="{FF2B5EF4-FFF2-40B4-BE49-F238E27FC236}">
                  <a16:creationId xmlns:a16="http://schemas.microsoft.com/office/drawing/2014/main" id="{9CBD7E5D-C54D-4894-B54B-7E16F66CDCFF}"/>
                </a:ext>
              </a:extLst>
            </p:cNvPr>
            <p:cNvPicPr>
              <a:picLocks noChangeAspect="1"/>
            </p:cNvPicPr>
            <p:nvPr/>
          </p:nvPicPr>
          <p:blipFill>
            <a:blip r:embed="rId4"/>
            <a:stretch>
              <a:fillRect/>
            </a:stretch>
          </p:blipFill>
          <p:spPr>
            <a:xfrm>
              <a:off x="-515360" y="2095674"/>
              <a:ext cx="9324975" cy="2486025"/>
            </a:xfrm>
            <a:prstGeom prst="rect">
              <a:avLst/>
            </a:prstGeom>
          </p:spPr>
        </p:pic>
        <p:pic>
          <p:nvPicPr>
            <p:cNvPr id="5" name="Рисунок 4">
              <a:extLst>
                <a:ext uri="{FF2B5EF4-FFF2-40B4-BE49-F238E27FC236}">
                  <a16:creationId xmlns:a16="http://schemas.microsoft.com/office/drawing/2014/main" id="{36FD3D55-2A9D-4714-ABDC-9715842598E3}"/>
                </a:ext>
              </a:extLst>
            </p:cNvPr>
            <p:cNvPicPr>
              <a:picLocks noChangeAspect="1"/>
            </p:cNvPicPr>
            <p:nvPr/>
          </p:nvPicPr>
          <p:blipFill>
            <a:blip r:embed="rId5"/>
            <a:stretch>
              <a:fillRect/>
            </a:stretch>
          </p:blipFill>
          <p:spPr>
            <a:xfrm>
              <a:off x="8860717" y="2104582"/>
              <a:ext cx="5095875" cy="2524125"/>
            </a:xfrm>
            <a:prstGeom prst="rect">
              <a:avLst/>
            </a:prstGeom>
          </p:spPr>
        </p:pic>
      </p:grpSp>
    </p:spTree>
    <p:extLst>
      <p:ext uri="{BB962C8B-B14F-4D97-AF65-F5344CB8AC3E}">
        <p14:creationId xmlns:p14="http://schemas.microsoft.com/office/powerpoint/2010/main" val="312721564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rmAutofit/>
          </a:bodyPr>
          <a:lstStyle/>
          <a:p>
            <a:r>
              <a:rPr lang="uk-UA" dirty="0"/>
              <a:t>Дайте відповіді на запитання</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1 </a:t>
            </a:r>
            <a:r>
              <a:rPr lang="uk-UA" sz="1200" kern="0" dirty="0">
                <a:solidFill>
                  <a:srgbClr val="000000"/>
                </a:solidFill>
                <a:latin typeface="Verdana" pitchFamily="34" charset="0"/>
              </a:rPr>
              <a:t>§ 3</a:t>
            </a:r>
          </a:p>
        </p:txBody>
      </p:sp>
      <p:sp>
        <p:nvSpPr>
          <p:cNvPr id="6" name="TextBox 5"/>
          <p:cNvSpPr txBox="1"/>
          <p:nvPr/>
        </p:nvSpPr>
        <p:spPr>
          <a:xfrm>
            <a:off x="72008" y="1196763"/>
            <a:ext cx="12050142" cy="523220"/>
          </a:xfrm>
          <a:prstGeom prst="rect">
            <a:avLst/>
          </a:prstGeom>
          <a:gradFill rotWithShape="1">
            <a:gsLst>
              <a:gs pos="0">
                <a:srgbClr val="19426B">
                  <a:satMod val="103000"/>
                  <a:lumMod val="102000"/>
                  <a:tint val="94000"/>
                </a:srgbClr>
              </a:gs>
              <a:gs pos="50000">
                <a:srgbClr val="19426B">
                  <a:satMod val="110000"/>
                  <a:lumMod val="100000"/>
                  <a:shade val="100000"/>
                </a:srgbClr>
              </a:gs>
              <a:gs pos="100000">
                <a:srgbClr val="19426B">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wrap="square" rtlCol="0">
            <a:spAutoFit/>
          </a:bodyPr>
          <a:lstStyle/>
          <a:p>
            <a:pPr marL="514350" lvl="0" indent="-514350" algn="just" fontAlgn="base">
              <a:spcBef>
                <a:spcPct val="0"/>
              </a:spcBef>
              <a:spcAft>
                <a:spcPct val="0"/>
              </a:spcAft>
              <a:buFont typeface="+mj-lt"/>
              <a:buAutoNum type="arabicPeriod"/>
              <a:defRPr/>
            </a:pPr>
            <a:r>
              <a:rPr lang="uk-UA" sz="2800" b="1" i="1" kern="0" dirty="0">
                <a:solidFill>
                  <a:srgbClr val="FFFFFF"/>
                </a:solidFill>
              </a:rPr>
              <a:t>Як ви розумієте поняттям «Реклама»?</a:t>
            </a:r>
          </a:p>
        </p:txBody>
      </p:sp>
      <p:pic>
        <p:nvPicPr>
          <p:cNvPr id="30" name="Picture 2" descr="http://nvip.com.ua/sites/default/files/imagecache/original_watermark/pictures/news/q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25774" y="4780449"/>
            <a:ext cx="1663554" cy="2053771"/>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72007" y="1853115"/>
            <a:ext cx="12050142" cy="523220"/>
          </a:xfrm>
          <a:prstGeom prst="rect">
            <a:avLst/>
          </a:prstGeom>
          <a:solidFill>
            <a:srgbClr val="FFFF00"/>
          </a:solidFill>
          <a:ln>
            <a:noFill/>
          </a:ln>
          <a:effectLst>
            <a:outerShdw blurRad="57150" dist="19050" dir="5400000" algn="ctr" rotWithShape="0">
              <a:srgbClr val="000000">
                <a:alpha val="63000"/>
              </a:srgbClr>
            </a:outerShdw>
          </a:effectLst>
        </p:spPr>
        <p:txBody>
          <a:bodyPr wrap="square" rtlCol="0">
            <a:spAutoFit/>
          </a:bodyPr>
          <a:lstStyle/>
          <a:p>
            <a:pPr marL="514350" lvl="0" indent="-514350" fontAlgn="base">
              <a:spcBef>
                <a:spcPct val="0"/>
              </a:spcBef>
              <a:spcAft>
                <a:spcPct val="0"/>
              </a:spcAft>
              <a:buFont typeface="+mj-lt"/>
              <a:buAutoNum type="arabicPeriod" startAt="2"/>
              <a:defRPr/>
            </a:pPr>
            <a:r>
              <a:rPr lang="uk-UA" sz="2800" b="1" i="1" kern="0" dirty="0">
                <a:solidFill>
                  <a:srgbClr val="002060"/>
                </a:solidFill>
              </a:rPr>
              <a:t>Назвіть способи залучення уваги в рекламі.</a:t>
            </a:r>
          </a:p>
        </p:txBody>
      </p:sp>
      <p:sp>
        <p:nvSpPr>
          <p:cNvPr id="32" name="TextBox 31"/>
          <p:cNvSpPr txBox="1"/>
          <p:nvPr/>
        </p:nvSpPr>
        <p:spPr>
          <a:xfrm>
            <a:off x="72007" y="2509467"/>
            <a:ext cx="5292473" cy="954107"/>
          </a:xfrm>
          <a:prstGeom prst="rect">
            <a:avLst/>
          </a:prstGeom>
          <a:gradFill rotWithShape="1">
            <a:gsLst>
              <a:gs pos="0">
                <a:srgbClr val="19426B">
                  <a:satMod val="103000"/>
                  <a:lumMod val="102000"/>
                  <a:tint val="94000"/>
                </a:srgbClr>
              </a:gs>
              <a:gs pos="50000">
                <a:srgbClr val="19426B">
                  <a:satMod val="110000"/>
                  <a:lumMod val="100000"/>
                  <a:shade val="100000"/>
                </a:srgbClr>
              </a:gs>
              <a:gs pos="100000">
                <a:srgbClr val="19426B">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wrap="square" rtlCol="0">
            <a:spAutoFit/>
          </a:bodyPr>
          <a:lstStyle/>
          <a:p>
            <a:pPr marL="514350" lvl="0" indent="-514350" fontAlgn="base">
              <a:spcBef>
                <a:spcPct val="0"/>
              </a:spcBef>
              <a:spcAft>
                <a:spcPct val="0"/>
              </a:spcAft>
              <a:buFont typeface="+mj-lt"/>
              <a:buAutoNum type="arabicPeriod" startAt="3"/>
              <a:defRPr/>
            </a:pPr>
            <a:r>
              <a:rPr lang="uk-UA" sz="2800" b="1" i="1" kern="0" dirty="0">
                <a:solidFill>
                  <a:srgbClr val="FFFFFF"/>
                </a:solidFill>
              </a:rPr>
              <a:t>Що таке інфографіка?</a:t>
            </a:r>
          </a:p>
        </p:txBody>
      </p:sp>
      <p:sp>
        <p:nvSpPr>
          <p:cNvPr id="11" name="TextBox 10">
            <a:extLst>
              <a:ext uri="{FF2B5EF4-FFF2-40B4-BE49-F238E27FC236}">
                <a16:creationId xmlns:a16="http://schemas.microsoft.com/office/drawing/2014/main" id="{8F99599C-B348-4D4A-98AD-D6874981D0C8}"/>
              </a:ext>
            </a:extLst>
          </p:cNvPr>
          <p:cNvSpPr txBox="1"/>
          <p:nvPr/>
        </p:nvSpPr>
        <p:spPr>
          <a:xfrm>
            <a:off x="72007" y="3596706"/>
            <a:ext cx="5292473" cy="954107"/>
          </a:xfrm>
          <a:prstGeom prst="rect">
            <a:avLst/>
          </a:prstGeom>
          <a:solidFill>
            <a:srgbClr val="FFFF00"/>
          </a:solidFill>
          <a:ln>
            <a:noFill/>
          </a:ln>
          <a:effectLst>
            <a:outerShdw blurRad="57150" dist="19050" dir="5400000" algn="ctr" rotWithShape="0">
              <a:srgbClr val="000000">
                <a:alpha val="63000"/>
              </a:srgbClr>
            </a:outerShdw>
          </a:effectLst>
        </p:spPr>
        <p:txBody>
          <a:bodyPr wrap="square" rtlCol="0">
            <a:spAutoFit/>
          </a:bodyPr>
          <a:lstStyle/>
          <a:p>
            <a:pPr marL="514350" lvl="0" indent="-514350" fontAlgn="base">
              <a:spcBef>
                <a:spcPct val="0"/>
              </a:spcBef>
              <a:spcAft>
                <a:spcPct val="0"/>
              </a:spcAft>
              <a:buFont typeface="+mj-lt"/>
              <a:buAutoNum type="arabicPeriod" startAt="4"/>
              <a:defRPr/>
            </a:pPr>
            <a:r>
              <a:rPr lang="uk-UA" sz="2800" b="1" i="1" kern="0" dirty="0">
                <a:solidFill>
                  <a:srgbClr val="002060"/>
                </a:solidFill>
              </a:rPr>
              <a:t>Як можна створити інфографіку?</a:t>
            </a:r>
          </a:p>
        </p:txBody>
      </p:sp>
      <p:sp>
        <p:nvSpPr>
          <p:cNvPr id="12" name="TextBox 11">
            <a:extLst>
              <a:ext uri="{FF2B5EF4-FFF2-40B4-BE49-F238E27FC236}">
                <a16:creationId xmlns:a16="http://schemas.microsoft.com/office/drawing/2014/main" id="{F7851651-F1D8-4406-8561-975E8A307B9D}"/>
              </a:ext>
            </a:extLst>
          </p:cNvPr>
          <p:cNvSpPr txBox="1"/>
          <p:nvPr/>
        </p:nvSpPr>
        <p:spPr>
          <a:xfrm>
            <a:off x="72007" y="4683945"/>
            <a:ext cx="5292473" cy="1384995"/>
          </a:xfrm>
          <a:prstGeom prst="rect">
            <a:avLst/>
          </a:prstGeom>
          <a:gradFill rotWithShape="1">
            <a:gsLst>
              <a:gs pos="0">
                <a:srgbClr val="19426B">
                  <a:satMod val="103000"/>
                  <a:lumMod val="102000"/>
                  <a:tint val="94000"/>
                </a:srgbClr>
              </a:gs>
              <a:gs pos="50000">
                <a:srgbClr val="19426B">
                  <a:satMod val="110000"/>
                  <a:lumMod val="100000"/>
                  <a:shade val="100000"/>
                </a:srgbClr>
              </a:gs>
              <a:gs pos="100000">
                <a:srgbClr val="19426B">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wrap="square" rtlCol="0">
            <a:spAutoFit/>
          </a:bodyPr>
          <a:lstStyle/>
          <a:p>
            <a:pPr marL="514350" lvl="0" indent="-514350" fontAlgn="base">
              <a:spcBef>
                <a:spcPct val="0"/>
              </a:spcBef>
              <a:spcAft>
                <a:spcPct val="0"/>
              </a:spcAft>
              <a:buFont typeface="+mj-lt"/>
              <a:buAutoNum type="arabicPeriod" startAt="5"/>
              <a:defRPr/>
            </a:pPr>
            <a:r>
              <a:rPr lang="uk-UA" sz="2800" b="1" i="1" kern="0" dirty="0">
                <a:solidFill>
                  <a:srgbClr val="FFFFFF"/>
                </a:solidFill>
              </a:rPr>
              <a:t>В яких програмах є можливість  створити інфографіку?</a:t>
            </a:r>
          </a:p>
        </p:txBody>
      </p:sp>
      <p:pic>
        <p:nvPicPr>
          <p:cNvPr id="21506" name="Picture 2" descr="Результат пошуку зображень за запитом &quot;реклама&quot;">
            <a:extLst>
              <a:ext uri="{FF2B5EF4-FFF2-40B4-BE49-F238E27FC236}">
                <a16:creationId xmlns:a16="http://schemas.microsoft.com/office/drawing/2014/main" id="{3A8A2E61-1092-4D26-820A-18856697A46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489" r="6760"/>
          <a:stretch/>
        </p:blipFill>
        <p:spPr bwMode="auto">
          <a:xfrm>
            <a:off x="5440772" y="2509467"/>
            <a:ext cx="5049435" cy="3559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634348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left)">
                                      <p:cBhvr>
                                        <p:cTn id="12" dur="1000"/>
                                        <p:tgtEl>
                                          <p:spTgt spid="31"/>
                                        </p:tgtEl>
                                      </p:cBhvr>
                                    </p:animEffect>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21506"/>
                                        </p:tgtEl>
                                        <p:attrNameLst>
                                          <p:attrName>style.visibility</p:attrName>
                                        </p:attrNameLst>
                                      </p:cBhvr>
                                      <p:to>
                                        <p:strVal val="visible"/>
                                      </p:to>
                                    </p:set>
                                    <p:anim calcmode="lin" valueType="num">
                                      <p:cBhvr>
                                        <p:cTn id="16" dur="1000" fill="hold"/>
                                        <p:tgtEl>
                                          <p:spTgt spid="21506"/>
                                        </p:tgtEl>
                                        <p:attrNameLst>
                                          <p:attrName>ppt_w</p:attrName>
                                        </p:attrNameLst>
                                      </p:cBhvr>
                                      <p:tavLst>
                                        <p:tav tm="0">
                                          <p:val>
                                            <p:fltVal val="0"/>
                                          </p:val>
                                        </p:tav>
                                        <p:tav tm="100000">
                                          <p:val>
                                            <p:strVal val="#ppt_w"/>
                                          </p:val>
                                        </p:tav>
                                      </p:tavLst>
                                    </p:anim>
                                    <p:anim calcmode="lin" valueType="num">
                                      <p:cBhvr>
                                        <p:cTn id="17" dur="1000" fill="hold"/>
                                        <p:tgtEl>
                                          <p:spTgt spid="21506"/>
                                        </p:tgtEl>
                                        <p:attrNameLst>
                                          <p:attrName>ppt_h</p:attrName>
                                        </p:attrNameLst>
                                      </p:cBhvr>
                                      <p:tavLst>
                                        <p:tav tm="0">
                                          <p:val>
                                            <p:fltVal val="0"/>
                                          </p:val>
                                        </p:tav>
                                        <p:tav tm="100000">
                                          <p:val>
                                            <p:strVal val="#ppt_h"/>
                                          </p:val>
                                        </p:tav>
                                      </p:tavLst>
                                    </p:anim>
                                    <p:animEffect transition="in" filter="fade">
                                      <p:cBhvr>
                                        <p:cTn id="18" dur="1000"/>
                                        <p:tgtEl>
                                          <p:spTgt spid="2150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left)">
                                      <p:cBhvr>
                                        <p:cTn id="23" dur="1000"/>
                                        <p:tgtEl>
                                          <p:spTgt spid="3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10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1" grpId="0" animBg="1"/>
      <p:bldP spid="32" grpId="0" animBg="1"/>
      <p:bldP spid="11" grpId="0" animBg="1"/>
      <p:bldP spid="1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Ð ÐµÐ·ÑÐ»ÑÑÐ°Ñ Ð¿Ð¾ÑÑÐºÑ Ð·Ð¾Ð±ÑÐ°Ð¶ÐµÐ½Ñ Ð·Ð° Ð·Ð°Ð¿Ð¸ÑÐ¾Ð¼ &quot;blackboard with wooden frame&quot;">
            <a:extLst>
              <a:ext uri="{FF2B5EF4-FFF2-40B4-BE49-F238E27FC236}">
                <a16:creationId xmlns:a16="http://schemas.microsoft.com/office/drawing/2014/main" id="{3CECCAC8-B652-4FB7-92BE-D3D7777FFC5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1291767" y="1251832"/>
            <a:ext cx="9651372" cy="5215727"/>
          </a:xfrm>
          <a:prstGeom prst="rect">
            <a:avLst/>
          </a:prstGeom>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normAutofit/>
          </a:bodyPr>
          <a:lstStyle/>
          <a:p>
            <a:r>
              <a:rPr lang="uk-UA" dirty="0"/>
              <a:t>Домашнє завдання</a:t>
            </a:r>
          </a:p>
        </p:txBody>
      </p:sp>
      <p:pic>
        <p:nvPicPr>
          <p:cNvPr id="5" name="Picture 60" descr="3D_27"/>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6"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1 </a:t>
            </a:r>
            <a:r>
              <a:rPr lang="en-US" sz="1200" kern="0" dirty="0">
                <a:solidFill>
                  <a:srgbClr val="000000"/>
                </a:solidFill>
                <a:latin typeface="Verdana" pitchFamily="34" charset="0"/>
              </a:rPr>
              <a:t>§ </a:t>
            </a:r>
            <a:r>
              <a:rPr lang="uk-UA" sz="1200" kern="0" dirty="0">
                <a:solidFill>
                  <a:srgbClr val="000000"/>
                </a:solidFill>
                <a:latin typeface="Verdana" pitchFamily="34" charset="0"/>
              </a:rPr>
              <a:t>3</a:t>
            </a:r>
            <a:endParaRPr lang="en-US" sz="1200" kern="0" dirty="0">
              <a:solidFill>
                <a:srgbClr val="000000"/>
              </a:solidFill>
              <a:latin typeface="Verdana" pitchFamily="34" charset="0"/>
            </a:endParaRPr>
          </a:p>
        </p:txBody>
      </p:sp>
      <p:sp>
        <p:nvSpPr>
          <p:cNvPr id="7" name="TextBox 6">
            <a:extLst>
              <a:ext uri="{FF2B5EF4-FFF2-40B4-BE49-F238E27FC236}">
                <a16:creationId xmlns:a16="http://schemas.microsoft.com/office/drawing/2014/main" id="{7FF01F12-60B8-4057-B072-70972A5148DE}"/>
              </a:ext>
            </a:extLst>
          </p:cNvPr>
          <p:cNvSpPr txBox="1"/>
          <p:nvPr/>
        </p:nvSpPr>
        <p:spPr>
          <a:xfrm>
            <a:off x="2601158" y="1793710"/>
            <a:ext cx="6989684" cy="3970318"/>
          </a:xfrm>
          <a:prstGeom prst="rect">
            <a:avLst/>
          </a:prstGeom>
          <a:no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3600" b="1" i="1" kern="0" dirty="0">
                <a:solidFill>
                  <a:schemeClr val="bg1"/>
                </a:solidFill>
              </a:rPr>
              <a:t>Здійснити пошук інформації з теми «Психологія сприйняттям реклами», підготувати виступ (текстовий документ, презентація тощо)</a:t>
            </a:r>
            <a:endParaRPr lang="uk-UA" sz="3600" b="1" i="1" kern="0" dirty="0">
              <a:solidFill>
                <a:srgbClr val="FFFFFF"/>
              </a:solidFill>
            </a:endParaRPr>
          </a:p>
        </p:txBody>
      </p:sp>
    </p:spTree>
    <p:extLst>
      <p:ext uri="{BB962C8B-B14F-4D97-AF65-F5344CB8AC3E}">
        <p14:creationId xmlns:p14="http://schemas.microsoft.com/office/powerpoint/2010/main" val="205833172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a:extLst>
              <a:ext uri="{FF2B5EF4-FFF2-40B4-BE49-F238E27FC236}">
                <a16:creationId xmlns:a16="http://schemas.microsoft.com/office/drawing/2014/main" id="{2380F663-13E3-468B-A760-3F004EF113C8}"/>
              </a:ext>
            </a:extLst>
          </p:cNvPr>
          <p:cNvPicPr>
            <a:picLocks noChangeAspect="1"/>
          </p:cNvPicPr>
          <p:nvPr/>
        </p:nvPicPr>
        <p:blipFill rotWithShape="1">
          <a:blip r:embed="rId2"/>
          <a:srcRect l="8882" r="9530"/>
          <a:stretch/>
        </p:blipFill>
        <p:spPr>
          <a:xfrm flipH="1">
            <a:off x="414169" y="1167703"/>
            <a:ext cx="4558964" cy="5313484"/>
          </a:xfrm>
          <a:prstGeom prst="rect">
            <a:avLst/>
          </a:prstGeom>
        </p:spPr>
      </p:pic>
      <p:sp>
        <p:nvSpPr>
          <p:cNvPr id="2" name="Заголовок 1"/>
          <p:cNvSpPr>
            <a:spLocks noGrp="1"/>
          </p:cNvSpPr>
          <p:nvPr>
            <p:ph type="title"/>
          </p:nvPr>
        </p:nvSpPr>
        <p:spPr/>
        <p:txBody>
          <a:bodyPr>
            <a:normAutofit/>
          </a:bodyPr>
          <a:lstStyle/>
          <a:p>
            <a:r>
              <a:rPr lang="uk-UA" dirty="0"/>
              <a:t>Працюємо за комп’ютером</a:t>
            </a:r>
            <a:endParaRPr lang="uk-UA" sz="3600" dirty="0"/>
          </a:p>
        </p:txBody>
      </p:sp>
      <p:pic>
        <p:nvPicPr>
          <p:cNvPr id="4" name="Picture 60" descr="3D_27"/>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1 </a:t>
            </a:r>
            <a:r>
              <a:rPr lang="en-US" sz="1200" kern="0" dirty="0">
                <a:solidFill>
                  <a:srgbClr val="000000"/>
                </a:solidFill>
                <a:latin typeface="Verdana" pitchFamily="34" charset="0"/>
              </a:rPr>
              <a:t>§ </a:t>
            </a:r>
            <a:r>
              <a:rPr lang="uk-UA" sz="1200" kern="0" dirty="0">
                <a:solidFill>
                  <a:srgbClr val="000000"/>
                </a:solidFill>
                <a:latin typeface="Verdana" pitchFamily="34" charset="0"/>
              </a:rPr>
              <a:t>3</a:t>
            </a:r>
            <a:endParaRPr lang="en-US" sz="1200" kern="0" dirty="0">
              <a:solidFill>
                <a:srgbClr val="000000"/>
              </a:solidFill>
              <a:latin typeface="Verdana" pitchFamily="34" charset="0"/>
            </a:endParaRPr>
          </a:p>
        </p:txBody>
      </p:sp>
      <p:sp>
        <p:nvSpPr>
          <p:cNvPr id="7" name="TextBox 6">
            <a:extLst>
              <a:ext uri="{FF2B5EF4-FFF2-40B4-BE49-F238E27FC236}">
                <a16:creationId xmlns:a16="http://schemas.microsoft.com/office/drawing/2014/main" id="{96FBDBC8-ECAE-4809-AC7E-95182BBBE504}"/>
              </a:ext>
            </a:extLst>
          </p:cNvPr>
          <p:cNvSpPr txBox="1"/>
          <p:nvPr/>
        </p:nvSpPr>
        <p:spPr>
          <a:xfrm>
            <a:off x="4823210" y="1196763"/>
            <a:ext cx="7298940"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2800" b="1" i="1" kern="0" dirty="0">
                <a:solidFill>
                  <a:schemeClr val="bg1"/>
                </a:solidFill>
              </a:rPr>
              <a:t>Створіть </a:t>
            </a:r>
            <a:r>
              <a:rPr lang="uk-UA" sz="2800" b="1" i="1" kern="0" dirty="0">
                <a:solidFill>
                  <a:srgbClr val="FFFF00"/>
                </a:solidFill>
              </a:rPr>
              <a:t>презентацію</a:t>
            </a:r>
          </a:p>
          <a:p>
            <a:pPr lvl="0" algn="ctr" fontAlgn="base">
              <a:spcBef>
                <a:spcPct val="0"/>
              </a:spcBef>
              <a:spcAft>
                <a:spcPct val="0"/>
              </a:spcAft>
              <a:defRPr/>
            </a:pPr>
            <a:r>
              <a:rPr lang="uk-UA" sz="2800" b="1" i="1" kern="0" dirty="0">
                <a:solidFill>
                  <a:schemeClr val="bg1"/>
                </a:solidFill>
              </a:rPr>
              <a:t>“Секрети успіху інфографіки”</a:t>
            </a:r>
          </a:p>
        </p:txBody>
      </p:sp>
      <p:sp>
        <p:nvSpPr>
          <p:cNvPr id="8" name="TextBox 7">
            <a:extLst>
              <a:ext uri="{FF2B5EF4-FFF2-40B4-BE49-F238E27FC236}">
                <a16:creationId xmlns:a16="http://schemas.microsoft.com/office/drawing/2014/main" id="{67FEA395-56A3-4844-9380-E762A3DB8C0F}"/>
              </a:ext>
            </a:extLst>
          </p:cNvPr>
          <p:cNvSpPr txBox="1"/>
          <p:nvPr/>
        </p:nvSpPr>
        <p:spPr>
          <a:xfrm>
            <a:off x="5094514" y="2283769"/>
            <a:ext cx="7027636" cy="4093428"/>
          </a:xfrm>
          <a:prstGeom prst="rect">
            <a:avLst/>
          </a:prstGeom>
          <a:solidFill>
            <a:srgbClr val="0070C0"/>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600" b="1" i="1" kern="0" dirty="0">
                <a:solidFill>
                  <a:schemeClr val="bg1"/>
                </a:solidFill>
              </a:rPr>
              <a:t>1.	Розмісіть роботу на </a:t>
            </a:r>
            <a:r>
              <a:rPr lang="en-US" sz="2600" b="1" i="1" kern="0" dirty="0">
                <a:solidFill>
                  <a:schemeClr val="bg1"/>
                </a:solidFill>
              </a:rPr>
              <a:t>Google-</a:t>
            </a:r>
            <a:r>
              <a:rPr lang="uk-UA" sz="2600" b="1" i="1" kern="0" dirty="0">
                <a:solidFill>
                  <a:schemeClr val="bg1"/>
                </a:solidFill>
              </a:rPr>
              <a:t>диску, надайте доступ, для перегляду і редагування учителю і 2 однокласникам.</a:t>
            </a:r>
          </a:p>
          <a:p>
            <a:pPr lvl="0" indent="457200" algn="just" fontAlgn="base">
              <a:spcBef>
                <a:spcPct val="0"/>
              </a:spcBef>
              <a:spcAft>
                <a:spcPct val="0"/>
              </a:spcAft>
              <a:defRPr/>
            </a:pPr>
            <a:r>
              <a:rPr lang="uk-UA" sz="2600" b="1" i="1" kern="0" dirty="0">
                <a:solidFill>
                  <a:schemeClr val="bg1"/>
                </a:solidFill>
              </a:rPr>
              <a:t>2.	Перегляньте проектну роботу своїх друзів. Додайте коментарі. Порівняйте змістовну частину і оформлення.</a:t>
            </a:r>
          </a:p>
          <a:p>
            <a:pPr lvl="0" indent="457200" algn="just" fontAlgn="base">
              <a:spcBef>
                <a:spcPct val="0"/>
              </a:spcBef>
              <a:spcAft>
                <a:spcPct val="0"/>
              </a:spcAft>
              <a:defRPr/>
            </a:pPr>
            <a:r>
              <a:rPr lang="uk-UA" sz="2600" b="1" i="1" kern="0" dirty="0">
                <a:solidFill>
                  <a:schemeClr val="bg1"/>
                </a:solidFill>
              </a:rPr>
              <a:t>3.	Оцініть власну роботу і переглянуті роботи.</a:t>
            </a:r>
          </a:p>
        </p:txBody>
      </p:sp>
    </p:spTree>
    <p:extLst>
      <p:ext uri="{BB962C8B-B14F-4D97-AF65-F5344CB8AC3E}">
        <p14:creationId xmlns:p14="http://schemas.microsoft.com/office/powerpoint/2010/main" val="38619045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Effect transition="in" filter="fade">
                                      <p:cBhvr>
                                        <p:cTn id="9" dur="1000"/>
                                        <p:tgtEl>
                                          <p:spTgt spid="11"/>
                                        </p:tgtEl>
                                      </p:cBhvr>
                                    </p:animEffect>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1000"/>
                                        <p:tgtEl>
                                          <p:spTgt spid="7"/>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uk-UA" sz="5400" dirty="0"/>
              <a:t>Дякую за увагу!</a:t>
            </a:r>
          </a:p>
        </p:txBody>
      </p:sp>
      <p:sp>
        <p:nvSpPr>
          <p:cNvPr id="11" name="Підзаголовок 2">
            <a:extLst>
              <a:ext uri="{FF2B5EF4-FFF2-40B4-BE49-F238E27FC236}">
                <a16:creationId xmlns:a16="http://schemas.microsoft.com/office/drawing/2014/main" id="{344007F2-3680-4034-9226-0551AEE1327D}"/>
              </a:ext>
            </a:extLst>
          </p:cNvPr>
          <p:cNvSpPr txBox="1">
            <a:spLocks/>
          </p:cNvSpPr>
          <p:nvPr/>
        </p:nvSpPr>
        <p:spPr>
          <a:xfrm>
            <a:off x="5032382" y="3184362"/>
            <a:ext cx="7138989" cy="40341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uk-UA" sz="1600" b="1">
                <a:solidFill>
                  <a:srgbClr val="FFFFFF"/>
                </a:solidFill>
              </a:rPr>
              <a:t>За навчальною програмою 2018 року</a:t>
            </a:r>
            <a:endParaRPr lang="uk-UA" sz="1600" b="1" dirty="0">
              <a:solidFill>
                <a:srgbClr val="FFFFFF"/>
              </a:solidFill>
            </a:endParaRPr>
          </a:p>
        </p:txBody>
      </p:sp>
      <p:sp>
        <p:nvSpPr>
          <p:cNvPr id="12" name="Округлена прямокутна виноска 5">
            <a:extLst>
              <a:ext uri="{FF2B5EF4-FFF2-40B4-BE49-F238E27FC236}">
                <a16:creationId xmlns:a16="http://schemas.microsoft.com/office/drawing/2014/main" id="{50F6A942-D83A-4781-A35D-7D9E073D86CC}"/>
              </a:ext>
            </a:extLst>
          </p:cNvPr>
          <p:cNvSpPr/>
          <p:nvPr/>
        </p:nvSpPr>
        <p:spPr>
          <a:xfrm>
            <a:off x="126612" y="6175807"/>
            <a:ext cx="2448272" cy="619472"/>
          </a:xfrm>
          <a:prstGeom prst="wedgeRoundRectCallout">
            <a:avLst>
              <a:gd name="adj1" fmla="val 367"/>
              <a:gd name="adj2" fmla="val 49864"/>
              <a:gd name="adj3" fmla="val 16667"/>
            </a:avLst>
          </a:prstGeom>
          <a:solidFill>
            <a:srgbClr val="FFFF00"/>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uk-UA" sz="3600" b="1" i="1" u="none" strike="noStrike" kern="0" cap="none" spc="0" normalizeH="0" baseline="0" noProof="0" dirty="0">
                <a:ln>
                  <a:noFill/>
                </a:ln>
                <a:solidFill>
                  <a:srgbClr val="002060"/>
                </a:solidFill>
                <a:effectLst/>
                <a:uLnTx/>
                <a:uFillTx/>
                <a:latin typeface="Verdana"/>
                <a:ea typeface="+mn-ea"/>
                <a:cs typeface="+mn-cs"/>
              </a:rPr>
              <a:t>Урок </a:t>
            </a:r>
            <a:r>
              <a:rPr lang="ru-RU" sz="3600" b="1" i="1" kern="0" dirty="0">
                <a:solidFill>
                  <a:srgbClr val="002060"/>
                </a:solidFill>
                <a:latin typeface="Verdana"/>
              </a:rPr>
              <a:t>3</a:t>
            </a:r>
            <a:endParaRPr kumimoji="0" lang="uk-UA" sz="3600" b="1" i="1" u="none" strike="noStrike" kern="0" cap="none" spc="0" normalizeH="0" baseline="0" noProof="0" dirty="0">
              <a:ln>
                <a:noFill/>
              </a:ln>
              <a:solidFill>
                <a:srgbClr val="002060"/>
              </a:solidFill>
              <a:effectLst/>
              <a:uLnTx/>
              <a:uFillTx/>
              <a:latin typeface="Verdana"/>
              <a:ea typeface="+mn-ea"/>
              <a:cs typeface="+mn-cs"/>
            </a:endParaRPr>
          </a:p>
        </p:txBody>
      </p:sp>
      <p:pic>
        <p:nvPicPr>
          <p:cNvPr id="8" name="Picture 2" descr="graphic design, paintbrush, web design icon">
            <a:extLst>
              <a:ext uri="{FF2B5EF4-FFF2-40B4-BE49-F238E27FC236}">
                <a16:creationId xmlns:a16="http://schemas.microsoft.com/office/drawing/2014/main" id="{6C813333-25C9-45AB-B118-23AFE49169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2067" y="3687744"/>
            <a:ext cx="2291026" cy="229102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Ð ÐµÐ·ÑÐ»ÑÑÐ°Ñ Ð¿Ð¾ÑÑÐºÑ Ð·Ð¾Ð±ÑÐ°Ð¶ÐµÐ½Ñ Ð·Ð° Ð·Ð°Ð¿Ð¸ÑÐ¾Ð¼ &quot;Infographics icon&quot;">
            <a:extLst>
              <a:ext uri="{FF2B5EF4-FFF2-40B4-BE49-F238E27FC236}">
                <a16:creationId xmlns:a16="http://schemas.microsoft.com/office/drawing/2014/main" id="{71911CC2-7F9B-49D0-B477-82668D8CD2E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25" t="4530" r="3594" b="4530"/>
          <a:stretch/>
        </p:blipFill>
        <p:spPr bwMode="auto">
          <a:xfrm>
            <a:off x="9149660" y="3707793"/>
            <a:ext cx="2299830" cy="2242122"/>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44960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Реклама</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1 </a:t>
            </a:r>
            <a:r>
              <a:rPr lang="en-US" sz="1200" kern="0" dirty="0">
                <a:solidFill>
                  <a:srgbClr val="000000"/>
                </a:solidFill>
                <a:latin typeface="Verdana" pitchFamily="34" charset="0"/>
              </a:rPr>
              <a:t>§ </a:t>
            </a:r>
            <a:r>
              <a:rPr lang="uk-UA" sz="1200" kern="0" dirty="0">
                <a:solidFill>
                  <a:srgbClr val="000000"/>
                </a:solidFill>
                <a:latin typeface="Verdana" pitchFamily="34" charset="0"/>
              </a:rPr>
              <a:t>3</a:t>
            </a:r>
            <a:endParaRPr lang="en-US" sz="1200" kern="0" dirty="0">
              <a:solidFill>
                <a:srgbClr val="000000"/>
              </a:solidFill>
              <a:latin typeface="Verdana" pitchFamily="34" charset="0"/>
            </a:endParaRPr>
          </a:p>
        </p:txBody>
      </p:sp>
      <p:sp>
        <p:nvSpPr>
          <p:cNvPr id="6" name="TextBox 5"/>
          <p:cNvSpPr txBox="1"/>
          <p:nvPr/>
        </p:nvSpPr>
        <p:spPr>
          <a:xfrm>
            <a:off x="72008" y="1196763"/>
            <a:ext cx="12050142" cy="2246769"/>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chemeClr val="bg1"/>
                </a:solidFill>
              </a:rPr>
              <a:t>Для того щоб впливати в рекламі на людину, необхідно встановити з ним прямий і непрямий зв'язок. А так як реклама розрахована на велику кількість людей, тому для її донесення, в основному, використовують масові засоби інформації:</a:t>
            </a:r>
          </a:p>
        </p:txBody>
      </p:sp>
      <p:sp>
        <p:nvSpPr>
          <p:cNvPr id="8" name="Прямокутник 7">
            <a:extLst>
              <a:ext uri="{FF2B5EF4-FFF2-40B4-BE49-F238E27FC236}">
                <a16:creationId xmlns:a16="http://schemas.microsoft.com/office/drawing/2014/main" id="{AC2EDB82-8067-41AE-A369-ECD86C3C8A53}"/>
              </a:ext>
            </a:extLst>
          </p:cNvPr>
          <p:cNvSpPr/>
          <p:nvPr/>
        </p:nvSpPr>
        <p:spPr>
          <a:xfrm>
            <a:off x="72008" y="3565043"/>
            <a:ext cx="5373752" cy="650649"/>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fontAlgn="base">
              <a:spcBef>
                <a:spcPct val="0"/>
              </a:spcBef>
              <a:spcAft>
                <a:spcPct val="0"/>
              </a:spcAft>
              <a:buFont typeface="Wingdings" panose="05000000000000000000" pitchFamily="2" charset="2"/>
              <a:buChar char="ü"/>
              <a:defRPr/>
            </a:pPr>
            <a:r>
              <a:rPr lang="uk-UA" sz="2800" b="1" i="1" kern="0" dirty="0">
                <a:solidFill>
                  <a:schemeClr val="bg1"/>
                </a:solidFill>
              </a:rPr>
              <a:t>радіо і телебачення;</a:t>
            </a:r>
          </a:p>
        </p:txBody>
      </p:sp>
      <p:sp>
        <p:nvSpPr>
          <p:cNvPr id="10" name="Прямокутник 9">
            <a:extLst>
              <a:ext uri="{FF2B5EF4-FFF2-40B4-BE49-F238E27FC236}">
                <a16:creationId xmlns:a16="http://schemas.microsoft.com/office/drawing/2014/main" id="{7874BDAA-3B63-475E-AE59-9BD12E59B2A8}"/>
              </a:ext>
            </a:extLst>
          </p:cNvPr>
          <p:cNvSpPr/>
          <p:nvPr/>
        </p:nvSpPr>
        <p:spPr>
          <a:xfrm>
            <a:off x="72008" y="4336794"/>
            <a:ext cx="5373752" cy="650649"/>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fontAlgn="base">
              <a:spcBef>
                <a:spcPct val="0"/>
              </a:spcBef>
              <a:spcAft>
                <a:spcPct val="0"/>
              </a:spcAft>
              <a:buFont typeface="Wingdings" panose="05000000000000000000" pitchFamily="2" charset="2"/>
              <a:buChar char="ü"/>
              <a:defRPr/>
            </a:pPr>
            <a:r>
              <a:rPr lang="uk-UA" sz="2800" b="1" i="1" kern="0" dirty="0">
                <a:solidFill>
                  <a:schemeClr val="bg1"/>
                </a:solidFill>
              </a:rPr>
              <a:t>газети і журнали;</a:t>
            </a:r>
          </a:p>
        </p:txBody>
      </p:sp>
      <p:sp>
        <p:nvSpPr>
          <p:cNvPr id="13" name="Прямокутник 12">
            <a:extLst>
              <a:ext uri="{FF2B5EF4-FFF2-40B4-BE49-F238E27FC236}">
                <a16:creationId xmlns:a16="http://schemas.microsoft.com/office/drawing/2014/main" id="{23FDCBBD-380C-48E0-B69F-EE291E821B76}"/>
              </a:ext>
            </a:extLst>
          </p:cNvPr>
          <p:cNvSpPr/>
          <p:nvPr/>
        </p:nvSpPr>
        <p:spPr>
          <a:xfrm>
            <a:off x="72008" y="5108545"/>
            <a:ext cx="5373752" cy="650649"/>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fontAlgn="base">
              <a:spcBef>
                <a:spcPct val="0"/>
              </a:spcBef>
              <a:spcAft>
                <a:spcPct val="0"/>
              </a:spcAft>
              <a:buFont typeface="Wingdings" panose="05000000000000000000" pitchFamily="2" charset="2"/>
              <a:buChar char="ü"/>
              <a:defRPr/>
            </a:pPr>
            <a:r>
              <a:rPr lang="uk-UA" sz="2800" b="1" i="1" kern="0" dirty="0">
                <a:solidFill>
                  <a:schemeClr val="bg1"/>
                </a:solidFill>
              </a:rPr>
              <a:t>кіно;</a:t>
            </a:r>
          </a:p>
        </p:txBody>
      </p:sp>
      <p:sp>
        <p:nvSpPr>
          <p:cNvPr id="14" name="Прямокутник 13">
            <a:extLst>
              <a:ext uri="{FF2B5EF4-FFF2-40B4-BE49-F238E27FC236}">
                <a16:creationId xmlns:a16="http://schemas.microsoft.com/office/drawing/2014/main" id="{F49C8D37-3EB1-4B8C-BB85-92816FC87C26}"/>
              </a:ext>
            </a:extLst>
          </p:cNvPr>
          <p:cNvSpPr/>
          <p:nvPr/>
        </p:nvSpPr>
        <p:spPr>
          <a:xfrm>
            <a:off x="72008" y="5880296"/>
            <a:ext cx="5373752" cy="650649"/>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fontAlgn="base">
              <a:spcBef>
                <a:spcPct val="0"/>
              </a:spcBef>
              <a:spcAft>
                <a:spcPct val="0"/>
              </a:spcAft>
              <a:buFont typeface="Wingdings" panose="05000000000000000000" pitchFamily="2" charset="2"/>
              <a:buChar char="ü"/>
              <a:defRPr/>
            </a:pPr>
            <a:r>
              <a:rPr lang="uk-UA" sz="2800" b="1" i="1" kern="0" dirty="0">
                <a:solidFill>
                  <a:schemeClr val="bg1"/>
                </a:solidFill>
              </a:rPr>
              <a:t>Інтернет.</a:t>
            </a:r>
          </a:p>
        </p:txBody>
      </p:sp>
      <p:pic>
        <p:nvPicPr>
          <p:cNvPr id="4100" name="Picture 4" descr="Результат пошуку зображень за запитом &quot;Advertising&quot;">
            <a:extLst>
              <a:ext uri="{FF2B5EF4-FFF2-40B4-BE49-F238E27FC236}">
                <a16:creationId xmlns:a16="http://schemas.microsoft.com/office/drawing/2014/main" id="{441596A0-02B4-4993-B996-527194BD0F4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84" r="25167"/>
          <a:stretch/>
        </p:blipFill>
        <p:spPr bwMode="auto">
          <a:xfrm>
            <a:off x="5582200" y="3544015"/>
            <a:ext cx="6537792" cy="2986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121341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1000"/>
                                        <p:tgtEl>
                                          <p:spTgt spid="8"/>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4100"/>
                                        </p:tgtEl>
                                        <p:attrNameLst>
                                          <p:attrName>style.visibility</p:attrName>
                                        </p:attrNameLst>
                                      </p:cBhvr>
                                      <p:to>
                                        <p:strVal val="visible"/>
                                      </p:to>
                                    </p:set>
                                    <p:anim calcmode="lin" valueType="num">
                                      <p:cBhvr>
                                        <p:cTn id="15" dur="1000" fill="hold"/>
                                        <p:tgtEl>
                                          <p:spTgt spid="4100"/>
                                        </p:tgtEl>
                                        <p:attrNameLst>
                                          <p:attrName>ppt_w</p:attrName>
                                        </p:attrNameLst>
                                      </p:cBhvr>
                                      <p:tavLst>
                                        <p:tav tm="0">
                                          <p:val>
                                            <p:fltVal val="0"/>
                                          </p:val>
                                        </p:tav>
                                        <p:tav tm="100000">
                                          <p:val>
                                            <p:strVal val="#ppt_w"/>
                                          </p:val>
                                        </p:tav>
                                      </p:tavLst>
                                    </p:anim>
                                    <p:anim calcmode="lin" valueType="num">
                                      <p:cBhvr>
                                        <p:cTn id="16" dur="1000" fill="hold"/>
                                        <p:tgtEl>
                                          <p:spTgt spid="4100"/>
                                        </p:tgtEl>
                                        <p:attrNameLst>
                                          <p:attrName>ppt_h</p:attrName>
                                        </p:attrNameLst>
                                      </p:cBhvr>
                                      <p:tavLst>
                                        <p:tav tm="0">
                                          <p:val>
                                            <p:fltVal val="0"/>
                                          </p:val>
                                        </p:tav>
                                        <p:tav tm="100000">
                                          <p:val>
                                            <p:strVal val="#ppt_h"/>
                                          </p:val>
                                        </p:tav>
                                      </p:tavLst>
                                    </p:anim>
                                    <p:animEffect transition="in" filter="fade">
                                      <p:cBhvr>
                                        <p:cTn id="17" dur="1000"/>
                                        <p:tgtEl>
                                          <p:spTgt spid="4100"/>
                                        </p:tgtEl>
                                      </p:cBhvr>
                                    </p:animEffect>
                                  </p:childTnLst>
                                </p:cTn>
                              </p:par>
                            </p:childTnLst>
                          </p:cTn>
                        </p:par>
                        <p:par>
                          <p:cTn id="18" fill="hold">
                            <p:stCondLst>
                              <p:cond delay="3000"/>
                            </p:stCondLst>
                            <p:childTnLst>
                              <p:par>
                                <p:cTn id="19" presetID="22" presetClass="entr" presetSubtype="8"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1000"/>
                                        <p:tgtEl>
                                          <p:spTgt spid="10"/>
                                        </p:tgtEl>
                                      </p:cBhvr>
                                    </p:animEffect>
                                  </p:childTnLst>
                                </p:cTn>
                              </p:par>
                            </p:childTnLst>
                          </p:cTn>
                        </p:par>
                        <p:par>
                          <p:cTn id="22" fill="hold">
                            <p:stCondLst>
                              <p:cond delay="4000"/>
                            </p:stCondLst>
                            <p:childTnLst>
                              <p:par>
                                <p:cTn id="23" presetID="22" presetClass="entr" presetSubtype="8"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1000"/>
                                        <p:tgtEl>
                                          <p:spTgt spid="13"/>
                                        </p:tgtEl>
                                      </p:cBhvr>
                                    </p:animEffect>
                                  </p:childTnLst>
                                </p:cTn>
                              </p:par>
                            </p:childTnLst>
                          </p:cTn>
                        </p:par>
                        <p:par>
                          <p:cTn id="26" fill="hold">
                            <p:stCondLst>
                              <p:cond delay="50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3"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Реклама</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1 </a:t>
            </a:r>
            <a:r>
              <a:rPr lang="en-US" sz="1200" kern="0" dirty="0">
                <a:solidFill>
                  <a:srgbClr val="000000"/>
                </a:solidFill>
                <a:latin typeface="Verdana" pitchFamily="34" charset="0"/>
              </a:rPr>
              <a:t>§ </a:t>
            </a:r>
            <a:r>
              <a:rPr lang="uk-UA" sz="1200" kern="0" dirty="0">
                <a:solidFill>
                  <a:srgbClr val="000000"/>
                </a:solidFill>
                <a:latin typeface="Verdana" pitchFamily="34" charset="0"/>
              </a:rPr>
              <a:t>3</a:t>
            </a:r>
            <a:endParaRPr lang="en-US" sz="1200" kern="0" dirty="0">
              <a:solidFill>
                <a:srgbClr val="000000"/>
              </a:solidFill>
              <a:latin typeface="Verdana" pitchFamily="34" charset="0"/>
            </a:endParaRPr>
          </a:p>
        </p:txBody>
      </p:sp>
      <p:sp>
        <p:nvSpPr>
          <p:cNvPr id="6" name="TextBox 5"/>
          <p:cNvSpPr txBox="1"/>
          <p:nvPr/>
        </p:nvSpPr>
        <p:spPr>
          <a:xfrm>
            <a:off x="72008" y="1196763"/>
            <a:ext cx="12050142" cy="2677656"/>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chemeClr val="bg1"/>
                </a:solidFill>
              </a:rPr>
              <a:t>При розміщенні реклами товарів і послуг кожен рекламодавець, перш за все, здійснює відбір необхідних засобів реклами, роблячи вибір між газетами, журналами, радіо, телебаченням, засобами зовнішньої реклами, реклами на транспорті. При виборі засобів реклами необхідно думати про те:</a:t>
            </a:r>
          </a:p>
        </p:txBody>
      </p:sp>
      <p:sp>
        <p:nvSpPr>
          <p:cNvPr id="7" name="TextBox 6">
            <a:extLst>
              <a:ext uri="{FF2B5EF4-FFF2-40B4-BE49-F238E27FC236}">
                <a16:creationId xmlns:a16="http://schemas.microsoft.com/office/drawing/2014/main" id="{E24FE7AB-4F70-48C1-A700-A7BC6A801B8F}"/>
              </a:ext>
            </a:extLst>
          </p:cNvPr>
          <p:cNvSpPr txBox="1"/>
          <p:nvPr/>
        </p:nvSpPr>
        <p:spPr>
          <a:xfrm>
            <a:off x="3627120" y="3967032"/>
            <a:ext cx="8495030" cy="523220"/>
          </a:xfrm>
          <a:prstGeom prst="rect">
            <a:avLst/>
          </a:prstGeom>
          <a:solidFill>
            <a:srgbClr val="0070C0"/>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chemeClr val="bg1"/>
                </a:solidFill>
              </a:rPr>
              <a:t>Кого хочемо охопити?</a:t>
            </a:r>
          </a:p>
        </p:txBody>
      </p:sp>
      <p:sp>
        <p:nvSpPr>
          <p:cNvPr id="8" name="TextBox 7">
            <a:extLst>
              <a:ext uri="{FF2B5EF4-FFF2-40B4-BE49-F238E27FC236}">
                <a16:creationId xmlns:a16="http://schemas.microsoft.com/office/drawing/2014/main" id="{3134B748-9CF5-43AE-88C6-A2CDC8FA62FB}"/>
              </a:ext>
            </a:extLst>
          </p:cNvPr>
          <p:cNvSpPr txBox="1"/>
          <p:nvPr/>
        </p:nvSpPr>
        <p:spPr>
          <a:xfrm>
            <a:off x="3627120" y="4640486"/>
            <a:ext cx="8495030" cy="523220"/>
          </a:xfrm>
          <a:prstGeom prst="rect">
            <a:avLst/>
          </a:prstGeom>
          <a:solidFill>
            <a:srgbClr val="0070C0"/>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chemeClr val="bg1"/>
                </a:solidFill>
              </a:rPr>
              <a:t>Де вони знаходяться?</a:t>
            </a:r>
          </a:p>
        </p:txBody>
      </p:sp>
      <p:sp>
        <p:nvSpPr>
          <p:cNvPr id="9" name="TextBox 8">
            <a:extLst>
              <a:ext uri="{FF2B5EF4-FFF2-40B4-BE49-F238E27FC236}">
                <a16:creationId xmlns:a16="http://schemas.microsoft.com/office/drawing/2014/main" id="{20C1540F-B66E-4675-8100-275D5E305265}"/>
              </a:ext>
            </a:extLst>
          </p:cNvPr>
          <p:cNvSpPr txBox="1"/>
          <p:nvPr/>
        </p:nvSpPr>
        <p:spPr>
          <a:xfrm>
            <a:off x="3627120" y="5313941"/>
            <a:ext cx="8495030" cy="523220"/>
          </a:xfrm>
          <a:prstGeom prst="rect">
            <a:avLst/>
          </a:prstGeom>
          <a:solidFill>
            <a:srgbClr val="0070C0"/>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chemeClr val="bg1"/>
                </a:solidFill>
              </a:rPr>
              <a:t>Що являє собою інформація?</a:t>
            </a:r>
          </a:p>
        </p:txBody>
      </p:sp>
      <p:sp>
        <p:nvSpPr>
          <p:cNvPr id="10" name="TextBox 9">
            <a:extLst>
              <a:ext uri="{FF2B5EF4-FFF2-40B4-BE49-F238E27FC236}">
                <a16:creationId xmlns:a16="http://schemas.microsoft.com/office/drawing/2014/main" id="{CD9236EC-B7AB-4D3F-83FC-4971AB81D327}"/>
              </a:ext>
            </a:extLst>
          </p:cNvPr>
          <p:cNvSpPr txBox="1"/>
          <p:nvPr/>
        </p:nvSpPr>
        <p:spPr>
          <a:xfrm>
            <a:off x="3627120" y="6004378"/>
            <a:ext cx="8495030" cy="523220"/>
          </a:xfrm>
          <a:prstGeom prst="rect">
            <a:avLst/>
          </a:prstGeom>
          <a:solidFill>
            <a:srgbClr val="0070C0"/>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chemeClr val="bg1"/>
                </a:solidFill>
              </a:rPr>
              <a:t>Коли і де її краще розмістити?</a:t>
            </a:r>
          </a:p>
        </p:txBody>
      </p:sp>
      <p:pic>
        <p:nvPicPr>
          <p:cNvPr id="5124" name="Picture 4" descr="Пов’язане зображення">
            <a:extLst>
              <a:ext uri="{FF2B5EF4-FFF2-40B4-BE49-F238E27FC236}">
                <a16:creationId xmlns:a16="http://schemas.microsoft.com/office/drawing/2014/main" id="{923BE0D9-9C69-4AC7-B4F2-1BC64DE5D0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50" y="3967032"/>
            <a:ext cx="3469512" cy="2560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242655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124"/>
                                        </p:tgtEl>
                                        <p:attrNameLst>
                                          <p:attrName>style.visibility</p:attrName>
                                        </p:attrNameLst>
                                      </p:cBhvr>
                                      <p:to>
                                        <p:strVal val="visible"/>
                                      </p:to>
                                    </p:set>
                                    <p:anim calcmode="lin" valueType="num">
                                      <p:cBhvr>
                                        <p:cTn id="11" dur="750" fill="hold"/>
                                        <p:tgtEl>
                                          <p:spTgt spid="5124"/>
                                        </p:tgtEl>
                                        <p:attrNameLst>
                                          <p:attrName>ppt_w</p:attrName>
                                        </p:attrNameLst>
                                      </p:cBhvr>
                                      <p:tavLst>
                                        <p:tav tm="0">
                                          <p:val>
                                            <p:fltVal val="0"/>
                                          </p:val>
                                        </p:tav>
                                        <p:tav tm="100000">
                                          <p:val>
                                            <p:strVal val="#ppt_w"/>
                                          </p:val>
                                        </p:tav>
                                      </p:tavLst>
                                    </p:anim>
                                    <p:anim calcmode="lin" valueType="num">
                                      <p:cBhvr>
                                        <p:cTn id="12" dur="750" fill="hold"/>
                                        <p:tgtEl>
                                          <p:spTgt spid="5124"/>
                                        </p:tgtEl>
                                        <p:attrNameLst>
                                          <p:attrName>ppt_h</p:attrName>
                                        </p:attrNameLst>
                                      </p:cBhvr>
                                      <p:tavLst>
                                        <p:tav tm="0">
                                          <p:val>
                                            <p:fltVal val="0"/>
                                          </p:val>
                                        </p:tav>
                                        <p:tav tm="100000">
                                          <p:val>
                                            <p:strVal val="#ppt_h"/>
                                          </p:val>
                                        </p:tav>
                                      </p:tavLst>
                                    </p:anim>
                                    <p:animEffect transition="in" filter="fade">
                                      <p:cBhvr>
                                        <p:cTn id="13" dur="750"/>
                                        <p:tgtEl>
                                          <p:spTgt spid="5124"/>
                                        </p:tgtEl>
                                      </p:cBhvr>
                                    </p:animEffect>
                                  </p:childTnLst>
                                </p:cTn>
                              </p:par>
                            </p:childTnLst>
                          </p:cTn>
                        </p:par>
                        <p:par>
                          <p:cTn id="14" fill="hold">
                            <p:stCondLst>
                              <p:cond delay="175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1000"/>
                                        <p:tgtEl>
                                          <p:spTgt spid="8"/>
                                        </p:tgtEl>
                                      </p:cBhvr>
                                    </p:animEffect>
                                  </p:childTnLst>
                                </p:cTn>
                              </p:par>
                            </p:childTnLst>
                          </p:cTn>
                        </p:par>
                        <p:par>
                          <p:cTn id="22" fill="hold">
                            <p:stCondLst>
                              <p:cond delay="375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4750"/>
                            </p:stCondLst>
                            <p:childTnLst>
                              <p:par>
                                <p:cTn id="27" presetID="22" presetClass="entr" presetSubtype="8"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Психологія сприйняттям реклами</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1 </a:t>
            </a:r>
            <a:r>
              <a:rPr lang="en-US" sz="1200" kern="0" dirty="0">
                <a:solidFill>
                  <a:srgbClr val="000000"/>
                </a:solidFill>
                <a:latin typeface="Verdana" pitchFamily="34" charset="0"/>
              </a:rPr>
              <a:t>§ </a:t>
            </a:r>
            <a:r>
              <a:rPr lang="uk-UA" sz="1200" kern="0" dirty="0">
                <a:solidFill>
                  <a:srgbClr val="000000"/>
                </a:solidFill>
                <a:latin typeface="Verdana" pitchFamily="34" charset="0"/>
              </a:rPr>
              <a:t>3</a:t>
            </a:r>
            <a:endParaRPr lang="en-US" sz="1200" kern="0" dirty="0">
              <a:solidFill>
                <a:srgbClr val="000000"/>
              </a:solidFill>
              <a:latin typeface="Verdana" pitchFamily="34" charset="0"/>
            </a:endParaRPr>
          </a:p>
        </p:txBody>
      </p:sp>
      <p:sp>
        <p:nvSpPr>
          <p:cNvPr id="6" name="TextBox 5"/>
          <p:cNvSpPr txBox="1"/>
          <p:nvPr/>
        </p:nvSpPr>
        <p:spPr>
          <a:xfrm>
            <a:off x="72008" y="1196763"/>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chemeClr val="bg1"/>
                </a:solidFill>
              </a:rPr>
              <a:t>Психологічний вплив реклами здійснюється по етапах:</a:t>
            </a:r>
          </a:p>
        </p:txBody>
      </p:sp>
      <p:graphicFrame>
        <p:nvGraphicFramePr>
          <p:cNvPr id="7" name="Схема 6">
            <a:extLst>
              <a:ext uri="{FF2B5EF4-FFF2-40B4-BE49-F238E27FC236}">
                <a16:creationId xmlns:a16="http://schemas.microsoft.com/office/drawing/2014/main" id="{AD99211A-8006-48CF-82C7-05CC71471600}"/>
              </a:ext>
            </a:extLst>
          </p:cNvPr>
          <p:cNvGraphicFramePr/>
          <p:nvPr>
            <p:extLst>
              <p:ext uri="{D42A27DB-BD31-4B8C-83A1-F6EECF244321}">
                <p14:modId xmlns:p14="http://schemas.microsoft.com/office/powerpoint/2010/main" val="1006233953"/>
              </p:ext>
            </p:extLst>
          </p:nvPr>
        </p:nvGraphicFramePr>
        <p:xfrm>
          <a:off x="5486399" y="2225040"/>
          <a:ext cx="6541477" cy="4236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146" name="Picture 2" descr="Пов’язане зображення">
            <a:extLst>
              <a:ext uri="{FF2B5EF4-FFF2-40B4-BE49-F238E27FC236}">
                <a16:creationId xmlns:a16="http://schemas.microsoft.com/office/drawing/2014/main" id="{1E53AA1F-E5C2-436D-920F-4C9BC5B65D26}"/>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7231"/>
          <a:stretch/>
        </p:blipFill>
        <p:spPr bwMode="auto">
          <a:xfrm>
            <a:off x="72008" y="2225040"/>
            <a:ext cx="5165030" cy="4236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18300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6146"/>
                                        </p:tgtEl>
                                        <p:attrNameLst>
                                          <p:attrName>style.visibility</p:attrName>
                                        </p:attrNameLst>
                                      </p:cBhvr>
                                      <p:to>
                                        <p:strVal val="visible"/>
                                      </p:to>
                                    </p:set>
                                    <p:anim calcmode="lin" valueType="num">
                                      <p:cBhvr>
                                        <p:cTn id="11" dur="1000" fill="hold"/>
                                        <p:tgtEl>
                                          <p:spTgt spid="6146"/>
                                        </p:tgtEl>
                                        <p:attrNameLst>
                                          <p:attrName>ppt_w</p:attrName>
                                        </p:attrNameLst>
                                      </p:cBhvr>
                                      <p:tavLst>
                                        <p:tav tm="0">
                                          <p:val>
                                            <p:fltVal val="0"/>
                                          </p:val>
                                        </p:tav>
                                        <p:tav tm="100000">
                                          <p:val>
                                            <p:strVal val="#ppt_w"/>
                                          </p:val>
                                        </p:tav>
                                      </p:tavLst>
                                    </p:anim>
                                    <p:anim calcmode="lin" valueType="num">
                                      <p:cBhvr>
                                        <p:cTn id="12" dur="1000" fill="hold"/>
                                        <p:tgtEl>
                                          <p:spTgt spid="6146"/>
                                        </p:tgtEl>
                                        <p:attrNameLst>
                                          <p:attrName>ppt_h</p:attrName>
                                        </p:attrNameLst>
                                      </p:cBhvr>
                                      <p:tavLst>
                                        <p:tav tm="0">
                                          <p:val>
                                            <p:fltVal val="0"/>
                                          </p:val>
                                        </p:tav>
                                        <p:tav tm="100000">
                                          <p:val>
                                            <p:strVal val="#ppt_h"/>
                                          </p:val>
                                        </p:tav>
                                      </p:tavLst>
                                    </p:anim>
                                    <p:animEffect transition="in" filter="fade">
                                      <p:cBhvr>
                                        <p:cTn id="13" dur="1000"/>
                                        <p:tgtEl>
                                          <p:spTgt spid="6146"/>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7">
                                            <p:graphicEl>
                                              <a:dgm id="{C7661E35-6C55-4B51-BE17-D9D67599F310}"/>
                                            </p:graphicEl>
                                          </p:spTgt>
                                        </p:tgtEl>
                                        <p:attrNameLst>
                                          <p:attrName>style.visibility</p:attrName>
                                        </p:attrNameLst>
                                      </p:cBhvr>
                                      <p:to>
                                        <p:strVal val="visible"/>
                                      </p:to>
                                    </p:set>
                                    <p:animEffect transition="in" filter="wipe(left)">
                                      <p:cBhvr>
                                        <p:cTn id="17" dur="1000"/>
                                        <p:tgtEl>
                                          <p:spTgt spid="7">
                                            <p:graphicEl>
                                              <a:dgm id="{C7661E35-6C55-4B51-BE17-D9D67599F310}"/>
                                            </p:graphic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7">
                                            <p:graphicEl>
                                              <a:dgm id="{27878C57-BBF6-4C22-88FA-1C3D4933722D}"/>
                                            </p:graphicEl>
                                          </p:spTgt>
                                        </p:tgtEl>
                                        <p:attrNameLst>
                                          <p:attrName>style.visibility</p:attrName>
                                        </p:attrNameLst>
                                      </p:cBhvr>
                                      <p:to>
                                        <p:strVal val="visible"/>
                                      </p:to>
                                    </p:set>
                                    <p:animEffect transition="in" filter="wipe(left)">
                                      <p:cBhvr>
                                        <p:cTn id="20" dur="500"/>
                                        <p:tgtEl>
                                          <p:spTgt spid="7">
                                            <p:graphicEl>
                                              <a:dgm id="{27878C57-BBF6-4C22-88FA-1C3D4933722D}"/>
                                            </p:graphic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7">
                                            <p:graphicEl>
                                              <a:dgm id="{EE2EA9E0-CBE5-43E4-BB02-325D168626A4}"/>
                                            </p:graphicEl>
                                          </p:spTgt>
                                        </p:tgtEl>
                                        <p:attrNameLst>
                                          <p:attrName>style.visibility</p:attrName>
                                        </p:attrNameLst>
                                      </p:cBhvr>
                                      <p:to>
                                        <p:strVal val="visible"/>
                                      </p:to>
                                    </p:set>
                                    <p:animEffect transition="in" filter="wipe(left)">
                                      <p:cBhvr>
                                        <p:cTn id="23" dur="1000"/>
                                        <p:tgtEl>
                                          <p:spTgt spid="7">
                                            <p:graphicEl>
                                              <a:dgm id="{EE2EA9E0-CBE5-43E4-BB02-325D168626A4}"/>
                                            </p:graphicEl>
                                          </p:spTgt>
                                        </p:tgtEl>
                                      </p:cBhvr>
                                    </p:animEffect>
                                  </p:childTnLst>
                                </p:cTn>
                              </p:par>
                            </p:childTnLst>
                          </p:cTn>
                        </p:par>
                        <p:par>
                          <p:cTn id="24" fill="hold">
                            <p:stCondLst>
                              <p:cond delay="3000"/>
                            </p:stCondLst>
                            <p:childTnLst>
                              <p:par>
                                <p:cTn id="25" presetID="22" presetClass="entr" presetSubtype="8" fill="hold" grpId="0" nodeType="afterEffect">
                                  <p:stCondLst>
                                    <p:cond delay="0"/>
                                  </p:stCondLst>
                                  <p:childTnLst>
                                    <p:set>
                                      <p:cBhvr>
                                        <p:cTn id="26" dur="1" fill="hold">
                                          <p:stCondLst>
                                            <p:cond delay="0"/>
                                          </p:stCondLst>
                                        </p:cTn>
                                        <p:tgtEl>
                                          <p:spTgt spid="7">
                                            <p:graphicEl>
                                              <a:dgm id="{E63EBB38-5984-4F74-98F1-254621592311}"/>
                                            </p:graphicEl>
                                          </p:spTgt>
                                        </p:tgtEl>
                                        <p:attrNameLst>
                                          <p:attrName>style.visibility</p:attrName>
                                        </p:attrNameLst>
                                      </p:cBhvr>
                                      <p:to>
                                        <p:strVal val="visible"/>
                                      </p:to>
                                    </p:set>
                                    <p:animEffect transition="in" filter="wipe(left)">
                                      <p:cBhvr>
                                        <p:cTn id="27" dur="500"/>
                                        <p:tgtEl>
                                          <p:spTgt spid="7">
                                            <p:graphicEl>
                                              <a:dgm id="{E63EBB38-5984-4F74-98F1-254621592311}"/>
                                            </p:graphic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7">
                                            <p:graphicEl>
                                              <a:dgm id="{AD2F74AD-5B6A-4346-8349-090AC68FEE9A}"/>
                                            </p:graphicEl>
                                          </p:spTgt>
                                        </p:tgtEl>
                                        <p:attrNameLst>
                                          <p:attrName>style.visibility</p:attrName>
                                        </p:attrNameLst>
                                      </p:cBhvr>
                                      <p:to>
                                        <p:strVal val="visible"/>
                                      </p:to>
                                    </p:set>
                                    <p:animEffect transition="in" filter="wipe(left)">
                                      <p:cBhvr>
                                        <p:cTn id="30" dur="1000"/>
                                        <p:tgtEl>
                                          <p:spTgt spid="7">
                                            <p:graphicEl>
                                              <a:dgm id="{AD2F74AD-5B6A-4346-8349-090AC68FEE9A}"/>
                                            </p:graphicEl>
                                          </p:spTgt>
                                        </p:tgtEl>
                                      </p:cBhvr>
                                    </p:animEffect>
                                  </p:childTnLst>
                                </p:cTn>
                              </p:par>
                            </p:childTnLst>
                          </p:cTn>
                        </p:par>
                        <p:par>
                          <p:cTn id="31" fill="hold">
                            <p:stCondLst>
                              <p:cond delay="4000"/>
                            </p:stCondLst>
                            <p:childTnLst>
                              <p:par>
                                <p:cTn id="32" presetID="22" presetClass="entr" presetSubtype="8" fill="hold" grpId="0" nodeType="afterEffect">
                                  <p:stCondLst>
                                    <p:cond delay="0"/>
                                  </p:stCondLst>
                                  <p:childTnLst>
                                    <p:set>
                                      <p:cBhvr>
                                        <p:cTn id="33" dur="1" fill="hold">
                                          <p:stCondLst>
                                            <p:cond delay="0"/>
                                          </p:stCondLst>
                                        </p:cTn>
                                        <p:tgtEl>
                                          <p:spTgt spid="7">
                                            <p:graphicEl>
                                              <a:dgm id="{D13D7DA6-9D1E-4150-A6AE-C6ABC36166D5}"/>
                                            </p:graphicEl>
                                          </p:spTgt>
                                        </p:tgtEl>
                                        <p:attrNameLst>
                                          <p:attrName>style.visibility</p:attrName>
                                        </p:attrNameLst>
                                      </p:cBhvr>
                                      <p:to>
                                        <p:strVal val="visible"/>
                                      </p:to>
                                    </p:set>
                                    <p:animEffect transition="in" filter="wipe(left)">
                                      <p:cBhvr>
                                        <p:cTn id="34" dur="500"/>
                                        <p:tgtEl>
                                          <p:spTgt spid="7">
                                            <p:graphicEl>
                                              <a:dgm id="{D13D7DA6-9D1E-4150-A6AE-C6ABC36166D5}"/>
                                            </p:graphic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7">
                                            <p:graphicEl>
                                              <a:dgm id="{46297F79-2755-4E7F-87B4-88629DD167EF}"/>
                                            </p:graphicEl>
                                          </p:spTgt>
                                        </p:tgtEl>
                                        <p:attrNameLst>
                                          <p:attrName>style.visibility</p:attrName>
                                        </p:attrNameLst>
                                      </p:cBhvr>
                                      <p:to>
                                        <p:strVal val="visible"/>
                                      </p:to>
                                    </p:set>
                                    <p:animEffect transition="in" filter="wipe(left)">
                                      <p:cBhvr>
                                        <p:cTn id="37" dur="1000"/>
                                        <p:tgtEl>
                                          <p:spTgt spid="7">
                                            <p:graphicEl>
                                              <a:dgm id="{46297F79-2755-4E7F-87B4-88629DD167EF}"/>
                                            </p:graphicEl>
                                          </p:spTgt>
                                        </p:tgtEl>
                                      </p:cBhvr>
                                    </p:animEffect>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7">
                                            <p:graphicEl>
                                              <a:dgm id="{AA2029A9-878F-42BF-A694-5944B1AD983E}"/>
                                            </p:graphicEl>
                                          </p:spTgt>
                                        </p:tgtEl>
                                        <p:attrNameLst>
                                          <p:attrName>style.visibility</p:attrName>
                                        </p:attrNameLst>
                                      </p:cBhvr>
                                      <p:to>
                                        <p:strVal val="visible"/>
                                      </p:to>
                                    </p:set>
                                    <p:animEffect transition="in" filter="wipe(left)">
                                      <p:cBhvr>
                                        <p:cTn id="41" dur="500"/>
                                        <p:tgtEl>
                                          <p:spTgt spid="7">
                                            <p:graphicEl>
                                              <a:dgm id="{AA2029A9-878F-42BF-A694-5944B1AD983E}"/>
                                            </p:graphicEl>
                                          </p:spTgt>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7">
                                            <p:graphicEl>
                                              <a:dgm id="{E97A966C-ADE1-481C-9602-29D743F1F5D5}"/>
                                            </p:graphicEl>
                                          </p:spTgt>
                                        </p:tgtEl>
                                        <p:attrNameLst>
                                          <p:attrName>style.visibility</p:attrName>
                                        </p:attrNameLst>
                                      </p:cBhvr>
                                      <p:to>
                                        <p:strVal val="visible"/>
                                      </p:to>
                                    </p:set>
                                    <p:animEffect transition="in" filter="wipe(left)">
                                      <p:cBhvr>
                                        <p:cTn id="44" dur="1000"/>
                                        <p:tgtEl>
                                          <p:spTgt spid="7">
                                            <p:graphicEl>
                                              <a:dgm id="{E97A966C-ADE1-481C-9602-29D743F1F5D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Graphic spid="7" grpId="0" uiExpand="1">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Психологія сприйняттям реклами</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1 </a:t>
            </a:r>
            <a:r>
              <a:rPr lang="en-US" sz="1200" kern="0" dirty="0">
                <a:solidFill>
                  <a:srgbClr val="000000"/>
                </a:solidFill>
                <a:latin typeface="Verdana" pitchFamily="34" charset="0"/>
              </a:rPr>
              <a:t>§ </a:t>
            </a:r>
            <a:r>
              <a:rPr lang="uk-UA" sz="1200" kern="0" dirty="0">
                <a:solidFill>
                  <a:srgbClr val="000000"/>
                </a:solidFill>
                <a:latin typeface="Verdana" pitchFamily="34" charset="0"/>
              </a:rPr>
              <a:t>3</a:t>
            </a:r>
            <a:endParaRPr lang="en-US" sz="1200" kern="0" dirty="0">
              <a:solidFill>
                <a:srgbClr val="000000"/>
              </a:solidFill>
              <a:latin typeface="Verdana" pitchFamily="34" charset="0"/>
            </a:endParaRPr>
          </a:p>
        </p:txBody>
      </p:sp>
      <p:sp>
        <p:nvSpPr>
          <p:cNvPr id="6" name="TextBox 5"/>
          <p:cNvSpPr txBox="1"/>
          <p:nvPr/>
        </p:nvSpPr>
        <p:spPr>
          <a:xfrm>
            <a:off x="72008" y="1196763"/>
            <a:ext cx="12050142" cy="138499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chemeClr val="bg1"/>
                </a:solidFill>
              </a:rPr>
              <a:t>На сприйняття реклами може вплинути безліч чинників, причому як позитивно, так і негативно. Наприклад:</a:t>
            </a:r>
          </a:p>
        </p:txBody>
      </p:sp>
      <p:sp>
        <p:nvSpPr>
          <p:cNvPr id="7" name="TextBox 6">
            <a:extLst>
              <a:ext uri="{FF2B5EF4-FFF2-40B4-BE49-F238E27FC236}">
                <a16:creationId xmlns:a16="http://schemas.microsoft.com/office/drawing/2014/main" id="{47D94A34-8242-4780-BDC0-A3AF33E8702D}"/>
              </a:ext>
            </a:extLst>
          </p:cNvPr>
          <p:cNvSpPr txBox="1"/>
          <p:nvPr/>
        </p:nvSpPr>
        <p:spPr>
          <a:xfrm>
            <a:off x="70929" y="2683359"/>
            <a:ext cx="10153713" cy="1692771"/>
          </a:xfrm>
          <a:prstGeom prst="rect">
            <a:avLst/>
          </a:prstGeom>
          <a:solidFill>
            <a:srgbClr val="0070C0"/>
          </a:solidFill>
          <a:ln>
            <a:noFill/>
          </a:ln>
          <a:effectLst>
            <a:outerShdw blurRad="57150" dist="19050" dir="5400000" algn="ctr" rotWithShape="0">
              <a:srgbClr val="000000">
                <a:alpha val="63000"/>
              </a:srgbClr>
            </a:outerShdw>
          </a:effectLst>
        </p:spPr>
        <p:txBody>
          <a:bodyPr wrap="square" rtlCol="0">
            <a:spAutoFit/>
          </a:bodyPr>
          <a:lstStyle/>
          <a:p>
            <a:pPr marL="457200" lvl="0" indent="-457200" algn="just" fontAlgn="base">
              <a:spcBef>
                <a:spcPct val="0"/>
              </a:spcBef>
              <a:spcAft>
                <a:spcPct val="0"/>
              </a:spcAft>
              <a:buFont typeface="Wingdings" panose="05000000000000000000" pitchFamily="2" charset="2"/>
              <a:buChar char="Ø"/>
              <a:defRPr/>
            </a:pPr>
            <a:r>
              <a:rPr lang="uk-UA" sz="2600" b="1" i="1" kern="0" dirty="0">
                <a:solidFill>
                  <a:schemeClr val="bg1"/>
                </a:solidFill>
              </a:rPr>
              <a:t>голос диктора в рекламі може знизити загальне враження про повідомлення, хоча зміст рекламної інформації для слухачів становить інтерес;</a:t>
            </a:r>
          </a:p>
        </p:txBody>
      </p:sp>
      <p:sp>
        <p:nvSpPr>
          <p:cNvPr id="8" name="TextBox 7">
            <a:extLst>
              <a:ext uri="{FF2B5EF4-FFF2-40B4-BE49-F238E27FC236}">
                <a16:creationId xmlns:a16="http://schemas.microsoft.com/office/drawing/2014/main" id="{21A33587-BCBA-4D31-9A90-3FAF49329836}"/>
              </a:ext>
            </a:extLst>
          </p:cNvPr>
          <p:cNvSpPr txBox="1"/>
          <p:nvPr/>
        </p:nvSpPr>
        <p:spPr>
          <a:xfrm>
            <a:off x="70929" y="4477731"/>
            <a:ext cx="10153713" cy="2092881"/>
          </a:xfrm>
          <a:prstGeom prst="rect">
            <a:avLst/>
          </a:prstGeom>
          <a:solidFill>
            <a:srgbClr val="FFFF00"/>
          </a:solidFill>
          <a:ln>
            <a:solidFill>
              <a:schemeClr val="tx1"/>
            </a:solidFill>
          </a:ln>
          <a:effectLst>
            <a:outerShdw blurRad="57150" dist="19050" dir="5400000" algn="ctr" rotWithShape="0">
              <a:srgbClr val="000000">
                <a:alpha val="63000"/>
              </a:srgbClr>
            </a:outerShdw>
          </a:effectLst>
        </p:spPr>
        <p:txBody>
          <a:bodyPr wrap="square" rtlCol="0">
            <a:spAutoFit/>
          </a:bodyPr>
          <a:lstStyle/>
          <a:p>
            <a:pPr marL="457200" lvl="0" indent="-457200" algn="just" fontAlgn="base">
              <a:spcBef>
                <a:spcPct val="0"/>
              </a:spcBef>
              <a:spcAft>
                <a:spcPct val="0"/>
              </a:spcAft>
              <a:buFont typeface="Wingdings" panose="05000000000000000000" pitchFamily="2" charset="2"/>
              <a:buChar char="Ø"/>
              <a:defRPr/>
            </a:pPr>
            <a:r>
              <a:rPr lang="uk-UA" sz="2600" b="1" i="1" kern="0" dirty="0">
                <a:solidFill>
                  <a:srgbClr val="002060"/>
                </a:solidFill>
              </a:rPr>
              <a:t>рекламне оголошення в газеті може залишитися непоміченим серед інших оголошень через невеликого розміру, хоча з точки зору графічного зображення і подачі тексту воно виконане на високому професійному рівні.</a:t>
            </a:r>
          </a:p>
        </p:txBody>
      </p:sp>
      <p:pic>
        <p:nvPicPr>
          <p:cNvPr id="7170" name="Picture 2" descr="Результат пошуку зображень за запитом &quot;voice icon&quot;">
            <a:extLst>
              <a:ext uri="{FF2B5EF4-FFF2-40B4-BE49-F238E27FC236}">
                <a16:creationId xmlns:a16="http://schemas.microsoft.com/office/drawing/2014/main" id="{F750FA7B-4E83-4DD7-858C-B677927A5FA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114" r="9272"/>
          <a:stretch/>
        </p:blipFill>
        <p:spPr bwMode="auto">
          <a:xfrm>
            <a:off x="10292854" y="2632559"/>
            <a:ext cx="1828217" cy="1919121"/>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media, news, newspaper icon">
            <a:extLst>
              <a:ext uri="{FF2B5EF4-FFF2-40B4-BE49-F238E27FC236}">
                <a16:creationId xmlns:a16="http://schemas.microsoft.com/office/drawing/2014/main" id="{6AE2F91B-4EE9-4977-889E-22D65D6901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32911" y="4612640"/>
            <a:ext cx="1788160" cy="1788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713814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7170"/>
                                        </p:tgtEl>
                                        <p:attrNameLst>
                                          <p:attrName>style.visibility</p:attrName>
                                        </p:attrNameLst>
                                      </p:cBhvr>
                                      <p:to>
                                        <p:strVal val="visible"/>
                                      </p:to>
                                    </p:set>
                                    <p:anim calcmode="lin" valueType="num">
                                      <p:cBhvr>
                                        <p:cTn id="15" dur="1000" fill="hold"/>
                                        <p:tgtEl>
                                          <p:spTgt spid="7170"/>
                                        </p:tgtEl>
                                        <p:attrNameLst>
                                          <p:attrName>ppt_w</p:attrName>
                                        </p:attrNameLst>
                                      </p:cBhvr>
                                      <p:tavLst>
                                        <p:tav tm="0">
                                          <p:val>
                                            <p:fltVal val="0"/>
                                          </p:val>
                                        </p:tav>
                                        <p:tav tm="100000">
                                          <p:val>
                                            <p:strVal val="#ppt_w"/>
                                          </p:val>
                                        </p:tav>
                                      </p:tavLst>
                                    </p:anim>
                                    <p:anim calcmode="lin" valueType="num">
                                      <p:cBhvr>
                                        <p:cTn id="16" dur="1000" fill="hold"/>
                                        <p:tgtEl>
                                          <p:spTgt spid="7170"/>
                                        </p:tgtEl>
                                        <p:attrNameLst>
                                          <p:attrName>ppt_h</p:attrName>
                                        </p:attrNameLst>
                                      </p:cBhvr>
                                      <p:tavLst>
                                        <p:tav tm="0">
                                          <p:val>
                                            <p:fltVal val="0"/>
                                          </p:val>
                                        </p:tav>
                                        <p:tav tm="100000">
                                          <p:val>
                                            <p:strVal val="#ppt_h"/>
                                          </p:val>
                                        </p:tav>
                                      </p:tavLst>
                                    </p:anim>
                                    <p:animEffect transition="in" filter="fade">
                                      <p:cBhvr>
                                        <p:cTn id="17" dur="1000"/>
                                        <p:tgtEl>
                                          <p:spTgt spid="7170"/>
                                        </p:tgtEl>
                                      </p:cBhvr>
                                    </p:animEffect>
                                  </p:childTnLst>
                                </p:cTn>
                              </p:par>
                            </p:childTnLst>
                          </p:cTn>
                        </p:par>
                        <p:par>
                          <p:cTn id="18" fill="hold">
                            <p:stCondLst>
                              <p:cond delay="3000"/>
                            </p:stCondLst>
                            <p:childTnLst>
                              <p:par>
                                <p:cTn id="19" presetID="22" presetClass="entr" presetSubtype="8"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1000"/>
                                        <p:tgtEl>
                                          <p:spTgt spid="8"/>
                                        </p:tgtEl>
                                      </p:cBhvr>
                                    </p:animEffect>
                                  </p:childTnLst>
                                </p:cTn>
                              </p:par>
                            </p:childTnLst>
                          </p:cTn>
                        </p:par>
                        <p:par>
                          <p:cTn id="22" fill="hold">
                            <p:stCondLst>
                              <p:cond delay="4000"/>
                            </p:stCondLst>
                            <p:childTnLst>
                              <p:par>
                                <p:cTn id="23" presetID="53" presetClass="entr" presetSubtype="16" fill="hold" nodeType="afterEffect">
                                  <p:stCondLst>
                                    <p:cond delay="0"/>
                                  </p:stCondLst>
                                  <p:childTnLst>
                                    <p:set>
                                      <p:cBhvr>
                                        <p:cTn id="24" dur="1" fill="hold">
                                          <p:stCondLst>
                                            <p:cond delay="0"/>
                                          </p:stCondLst>
                                        </p:cTn>
                                        <p:tgtEl>
                                          <p:spTgt spid="7172"/>
                                        </p:tgtEl>
                                        <p:attrNameLst>
                                          <p:attrName>style.visibility</p:attrName>
                                        </p:attrNameLst>
                                      </p:cBhvr>
                                      <p:to>
                                        <p:strVal val="visible"/>
                                      </p:to>
                                    </p:set>
                                    <p:anim calcmode="lin" valueType="num">
                                      <p:cBhvr>
                                        <p:cTn id="25" dur="1000" fill="hold"/>
                                        <p:tgtEl>
                                          <p:spTgt spid="7172"/>
                                        </p:tgtEl>
                                        <p:attrNameLst>
                                          <p:attrName>ppt_w</p:attrName>
                                        </p:attrNameLst>
                                      </p:cBhvr>
                                      <p:tavLst>
                                        <p:tav tm="0">
                                          <p:val>
                                            <p:fltVal val="0"/>
                                          </p:val>
                                        </p:tav>
                                        <p:tav tm="100000">
                                          <p:val>
                                            <p:strVal val="#ppt_w"/>
                                          </p:val>
                                        </p:tav>
                                      </p:tavLst>
                                    </p:anim>
                                    <p:anim calcmode="lin" valueType="num">
                                      <p:cBhvr>
                                        <p:cTn id="26" dur="1000" fill="hold"/>
                                        <p:tgtEl>
                                          <p:spTgt spid="7172"/>
                                        </p:tgtEl>
                                        <p:attrNameLst>
                                          <p:attrName>ppt_h</p:attrName>
                                        </p:attrNameLst>
                                      </p:cBhvr>
                                      <p:tavLst>
                                        <p:tav tm="0">
                                          <p:val>
                                            <p:fltVal val="0"/>
                                          </p:val>
                                        </p:tav>
                                        <p:tav tm="100000">
                                          <p:val>
                                            <p:strVal val="#ppt_h"/>
                                          </p:val>
                                        </p:tav>
                                      </p:tavLst>
                                    </p:anim>
                                    <p:animEffect transition="in" filter="fade">
                                      <p:cBhvr>
                                        <p:cTn id="27" dur="10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Психологія сприйняттям реклами</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1 </a:t>
            </a:r>
            <a:r>
              <a:rPr lang="en-US" sz="1200" kern="0" dirty="0">
                <a:solidFill>
                  <a:srgbClr val="000000"/>
                </a:solidFill>
                <a:latin typeface="Verdana" pitchFamily="34" charset="0"/>
              </a:rPr>
              <a:t>§ </a:t>
            </a:r>
            <a:r>
              <a:rPr lang="uk-UA" sz="1200" kern="0" dirty="0">
                <a:solidFill>
                  <a:srgbClr val="000000"/>
                </a:solidFill>
                <a:latin typeface="Verdana" pitchFamily="34" charset="0"/>
              </a:rPr>
              <a:t>3</a:t>
            </a:r>
            <a:endParaRPr lang="en-US" sz="1200" kern="0" dirty="0">
              <a:solidFill>
                <a:srgbClr val="000000"/>
              </a:solidFill>
              <a:latin typeface="Verdana" pitchFamily="34" charset="0"/>
            </a:endParaRPr>
          </a:p>
        </p:txBody>
      </p:sp>
      <p:sp>
        <p:nvSpPr>
          <p:cNvPr id="6" name="TextBox 5"/>
          <p:cNvSpPr txBox="1"/>
          <p:nvPr/>
        </p:nvSpPr>
        <p:spPr>
          <a:xfrm>
            <a:off x="72008" y="1196763"/>
            <a:ext cx="12050142" cy="138499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chemeClr val="bg1"/>
                </a:solidFill>
              </a:rPr>
              <a:t>Залежно від психології кожної людини і сприйняття реклами буде відбуватися по-різному. Наскільки буде сприйнята реклама залежить від:</a:t>
            </a:r>
          </a:p>
        </p:txBody>
      </p:sp>
      <p:pic>
        <p:nvPicPr>
          <p:cNvPr id="8194" name="Picture 2" descr="Пов’язане зображення">
            <a:extLst>
              <a:ext uri="{FF2B5EF4-FFF2-40B4-BE49-F238E27FC236}">
                <a16:creationId xmlns:a16="http://schemas.microsoft.com/office/drawing/2014/main" id="{AB6EE944-615C-4ED4-A1CD-D95E653C85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8800" y="2692400"/>
            <a:ext cx="5213350" cy="391001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2432F58-8AE7-4424-9979-9293390EBD91}"/>
              </a:ext>
            </a:extLst>
          </p:cNvPr>
          <p:cNvSpPr txBox="1"/>
          <p:nvPr/>
        </p:nvSpPr>
        <p:spPr>
          <a:xfrm>
            <a:off x="69850" y="2692400"/>
            <a:ext cx="6725032" cy="954107"/>
          </a:xfrm>
          <a:prstGeom prst="rect">
            <a:avLst/>
          </a:prstGeom>
          <a:solidFill>
            <a:srgbClr val="0070C0"/>
          </a:solidFill>
          <a:ln>
            <a:noFill/>
          </a:ln>
          <a:effectLst>
            <a:outerShdw blurRad="57150" dist="19050" dir="5400000" algn="ctr" rotWithShape="0">
              <a:srgbClr val="000000">
                <a:alpha val="63000"/>
              </a:srgbClr>
            </a:outerShdw>
          </a:effectLst>
        </p:spPr>
        <p:txBody>
          <a:bodyPr wrap="square" rtlCol="0">
            <a:spAutoFit/>
          </a:bodyPr>
          <a:lstStyle/>
          <a:p>
            <a:pPr marL="457200" lvl="0" indent="-457200" fontAlgn="base">
              <a:spcBef>
                <a:spcPct val="0"/>
              </a:spcBef>
              <a:spcAft>
                <a:spcPct val="0"/>
              </a:spcAft>
              <a:buFont typeface="Wingdings" panose="05000000000000000000" pitchFamily="2" charset="2"/>
              <a:buChar char="Ø"/>
              <a:defRPr/>
            </a:pPr>
            <a:r>
              <a:rPr lang="uk-UA" sz="2800" b="1" i="1" kern="0" dirty="0">
                <a:solidFill>
                  <a:schemeClr val="bg1"/>
                </a:solidFill>
              </a:rPr>
              <a:t>кола інтересів передбачуваного покупця;</a:t>
            </a:r>
          </a:p>
        </p:txBody>
      </p:sp>
      <p:sp>
        <p:nvSpPr>
          <p:cNvPr id="8" name="TextBox 7">
            <a:extLst>
              <a:ext uri="{FF2B5EF4-FFF2-40B4-BE49-F238E27FC236}">
                <a16:creationId xmlns:a16="http://schemas.microsoft.com/office/drawing/2014/main" id="{F31D2488-6DC8-4BED-A24F-28A0D73DCC2E}"/>
              </a:ext>
            </a:extLst>
          </p:cNvPr>
          <p:cNvSpPr txBox="1"/>
          <p:nvPr/>
        </p:nvSpPr>
        <p:spPr>
          <a:xfrm>
            <a:off x="69850" y="3757149"/>
            <a:ext cx="6725032" cy="523220"/>
          </a:xfrm>
          <a:prstGeom prst="rect">
            <a:avLst/>
          </a:prstGeom>
          <a:solidFill>
            <a:srgbClr val="0070C0"/>
          </a:solidFill>
          <a:ln>
            <a:noFill/>
          </a:ln>
          <a:effectLst>
            <a:outerShdw blurRad="57150" dist="19050" dir="5400000" algn="ctr" rotWithShape="0">
              <a:srgbClr val="000000">
                <a:alpha val="63000"/>
              </a:srgbClr>
            </a:outerShdw>
          </a:effectLst>
        </p:spPr>
        <p:txBody>
          <a:bodyPr wrap="square" rtlCol="0">
            <a:spAutoFit/>
          </a:bodyPr>
          <a:lstStyle/>
          <a:p>
            <a:pPr marL="457200" lvl="0" indent="-457200" fontAlgn="base">
              <a:spcBef>
                <a:spcPct val="0"/>
              </a:spcBef>
              <a:spcAft>
                <a:spcPct val="0"/>
              </a:spcAft>
              <a:buFont typeface="Wingdings" panose="05000000000000000000" pitchFamily="2" charset="2"/>
              <a:buChar char="Ø"/>
              <a:defRPr/>
            </a:pPr>
            <a:r>
              <a:rPr lang="uk-UA" sz="2800" b="1" i="1" kern="0" dirty="0">
                <a:solidFill>
                  <a:schemeClr val="bg1"/>
                </a:solidFill>
              </a:rPr>
              <a:t>його потреб;</a:t>
            </a:r>
          </a:p>
        </p:txBody>
      </p:sp>
      <p:sp>
        <p:nvSpPr>
          <p:cNvPr id="9" name="TextBox 8">
            <a:extLst>
              <a:ext uri="{FF2B5EF4-FFF2-40B4-BE49-F238E27FC236}">
                <a16:creationId xmlns:a16="http://schemas.microsoft.com/office/drawing/2014/main" id="{DC317A3E-0DE3-42B1-B7B7-BA79DE0A0286}"/>
              </a:ext>
            </a:extLst>
          </p:cNvPr>
          <p:cNvSpPr txBox="1"/>
          <p:nvPr/>
        </p:nvSpPr>
        <p:spPr>
          <a:xfrm>
            <a:off x="69850" y="4370691"/>
            <a:ext cx="6725032" cy="954107"/>
          </a:xfrm>
          <a:prstGeom prst="rect">
            <a:avLst/>
          </a:prstGeom>
          <a:solidFill>
            <a:srgbClr val="0070C0"/>
          </a:solidFill>
          <a:ln>
            <a:noFill/>
          </a:ln>
          <a:effectLst>
            <a:outerShdw blurRad="57150" dist="19050" dir="5400000" algn="ctr" rotWithShape="0">
              <a:srgbClr val="000000">
                <a:alpha val="63000"/>
              </a:srgbClr>
            </a:outerShdw>
          </a:effectLst>
        </p:spPr>
        <p:txBody>
          <a:bodyPr wrap="square" rtlCol="0">
            <a:spAutoFit/>
          </a:bodyPr>
          <a:lstStyle/>
          <a:p>
            <a:pPr marL="457200" lvl="0" indent="-457200" fontAlgn="base">
              <a:spcBef>
                <a:spcPct val="0"/>
              </a:spcBef>
              <a:spcAft>
                <a:spcPct val="0"/>
              </a:spcAft>
              <a:buFont typeface="Wingdings" panose="05000000000000000000" pitchFamily="2" charset="2"/>
              <a:buChar char="Ø"/>
              <a:defRPr/>
            </a:pPr>
            <a:r>
              <a:rPr lang="uk-UA" sz="2800" b="1" i="1" kern="0" dirty="0">
                <a:solidFill>
                  <a:schemeClr val="bg1"/>
                </a:solidFill>
              </a:rPr>
              <a:t>соціального та матеріального становища;</a:t>
            </a:r>
          </a:p>
        </p:txBody>
      </p:sp>
      <p:sp>
        <p:nvSpPr>
          <p:cNvPr id="10" name="TextBox 9">
            <a:extLst>
              <a:ext uri="{FF2B5EF4-FFF2-40B4-BE49-F238E27FC236}">
                <a16:creationId xmlns:a16="http://schemas.microsoft.com/office/drawing/2014/main" id="{F6D7233D-D0CA-41D7-B4F0-78FF77071355}"/>
              </a:ext>
            </a:extLst>
          </p:cNvPr>
          <p:cNvSpPr txBox="1"/>
          <p:nvPr/>
        </p:nvSpPr>
        <p:spPr>
          <a:xfrm>
            <a:off x="69850" y="5435440"/>
            <a:ext cx="6725032" cy="523220"/>
          </a:xfrm>
          <a:prstGeom prst="rect">
            <a:avLst/>
          </a:prstGeom>
          <a:solidFill>
            <a:srgbClr val="0070C0"/>
          </a:solidFill>
          <a:ln>
            <a:noFill/>
          </a:ln>
          <a:effectLst>
            <a:outerShdw blurRad="57150" dist="19050" dir="5400000" algn="ctr" rotWithShape="0">
              <a:srgbClr val="000000">
                <a:alpha val="63000"/>
              </a:srgbClr>
            </a:outerShdw>
          </a:effectLst>
        </p:spPr>
        <p:txBody>
          <a:bodyPr wrap="square" rtlCol="0">
            <a:spAutoFit/>
          </a:bodyPr>
          <a:lstStyle/>
          <a:p>
            <a:pPr marL="457200" lvl="0" indent="-457200" fontAlgn="base">
              <a:spcBef>
                <a:spcPct val="0"/>
              </a:spcBef>
              <a:spcAft>
                <a:spcPct val="0"/>
              </a:spcAft>
              <a:buFont typeface="Wingdings" panose="05000000000000000000" pitchFamily="2" charset="2"/>
              <a:buChar char="Ø"/>
              <a:defRPr/>
            </a:pPr>
            <a:r>
              <a:rPr lang="uk-UA" sz="2800" b="1" i="1" kern="0" dirty="0">
                <a:solidFill>
                  <a:schemeClr val="bg1"/>
                </a:solidFill>
              </a:rPr>
              <a:t>професії, освіти;</a:t>
            </a:r>
          </a:p>
        </p:txBody>
      </p:sp>
      <p:sp>
        <p:nvSpPr>
          <p:cNvPr id="11" name="TextBox 10">
            <a:extLst>
              <a:ext uri="{FF2B5EF4-FFF2-40B4-BE49-F238E27FC236}">
                <a16:creationId xmlns:a16="http://schemas.microsoft.com/office/drawing/2014/main" id="{BAA32C3C-589B-43C6-89A5-75DBEC8F1989}"/>
              </a:ext>
            </a:extLst>
          </p:cNvPr>
          <p:cNvSpPr txBox="1"/>
          <p:nvPr/>
        </p:nvSpPr>
        <p:spPr>
          <a:xfrm>
            <a:off x="69850" y="6079192"/>
            <a:ext cx="6725032" cy="523220"/>
          </a:xfrm>
          <a:prstGeom prst="rect">
            <a:avLst/>
          </a:prstGeom>
          <a:solidFill>
            <a:srgbClr val="0070C0"/>
          </a:solidFill>
          <a:ln>
            <a:noFill/>
          </a:ln>
          <a:effectLst>
            <a:outerShdw blurRad="57150" dist="19050" dir="5400000" algn="ctr" rotWithShape="0">
              <a:srgbClr val="000000">
                <a:alpha val="63000"/>
              </a:srgbClr>
            </a:outerShdw>
          </a:effectLst>
        </p:spPr>
        <p:txBody>
          <a:bodyPr wrap="square" rtlCol="0">
            <a:spAutoFit/>
          </a:bodyPr>
          <a:lstStyle/>
          <a:p>
            <a:pPr marL="457200" lvl="0" indent="-457200" fontAlgn="base">
              <a:spcBef>
                <a:spcPct val="0"/>
              </a:spcBef>
              <a:spcAft>
                <a:spcPct val="0"/>
              </a:spcAft>
              <a:buFont typeface="Wingdings" panose="05000000000000000000" pitchFamily="2" charset="2"/>
              <a:buChar char="Ø"/>
              <a:defRPr/>
            </a:pPr>
            <a:r>
              <a:rPr lang="uk-UA" sz="2800" b="1" i="1" kern="0" dirty="0">
                <a:solidFill>
                  <a:schemeClr val="bg1"/>
                </a:solidFill>
              </a:rPr>
              <a:t>віку.</a:t>
            </a:r>
          </a:p>
        </p:txBody>
      </p:sp>
    </p:spTree>
    <p:extLst>
      <p:ext uri="{BB962C8B-B14F-4D97-AF65-F5344CB8AC3E}">
        <p14:creationId xmlns:p14="http://schemas.microsoft.com/office/powerpoint/2010/main" val="56587337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8194"/>
                                        </p:tgtEl>
                                        <p:attrNameLst>
                                          <p:attrName>style.visibility</p:attrName>
                                        </p:attrNameLst>
                                      </p:cBhvr>
                                      <p:to>
                                        <p:strVal val="visible"/>
                                      </p:to>
                                    </p:set>
                                    <p:anim calcmode="lin" valueType="num">
                                      <p:cBhvr>
                                        <p:cTn id="15" dur="1000" fill="hold"/>
                                        <p:tgtEl>
                                          <p:spTgt spid="8194"/>
                                        </p:tgtEl>
                                        <p:attrNameLst>
                                          <p:attrName>ppt_w</p:attrName>
                                        </p:attrNameLst>
                                      </p:cBhvr>
                                      <p:tavLst>
                                        <p:tav tm="0">
                                          <p:val>
                                            <p:fltVal val="0"/>
                                          </p:val>
                                        </p:tav>
                                        <p:tav tm="100000">
                                          <p:val>
                                            <p:strVal val="#ppt_w"/>
                                          </p:val>
                                        </p:tav>
                                      </p:tavLst>
                                    </p:anim>
                                    <p:anim calcmode="lin" valueType="num">
                                      <p:cBhvr>
                                        <p:cTn id="16" dur="1000" fill="hold"/>
                                        <p:tgtEl>
                                          <p:spTgt spid="8194"/>
                                        </p:tgtEl>
                                        <p:attrNameLst>
                                          <p:attrName>ppt_h</p:attrName>
                                        </p:attrNameLst>
                                      </p:cBhvr>
                                      <p:tavLst>
                                        <p:tav tm="0">
                                          <p:val>
                                            <p:fltVal val="0"/>
                                          </p:val>
                                        </p:tav>
                                        <p:tav tm="100000">
                                          <p:val>
                                            <p:strVal val="#ppt_h"/>
                                          </p:val>
                                        </p:tav>
                                      </p:tavLst>
                                    </p:anim>
                                    <p:animEffect transition="in" filter="fade">
                                      <p:cBhvr>
                                        <p:cTn id="17" dur="1000"/>
                                        <p:tgtEl>
                                          <p:spTgt spid="8194"/>
                                        </p:tgtEl>
                                      </p:cBhvr>
                                    </p:animEffect>
                                  </p:childTnLst>
                                </p:cTn>
                              </p:par>
                            </p:childTnLst>
                          </p:cTn>
                        </p:par>
                        <p:par>
                          <p:cTn id="18" fill="hold">
                            <p:stCondLst>
                              <p:cond delay="3000"/>
                            </p:stCondLst>
                            <p:childTnLst>
                              <p:par>
                                <p:cTn id="19" presetID="22" presetClass="entr" presetSubtype="8"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1000"/>
                                        <p:tgtEl>
                                          <p:spTgt spid="8"/>
                                        </p:tgtEl>
                                      </p:cBhvr>
                                    </p:animEffect>
                                  </p:childTnLst>
                                </p:cTn>
                              </p:par>
                            </p:childTnLst>
                          </p:cTn>
                        </p:par>
                        <p:par>
                          <p:cTn id="22" fill="hold">
                            <p:stCondLst>
                              <p:cond delay="4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5000"/>
                            </p:stCondLst>
                            <p:childTnLst>
                              <p:par>
                                <p:cTn id="27" presetID="22" presetClass="entr" presetSubtype="8"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1000"/>
                                        <p:tgtEl>
                                          <p:spTgt spid="10"/>
                                        </p:tgtEl>
                                      </p:cBhvr>
                                    </p:animEffect>
                                  </p:childTnLst>
                                </p:cTn>
                              </p:par>
                            </p:childTnLst>
                          </p:cTn>
                        </p:par>
                        <p:par>
                          <p:cTn id="30" fill="hold">
                            <p:stCondLst>
                              <p:cond delay="6000"/>
                            </p:stCondLst>
                            <p:childTnLst>
                              <p:par>
                                <p:cTn id="31" presetID="22" presetClass="entr" presetSubtype="8"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left)">
                                      <p:cBhvr>
                                        <p:cTn id="33"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Психологія сприйняттям реклами</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1 </a:t>
            </a:r>
            <a:r>
              <a:rPr lang="en-US" sz="1200" kern="0" dirty="0">
                <a:solidFill>
                  <a:srgbClr val="000000"/>
                </a:solidFill>
                <a:latin typeface="Verdana" pitchFamily="34" charset="0"/>
              </a:rPr>
              <a:t>§ </a:t>
            </a:r>
            <a:r>
              <a:rPr lang="uk-UA" sz="1200" kern="0" dirty="0">
                <a:solidFill>
                  <a:srgbClr val="000000"/>
                </a:solidFill>
                <a:latin typeface="Verdana" pitchFamily="34" charset="0"/>
              </a:rPr>
              <a:t>3</a:t>
            </a:r>
            <a:endParaRPr lang="en-US" sz="1200" kern="0" dirty="0">
              <a:solidFill>
                <a:srgbClr val="000000"/>
              </a:solidFill>
              <a:latin typeface="Verdana" pitchFamily="34" charset="0"/>
            </a:endParaRPr>
          </a:p>
        </p:txBody>
      </p:sp>
      <p:sp>
        <p:nvSpPr>
          <p:cNvPr id="6" name="TextBox 5"/>
          <p:cNvSpPr txBox="1"/>
          <p:nvPr/>
        </p:nvSpPr>
        <p:spPr>
          <a:xfrm>
            <a:off x="72008" y="1196763"/>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chemeClr val="bg1"/>
                </a:solidFill>
              </a:rPr>
              <a:t>Велике значення має процес запам'ятовування реклами. </a:t>
            </a:r>
          </a:p>
        </p:txBody>
      </p:sp>
      <p:sp>
        <p:nvSpPr>
          <p:cNvPr id="7" name="TextBox 6">
            <a:extLst>
              <a:ext uri="{FF2B5EF4-FFF2-40B4-BE49-F238E27FC236}">
                <a16:creationId xmlns:a16="http://schemas.microsoft.com/office/drawing/2014/main" id="{F850DA5A-915D-4A61-9F72-505935E4B12A}"/>
              </a:ext>
            </a:extLst>
          </p:cNvPr>
          <p:cNvSpPr txBox="1"/>
          <p:nvPr/>
        </p:nvSpPr>
        <p:spPr>
          <a:xfrm>
            <a:off x="72009" y="2257744"/>
            <a:ext cx="5627751" cy="440120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2800" b="1" i="1" kern="0" dirty="0">
                <a:solidFill>
                  <a:schemeClr val="bg1"/>
                </a:solidFill>
              </a:rPr>
              <a:t>Ступінь запам'ятовування залежить від повторення рекламного повідомлення. Часто можна почути, як людина говорить: «Одну й ту ж рекламу показують сто разів». Хочеш того ти чи не хочеш, але мимоволі запам'ятовуєш!</a:t>
            </a:r>
          </a:p>
        </p:txBody>
      </p:sp>
      <p:pic>
        <p:nvPicPr>
          <p:cNvPr id="9218" name="Picture 2" descr="Пов’язане зображення">
            <a:extLst>
              <a:ext uri="{FF2B5EF4-FFF2-40B4-BE49-F238E27FC236}">
                <a16:creationId xmlns:a16="http://schemas.microsoft.com/office/drawing/2014/main" id="{FD3772D8-7EE8-44C9-9378-3C8A672C0B7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753" r="21476"/>
          <a:stretch/>
        </p:blipFill>
        <p:spPr bwMode="auto">
          <a:xfrm>
            <a:off x="5831841" y="2257743"/>
            <a:ext cx="6288150" cy="4401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027387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9218"/>
                                        </p:tgtEl>
                                        <p:attrNameLst>
                                          <p:attrName>style.visibility</p:attrName>
                                        </p:attrNameLst>
                                      </p:cBhvr>
                                      <p:to>
                                        <p:strVal val="visible"/>
                                      </p:to>
                                    </p:set>
                                    <p:anim calcmode="lin" valueType="num">
                                      <p:cBhvr>
                                        <p:cTn id="15" dur="1000" fill="hold"/>
                                        <p:tgtEl>
                                          <p:spTgt spid="9218"/>
                                        </p:tgtEl>
                                        <p:attrNameLst>
                                          <p:attrName>ppt_w</p:attrName>
                                        </p:attrNameLst>
                                      </p:cBhvr>
                                      <p:tavLst>
                                        <p:tav tm="0">
                                          <p:val>
                                            <p:fltVal val="0"/>
                                          </p:val>
                                        </p:tav>
                                        <p:tav tm="100000">
                                          <p:val>
                                            <p:strVal val="#ppt_w"/>
                                          </p:val>
                                        </p:tav>
                                      </p:tavLst>
                                    </p:anim>
                                    <p:anim calcmode="lin" valueType="num">
                                      <p:cBhvr>
                                        <p:cTn id="16" dur="1000" fill="hold"/>
                                        <p:tgtEl>
                                          <p:spTgt spid="9218"/>
                                        </p:tgtEl>
                                        <p:attrNameLst>
                                          <p:attrName>ppt_h</p:attrName>
                                        </p:attrNameLst>
                                      </p:cBhvr>
                                      <p:tavLst>
                                        <p:tav tm="0">
                                          <p:val>
                                            <p:fltVal val="0"/>
                                          </p:val>
                                        </p:tav>
                                        <p:tav tm="100000">
                                          <p:val>
                                            <p:strVal val="#ppt_h"/>
                                          </p:val>
                                        </p:tav>
                                      </p:tavLst>
                                    </p:anim>
                                    <p:animEffect transition="in" filter="fade">
                                      <p:cBhvr>
                                        <p:cTn id="17" dur="1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theme/theme1.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Настроювані 1">
      <a:majorFont>
        <a:latin typeface="Verdana"/>
        <a:ea typeface=""/>
        <a:cs typeface=""/>
      </a:majorFont>
      <a:minorFont>
        <a:latin typeface="Verdana"/>
        <a:ea typeface=""/>
        <a:cs typeface=""/>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210509</TotalTime>
  <Words>1544</Words>
  <Application>Microsoft Office PowerPoint</Application>
  <PresentationFormat>Широкий екран</PresentationFormat>
  <Paragraphs>161</Paragraphs>
  <Slides>36</Slides>
  <Notes>0</Notes>
  <HiddenSlides>0</HiddenSlides>
  <MMClips>0</MMClips>
  <ScaleCrop>false</ScaleCrop>
  <HeadingPairs>
    <vt:vector size="6" baseType="variant">
      <vt:variant>
        <vt:lpstr>Використані шрифти</vt:lpstr>
      </vt:variant>
      <vt:variant>
        <vt:i4>5</vt:i4>
      </vt:variant>
      <vt:variant>
        <vt:lpstr>Тема</vt:lpstr>
      </vt:variant>
      <vt:variant>
        <vt:i4>1</vt:i4>
      </vt:variant>
      <vt:variant>
        <vt:lpstr>Заголовки слайдів</vt:lpstr>
      </vt:variant>
      <vt:variant>
        <vt:i4>36</vt:i4>
      </vt:variant>
    </vt:vector>
  </HeadingPairs>
  <TitlesOfParts>
    <vt:vector size="42" baseType="lpstr">
      <vt:lpstr>Arial</vt:lpstr>
      <vt:lpstr>Comic Sans MS</vt:lpstr>
      <vt:lpstr>Times New Roman</vt:lpstr>
      <vt:lpstr>Verdana</vt:lpstr>
      <vt:lpstr>Wingdings</vt:lpstr>
      <vt:lpstr>Тема Office</vt:lpstr>
      <vt:lpstr>Реклама. Психологія сприйняттям реклами. Інфографіка</vt:lpstr>
      <vt:lpstr>Реклама</vt:lpstr>
      <vt:lpstr>Реклама</vt:lpstr>
      <vt:lpstr>Реклама</vt:lpstr>
      <vt:lpstr>Реклама</vt:lpstr>
      <vt:lpstr>Психологія сприйняттям реклами</vt:lpstr>
      <vt:lpstr>Психологія сприйняттям реклами</vt:lpstr>
      <vt:lpstr>Психологія сприйняттям реклами</vt:lpstr>
      <vt:lpstr>Психологія сприйняттям реклами</vt:lpstr>
      <vt:lpstr>Психологія сприйняттям реклами</vt:lpstr>
      <vt:lpstr>Психологія сприйняттям реклами</vt:lpstr>
      <vt:lpstr>Психологія сприйняттям реклами</vt:lpstr>
      <vt:lpstr>Психологія сприйняттям реклами</vt:lpstr>
      <vt:lpstr>Психологія сприйняттям реклами</vt:lpstr>
      <vt:lpstr>Психологія сприйняттям реклами</vt:lpstr>
      <vt:lpstr>Психологія сприйняттям реклами</vt:lpstr>
      <vt:lpstr>Психологія сприйняттям реклами</vt:lpstr>
      <vt:lpstr>Психологія сприйняттям реклами</vt:lpstr>
      <vt:lpstr>Психологія сприйняттям реклами</vt:lpstr>
      <vt:lpstr>Психологія сприйняттям реклами</vt:lpstr>
      <vt:lpstr>Інфографіка</vt:lpstr>
      <vt:lpstr>Інфографіка</vt:lpstr>
      <vt:lpstr>Інфографіка</vt:lpstr>
      <vt:lpstr>Інфографіка</vt:lpstr>
      <vt:lpstr>Інфографіка</vt:lpstr>
      <vt:lpstr>Інфографіка</vt:lpstr>
      <vt:lpstr>Інфографіка</vt:lpstr>
      <vt:lpstr>Інфографіка</vt:lpstr>
      <vt:lpstr>Інфографіка</vt:lpstr>
      <vt:lpstr>Інфографіка</vt:lpstr>
      <vt:lpstr>Інфографіка</vt:lpstr>
      <vt:lpstr>Розгадайте ребус</vt:lpstr>
      <vt:lpstr>Дайте відповіді на запитання</vt:lpstr>
      <vt:lpstr>Домашнє завдання</vt:lpstr>
      <vt:lpstr>Працюємо за комп’ютером</vt:lpstr>
      <vt:lpstr>Дякую за увагу!</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Мацаєнко Сергій</dc:creator>
  <cp:lastModifiedBy>Сергій Мацаєнко</cp:lastModifiedBy>
  <cp:revision>629</cp:revision>
  <dcterms:created xsi:type="dcterms:W3CDTF">2016-06-06T19:48:43Z</dcterms:created>
  <dcterms:modified xsi:type="dcterms:W3CDTF">2019-12-12T21:00:38Z</dcterms:modified>
</cp:coreProperties>
</file>