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70" r:id="rId3"/>
    <p:sldId id="1471" r:id="rId4"/>
    <p:sldId id="1472" r:id="rId5"/>
    <p:sldId id="1478" r:id="rId6"/>
    <p:sldId id="1474" r:id="rId7"/>
    <p:sldId id="1479" r:id="rId8"/>
    <p:sldId id="1480" r:id="rId9"/>
    <p:sldId id="1481" r:id="rId10"/>
    <p:sldId id="1482" r:id="rId11"/>
    <p:sldId id="1483" r:id="rId12"/>
    <p:sldId id="1484" r:id="rId13"/>
    <p:sldId id="1485" r:id="rId14"/>
    <p:sldId id="1489" r:id="rId15"/>
    <p:sldId id="1486" r:id="rId16"/>
    <p:sldId id="1488" r:id="rId17"/>
    <p:sldId id="1493" r:id="rId18"/>
    <p:sldId id="1490" r:id="rId19"/>
    <p:sldId id="1497" r:id="rId20"/>
    <p:sldId id="1494" r:id="rId21"/>
    <p:sldId id="1504" r:id="rId22"/>
    <p:sldId id="1505" r:id="rId23"/>
    <p:sldId id="1506" r:id="rId24"/>
    <p:sldId id="1507" r:id="rId25"/>
    <p:sldId id="1508" r:id="rId26"/>
    <p:sldId id="1509" r:id="rId27"/>
    <p:sldId id="1510" r:id="rId28"/>
    <p:sldId id="1498" r:id="rId29"/>
    <p:sldId id="1499" r:id="rId30"/>
    <p:sldId id="333" r:id="rId31"/>
    <p:sldId id="1400" r:id="rId32"/>
    <p:sldId id="1379" r:id="rId33"/>
    <p:sldId id="644" r:id="rId34"/>
    <p:sldId id="304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10001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noProof="0" dirty="0">
              <a:solidFill>
                <a:srgbClr val="002060"/>
              </a:solidFill>
            </a:rPr>
            <a:t>Перша техніка ілюстрацій, що з'явилася після винаходу книгодрукування, був дереворит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/>
            <a:t>У 16–17 століттях були розроблені методи гравюр і офортів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У 18 столітті з'явилася літографія, значно підвищивши якість зображень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естетиці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філософії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 err="1">
              <a:solidFill>
                <a:srgbClr val="002060"/>
              </a:solidFill>
            </a:rPr>
            <a:t>музиконзнавстві</a:t>
          </a:r>
          <a:endParaRPr lang="uk-UA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інформаційний дизайн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тривимірні технології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Простота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Індивідуальність (оригінальність)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Зовнішній вигляд, а для словесного знаку ще і звучність, легкість </a:t>
          </a:r>
          <a:r>
            <a:rPr lang="uk-UA" sz="2400" i="1" noProof="0" dirty="0" err="1">
              <a:solidFill>
                <a:srgbClr val="002060"/>
              </a:solidFill>
            </a:rPr>
            <a:t>вимовлення</a:t>
          </a:r>
          <a:endParaRPr lang="uk-UA" sz="2400" i="1" noProof="0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 err="1"/>
            <a:t>Охороноздатність</a:t>
          </a:r>
          <a:endParaRPr lang="uk-UA" sz="2400" i="1" noProof="0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0686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0686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0686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20686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809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noProof="0" dirty="0">
              <a:solidFill>
                <a:srgbClr val="002060"/>
              </a:solidFill>
            </a:rPr>
            <a:t>Перша техніка ілюстрацій, що з'явилася після винаходу книгодрукування, був дереворит</a:t>
          </a:r>
        </a:p>
      </dsp:txBody>
      <dsp:txXfrm>
        <a:off x="23698" y="23698"/>
        <a:ext cx="9220626" cy="761700"/>
      </dsp:txXfrm>
    </dsp:sp>
    <dsp:sp modelId="{BD948475-3A72-4282-A7E2-E1FA6E7405A3}">
      <dsp:nvSpPr>
        <dsp:cNvPr id="0" name=""/>
        <dsp:cNvSpPr/>
      </dsp:nvSpPr>
      <dsp:spPr>
        <a:xfrm>
          <a:off x="890621" y="943946"/>
          <a:ext cx="10093705" cy="809096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noProof="0" dirty="0"/>
            <a:t>У 16–17 століттях були розроблені методи гравюр і офортів</a:t>
          </a:r>
        </a:p>
      </dsp:txBody>
      <dsp:txXfrm>
        <a:off x="914319" y="967644"/>
        <a:ext cx="8629775" cy="761700"/>
      </dsp:txXfrm>
    </dsp:sp>
    <dsp:sp modelId="{1145D2C8-A92A-4865-87E9-A87784D21A56}">
      <dsp:nvSpPr>
        <dsp:cNvPr id="0" name=""/>
        <dsp:cNvSpPr/>
      </dsp:nvSpPr>
      <dsp:spPr>
        <a:xfrm>
          <a:off x="1781242" y="1887892"/>
          <a:ext cx="10093705" cy="809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noProof="0" dirty="0"/>
            <a:t>У 18 столітті з'явилася літографія, значно підвищивши якість зображень</a:t>
          </a:r>
        </a:p>
      </dsp:txBody>
      <dsp:txXfrm>
        <a:off x="1804940" y="1911590"/>
        <a:ext cx="8629775" cy="761700"/>
      </dsp:txXfrm>
    </dsp:sp>
    <dsp:sp modelId="{DDE98724-F0BF-42B0-9DD4-2E7B480097DD}">
      <dsp:nvSpPr>
        <dsp:cNvPr id="0" name=""/>
        <dsp:cNvSpPr/>
      </dsp:nvSpPr>
      <dsp:spPr>
        <a:xfrm>
          <a:off x="9567792" y="613564"/>
          <a:ext cx="525912" cy="5259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/>
        </a:p>
      </dsp:txBody>
      <dsp:txXfrm>
        <a:off x="9686122" y="613564"/>
        <a:ext cx="289252" cy="395749"/>
      </dsp:txXfrm>
    </dsp:sp>
    <dsp:sp modelId="{35679B1A-FF17-4F85-9F41-FE26B7B9FE9C}">
      <dsp:nvSpPr>
        <dsp:cNvPr id="0" name=""/>
        <dsp:cNvSpPr/>
      </dsp:nvSpPr>
      <dsp:spPr>
        <a:xfrm>
          <a:off x="10458414" y="1552117"/>
          <a:ext cx="525912" cy="5259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/>
        </a:p>
      </dsp:txBody>
      <dsp:txXfrm>
        <a:off x="10576744" y="1552117"/>
        <a:ext cx="289252" cy="395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091803" y="-780036"/>
          <a:ext cx="6063771" cy="6063771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25169" y="281391"/>
          <a:ext cx="6023695" cy="5631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9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/>
            <a:t>естетиці</a:t>
          </a:r>
        </a:p>
      </dsp:txBody>
      <dsp:txXfrm>
        <a:off x="425169" y="281391"/>
        <a:ext cx="6023695" cy="563142"/>
      </dsp:txXfrm>
    </dsp:sp>
    <dsp:sp modelId="{27878C57-BBF6-4C22-88FA-1C3D4933722D}">
      <dsp:nvSpPr>
        <dsp:cNvPr id="0" name=""/>
        <dsp:cNvSpPr/>
      </dsp:nvSpPr>
      <dsp:spPr>
        <a:xfrm>
          <a:off x="73205" y="210998"/>
          <a:ext cx="703928" cy="703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8700" y="1125834"/>
          <a:ext cx="5620164" cy="56314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9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/>
            <a:t>філософії</a:t>
          </a:r>
        </a:p>
      </dsp:txBody>
      <dsp:txXfrm>
        <a:off x="828700" y="1125834"/>
        <a:ext cx="5620164" cy="563142"/>
      </dsp:txXfrm>
    </dsp:sp>
    <dsp:sp modelId="{E63EBB38-5984-4F74-98F1-254621592311}">
      <dsp:nvSpPr>
        <dsp:cNvPr id="0" name=""/>
        <dsp:cNvSpPr/>
      </dsp:nvSpPr>
      <dsp:spPr>
        <a:xfrm>
          <a:off x="476736" y="1055441"/>
          <a:ext cx="703928" cy="703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52552" y="1970278"/>
          <a:ext cx="5496312" cy="5631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9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 err="1">
              <a:solidFill>
                <a:srgbClr val="002060"/>
              </a:solidFill>
            </a:rPr>
            <a:t>музиконзнавстві</a:t>
          </a:r>
          <a:endParaRPr lang="uk-UA" sz="2900" i="1" kern="1200" dirty="0">
            <a:solidFill>
              <a:srgbClr val="002060"/>
            </a:solidFill>
          </a:endParaRPr>
        </a:p>
      </dsp:txBody>
      <dsp:txXfrm>
        <a:off x="952552" y="1970278"/>
        <a:ext cx="5496312" cy="563142"/>
      </dsp:txXfrm>
    </dsp:sp>
    <dsp:sp modelId="{D13D7DA6-9D1E-4150-A6AE-C6ABC36166D5}">
      <dsp:nvSpPr>
        <dsp:cNvPr id="0" name=""/>
        <dsp:cNvSpPr/>
      </dsp:nvSpPr>
      <dsp:spPr>
        <a:xfrm>
          <a:off x="600588" y="1899885"/>
          <a:ext cx="703928" cy="703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28700" y="2814721"/>
          <a:ext cx="5620164" cy="5631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9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/>
            <a:t>інформаційний дизайн</a:t>
          </a:r>
        </a:p>
      </dsp:txBody>
      <dsp:txXfrm>
        <a:off x="828700" y="2814721"/>
        <a:ext cx="5620164" cy="563142"/>
      </dsp:txXfrm>
    </dsp:sp>
    <dsp:sp modelId="{AA2029A9-878F-42BF-A694-5944B1AD983E}">
      <dsp:nvSpPr>
        <dsp:cNvPr id="0" name=""/>
        <dsp:cNvSpPr/>
      </dsp:nvSpPr>
      <dsp:spPr>
        <a:xfrm>
          <a:off x="476736" y="2744328"/>
          <a:ext cx="703928" cy="703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25169" y="3659165"/>
          <a:ext cx="6023695" cy="56314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9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noProof="0" dirty="0"/>
            <a:t>тривимірні технології</a:t>
          </a:r>
        </a:p>
      </dsp:txBody>
      <dsp:txXfrm>
        <a:off x="425169" y="3659165"/>
        <a:ext cx="6023695" cy="563142"/>
      </dsp:txXfrm>
    </dsp:sp>
    <dsp:sp modelId="{0589A8B4-BF53-4D85-9C3C-5A5EA39FC1AC}">
      <dsp:nvSpPr>
        <dsp:cNvPr id="0" name=""/>
        <dsp:cNvSpPr/>
      </dsp:nvSpPr>
      <dsp:spPr>
        <a:xfrm>
          <a:off x="73205" y="3588772"/>
          <a:ext cx="703928" cy="703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68385" y="307233"/>
          <a:ext cx="7345220" cy="935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Простота</a:t>
          </a:r>
        </a:p>
      </dsp:txBody>
      <dsp:txXfrm>
        <a:off x="568385" y="307233"/>
        <a:ext cx="7345220" cy="935601"/>
      </dsp:txXfrm>
    </dsp:sp>
    <dsp:sp modelId="{27878C57-BBF6-4C22-88FA-1C3D4933722D}">
      <dsp:nvSpPr>
        <dsp:cNvPr id="0" name=""/>
        <dsp:cNvSpPr/>
      </dsp:nvSpPr>
      <dsp:spPr>
        <a:xfrm>
          <a:off x="83863" y="290512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12846" y="1470289"/>
          <a:ext cx="6900760" cy="93560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Індивідуальність (оригінальність)</a:t>
          </a:r>
        </a:p>
      </dsp:txBody>
      <dsp:txXfrm>
        <a:off x="1012846" y="1470289"/>
        <a:ext cx="6900760" cy="935601"/>
      </dsp:txXfrm>
    </dsp:sp>
    <dsp:sp modelId="{E63EBB38-5984-4F74-98F1-254621592311}">
      <dsp:nvSpPr>
        <dsp:cNvPr id="0" name=""/>
        <dsp:cNvSpPr/>
      </dsp:nvSpPr>
      <dsp:spPr>
        <a:xfrm>
          <a:off x="528323" y="1453567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2846" y="2633345"/>
          <a:ext cx="6900760" cy="935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Зовнішній вигляд, а для словесного знаку ще і звучність, легкість </a:t>
          </a:r>
          <a:r>
            <a:rPr lang="uk-UA" sz="2400" i="1" kern="1200" noProof="0" dirty="0" err="1">
              <a:solidFill>
                <a:srgbClr val="002060"/>
              </a:solidFill>
            </a:rPr>
            <a:t>вимовлення</a:t>
          </a:r>
          <a:endParaRPr lang="uk-UA" sz="2400" i="1" kern="1200" noProof="0" dirty="0">
            <a:solidFill>
              <a:srgbClr val="002060"/>
            </a:solidFill>
          </a:endParaRPr>
        </a:p>
      </dsp:txBody>
      <dsp:txXfrm>
        <a:off x="1012846" y="2633345"/>
        <a:ext cx="6900760" cy="935601"/>
      </dsp:txXfrm>
    </dsp:sp>
    <dsp:sp modelId="{D13D7DA6-9D1E-4150-A6AE-C6ABC36166D5}">
      <dsp:nvSpPr>
        <dsp:cNvPr id="0" name=""/>
        <dsp:cNvSpPr/>
      </dsp:nvSpPr>
      <dsp:spPr>
        <a:xfrm>
          <a:off x="528323" y="2616623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68385" y="3796401"/>
          <a:ext cx="7345220" cy="935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 err="1"/>
            <a:t>Охороноздатність</a:t>
          </a:r>
          <a:endParaRPr lang="uk-UA" sz="2400" i="1" kern="1200" noProof="0" dirty="0"/>
        </a:p>
      </dsp:txBody>
      <dsp:txXfrm>
        <a:off x="568385" y="3796401"/>
        <a:ext cx="7345220" cy="935601"/>
      </dsp:txXfrm>
    </dsp:sp>
    <dsp:sp modelId="{AA2029A9-878F-42BF-A694-5944B1AD983E}">
      <dsp:nvSpPr>
        <dsp:cNvPr id="0" name=""/>
        <dsp:cNvSpPr/>
      </dsp:nvSpPr>
      <dsp:spPr>
        <a:xfrm>
          <a:off x="83863" y="3779679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Ілюстрація. Цифрове мистецтво.</a:t>
            </a:r>
            <a:br>
              <a:rPr lang="uk-UA" dirty="0"/>
            </a:br>
            <a:r>
              <a:rPr lang="uk-UA" dirty="0"/>
              <a:t>Сучасна реклама та фірмовий стиль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2</a:t>
            </a: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id="{E873F398-A2BC-4509-A237-0EF139E6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esign, display, illustration, screen icon">
            <a:extLst>
              <a:ext uri="{FF2B5EF4-FFF2-40B4-BE49-F238E27FC236}">
                <a16:creationId xmlns:a16="http://schemas.microsoft.com/office/drawing/2014/main" id="{B25D8048-4347-44BC-858B-C8FA68831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10312" r="9688" b="9688"/>
          <a:stretch/>
        </p:blipFill>
        <p:spPr bwMode="auto">
          <a:xfrm>
            <a:off x="9149660" y="3678939"/>
            <a:ext cx="2299830" cy="22998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02399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Глобальними факторами розвитку реклами є потреби виробництва, торгівлі та фінансів, форма державного правління, цілі різноманітних релігійних конфесій, політиків та простих громадян. Реклама справедливо визначається як частина загальнолюдської культури.</a:t>
            </a:r>
          </a:p>
        </p:txBody>
      </p:sp>
      <p:pic>
        <p:nvPicPr>
          <p:cNvPr id="16386" name="Picture 2" descr="Пов’язане зображення">
            <a:extLst>
              <a:ext uri="{FF2B5EF4-FFF2-40B4-BE49-F238E27FC236}">
                <a16:creationId xmlns:a16="http://schemas.microsoft.com/office/drawing/2014/main" id="{2BB3CDBD-DF16-473A-A657-645951C50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0" r="20058"/>
          <a:stretch/>
        </p:blipFill>
        <p:spPr bwMode="auto">
          <a:xfrm>
            <a:off x="6207760" y="1196763"/>
            <a:ext cx="5892800" cy="52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Нетоварна реклама. </a:t>
            </a:r>
            <a:r>
              <a:rPr lang="uk-UA" sz="2800" b="1" i="1" kern="0" dirty="0">
                <a:solidFill>
                  <a:schemeClr val="bg1"/>
                </a:solidFill>
              </a:rPr>
              <a:t>Пропагує які-небудь ідеї та цілі, та аж ніяк не конкретний товар.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3D944-944B-42A1-BDB7-A9F530EA97F4}"/>
              </a:ext>
            </a:extLst>
          </p:cNvPr>
          <p:cNvSpPr txBox="1"/>
          <p:nvPr/>
        </p:nvSpPr>
        <p:spPr>
          <a:xfrm>
            <a:off x="72008" y="2258982"/>
            <a:ext cx="762927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Наприклад, нафтова компанія оголошує про свою здатність бурити нафтові свердловини без забруднення навколишнього середовища.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8A180-87F8-4E71-B4D8-93E98748665D}"/>
              </a:ext>
            </a:extLst>
          </p:cNvPr>
          <p:cNvSpPr txBox="1"/>
          <p:nvPr/>
        </p:nvSpPr>
        <p:spPr>
          <a:xfrm>
            <a:off x="70929" y="4001921"/>
            <a:ext cx="7629272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До нетоварної відноситься також некомерційна реклама, спрямована на зміну поведінкової моделі (боротьба зі СНІДом, наркотиками) і популяризацію соціальних проблем, пропаганду здорового способу життя тощо).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D589D5-E368-4C36-AA3D-020F8C7D0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95"/>
          <a:stretch/>
        </p:blipFill>
        <p:spPr>
          <a:xfrm>
            <a:off x="7842801" y="2258982"/>
            <a:ext cx="4316162" cy="42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A0B30-0631-4E16-B3AB-6864C78EDC39}"/>
              </a:ext>
            </a:extLst>
          </p:cNvPr>
          <p:cNvSpPr txBox="1"/>
          <p:nvPr/>
        </p:nvSpPr>
        <p:spPr>
          <a:xfrm>
            <a:off x="1403649" y="1196752"/>
            <a:ext cx="5606752" cy="50783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Фірмовий стиль </a:t>
            </a:r>
            <a:r>
              <a:rPr lang="uk-UA" sz="2700" b="1" i="1" kern="0" dirty="0">
                <a:solidFill>
                  <a:srgbClr val="FFFFFF"/>
                </a:solidFill>
              </a:rPr>
              <a:t>– це набір колірних, графічних, словесних, типографських, дизайнерських, постійних елементів (констант), що забезпечують візуальну і змістову єдність товарів (послуг) усієї вихідної від фірми інформації, її внутрішнього оформлення.</a:t>
            </a:r>
            <a:endParaRPr kumimoji="0" lang="uk-UA" sz="27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C44CFB0-DD6A-4DEB-9D51-F3C2BF03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Результат пошуку зображень за запитом &quot;Corporate identity vector&quot;">
            <a:extLst>
              <a:ext uri="{FF2B5EF4-FFF2-40B4-BE49-F238E27FC236}">
                <a16:creationId xmlns:a16="http://schemas.microsoft.com/office/drawing/2014/main" id="{6C267392-CEA3-483D-9402-0C9502434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83" y="1196752"/>
            <a:ext cx="4999866" cy="50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Основними цілями </a:t>
            </a:r>
            <a:r>
              <a:rPr lang="uk-UA" sz="2800" b="1" i="1" kern="0" dirty="0">
                <a:solidFill>
                  <a:srgbClr val="FFFF00"/>
                </a:solidFill>
              </a:rPr>
              <a:t>фірмового стилю </a:t>
            </a:r>
            <a:r>
              <a:rPr lang="uk-UA" sz="2800" b="1" i="1" kern="0" dirty="0">
                <a:solidFill>
                  <a:schemeClr val="bg1"/>
                </a:solidFill>
              </a:rPr>
              <a:t>можна назвати ідентифікацію виробів і вказівку на зв'язок їх з фірмою, </a:t>
            </a:r>
          </a:p>
        </p:txBody>
      </p:sp>
      <p:pic>
        <p:nvPicPr>
          <p:cNvPr id="19458" name="Picture 2" descr="Пов’язане зображення">
            <a:extLst>
              <a:ext uri="{FF2B5EF4-FFF2-40B4-BE49-F238E27FC236}">
                <a16:creationId xmlns:a16="http://schemas.microsoft.com/office/drawing/2014/main" id="{A63C320A-F363-435D-95D7-37784D29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230435"/>
            <a:ext cx="6330950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AB08EE-E6E0-4624-B298-A29F7B747FB3}"/>
              </a:ext>
            </a:extLst>
          </p:cNvPr>
          <p:cNvSpPr txBox="1"/>
          <p:nvPr/>
        </p:nvSpPr>
        <p:spPr>
          <a:xfrm>
            <a:off x="69850" y="2230436"/>
            <a:ext cx="5548630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виділення цих товарів з загальної маси аналогічних товарів її конкурентів. Наявність фірмового стилю свідчить про впевненість його власника в позитивному враженні, яке він справляє на споживача.</a:t>
            </a:r>
          </a:p>
        </p:txBody>
      </p:sp>
    </p:spTree>
    <p:extLst>
      <p:ext uri="{BB962C8B-B14F-4D97-AF65-F5344CB8AC3E}">
        <p14:creationId xmlns:p14="http://schemas.microsoft.com/office/powerpoint/2010/main" val="42688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числа основних елементів фірмового стилю відносяться: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19E52EC-1EAE-4159-9D93-99CC69DF4C29}"/>
              </a:ext>
            </a:extLst>
          </p:cNvPr>
          <p:cNvSpPr/>
          <p:nvPr/>
        </p:nvSpPr>
        <p:spPr>
          <a:xfrm>
            <a:off x="72006" y="2272775"/>
            <a:ext cx="5962649" cy="13016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комплект шрифтів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49B5728-920F-4A63-A9A5-9ABFBC805E77}"/>
              </a:ext>
            </a:extLst>
          </p:cNvPr>
          <p:cNvSpPr/>
          <p:nvPr/>
        </p:nvSpPr>
        <p:spPr>
          <a:xfrm>
            <a:off x="72004" y="3696359"/>
            <a:ext cx="5962649" cy="13016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товарний знак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0494BBF-F024-4D79-97B0-D2436C7142C9}"/>
              </a:ext>
            </a:extLst>
          </p:cNvPr>
          <p:cNvSpPr/>
          <p:nvPr/>
        </p:nvSpPr>
        <p:spPr>
          <a:xfrm>
            <a:off x="72005" y="5181146"/>
            <a:ext cx="5962649" cy="13016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фірмові кольори тощо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0482" name="Picture 2" descr="Пов’язане зображення">
            <a:extLst>
              <a:ext uri="{FF2B5EF4-FFF2-40B4-BE49-F238E27FC236}">
                <a16:creationId xmlns:a16="http://schemas.microsoft.com/office/drawing/2014/main" id="{7D572D1C-05B7-4E8C-A67B-79749159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43" y="2272775"/>
            <a:ext cx="59626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Носії фірмового стилю: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2FFFBE4-6493-4079-A21E-0AE16FD4BB23}"/>
              </a:ext>
            </a:extLst>
          </p:cNvPr>
          <p:cNvSpPr/>
          <p:nvPr/>
        </p:nvSpPr>
        <p:spPr>
          <a:xfrm>
            <a:off x="71894" y="1836842"/>
            <a:ext cx="2304594" cy="15921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Атрибути діяльності фірми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B1A4D4D-6989-41A9-9981-92C213E4AA18}"/>
              </a:ext>
            </a:extLst>
          </p:cNvPr>
          <p:cNvSpPr/>
          <p:nvPr/>
        </p:nvSpPr>
        <p:spPr>
          <a:xfrm>
            <a:off x="2507114" y="1836842"/>
            <a:ext cx="2304480" cy="15921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Ділова поліграфія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E6B7F1B-2D07-48BA-A810-D7048C7EE05C}"/>
              </a:ext>
            </a:extLst>
          </p:cNvPr>
          <p:cNvSpPr/>
          <p:nvPr/>
        </p:nvSpPr>
        <p:spPr>
          <a:xfrm>
            <a:off x="4942220" y="1836842"/>
            <a:ext cx="2307099" cy="15921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Різні форми реклами і просування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313EF8A-8468-40A6-9FA8-EC91E20EB68F}"/>
              </a:ext>
            </a:extLst>
          </p:cNvPr>
          <p:cNvSpPr/>
          <p:nvPr/>
        </p:nvSpPr>
        <p:spPr>
          <a:xfrm>
            <a:off x="71894" y="3545860"/>
            <a:ext cx="2304594" cy="15921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Друковані видання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9FA8BD2-7C20-42FA-B39A-9CF021EE2EDE}"/>
              </a:ext>
            </a:extLst>
          </p:cNvPr>
          <p:cNvSpPr/>
          <p:nvPr/>
        </p:nvSpPr>
        <p:spPr>
          <a:xfrm>
            <a:off x="2507114" y="3545860"/>
            <a:ext cx="2304480" cy="15921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Засоби візуальної </a:t>
            </a:r>
            <a:r>
              <a:rPr lang="uk-UA" sz="2400" b="1" i="1" kern="0" dirty="0" err="1">
                <a:solidFill>
                  <a:srgbClr val="FFFFFF"/>
                </a:solidFill>
              </a:rPr>
              <a:t>іденти-фікації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D59C954-1475-4BDC-96DE-F79287F4D684}"/>
              </a:ext>
            </a:extLst>
          </p:cNvPr>
          <p:cNvSpPr/>
          <p:nvPr/>
        </p:nvSpPr>
        <p:spPr>
          <a:xfrm>
            <a:off x="4942220" y="3545860"/>
            <a:ext cx="2307099" cy="15921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 err="1">
                <a:solidFill>
                  <a:srgbClr val="FFFFFF"/>
                </a:solidFill>
              </a:rPr>
              <a:t>Архі-тектурне</a:t>
            </a:r>
            <a:r>
              <a:rPr lang="uk-UA" sz="2300" b="1" i="1" kern="0" dirty="0">
                <a:solidFill>
                  <a:srgbClr val="FFFFFF"/>
                </a:solidFill>
              </a:rPr>
              <a:t> </a:t>
            </a:r>
            <a:r>
              <a:rPr lang="uk-UA" sz="2300" b="1" i="1" kern="0" dirty="0" err="1">
                <a:solidFill>
                  <a:srgbClr val="FFFFFF"/>
                </a:solidFill>
              </a:rPr>
              <a:t>середови</a:t>
            </a:r>
            <a:r>
              <a:rPr lang="uk-UA" sz="2300" b="1" i="1" kern="0" dirty="0">
                <a:solidFill>
                  <a:srgbClr val="FFFFFF"/>
                </a:solidFill>
              </a:rPr>
              <a:t>-ще компанії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E80240B-D54A-483D-A321-D634081E4B6A}"/>
              </a:ext>
            </a:extLst>
          </p:cNvPr>
          <p:cNvSpPr/>
          <p:nvPr/>
        </p:nvSpPr>
        <p:spPr>
          <a:xfrm>
            <a:off x="71894" y="5254878"/>
            <a:ext cx="3555226" cy="12576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Внутрішній і зовнішній дизайн будівель, вивіски 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29AA8A8-E821-4EE4-8765-79708778608D}"/>
              </a:ext>
            </a:extLst>
          </p:cNvPr>
          <p:cNvSpPr/>
          <p:nvPr/>
        </p:nvSpPr>
        <p:spPr>
          <a:xfrm>
            <a:off x="3744893" y="5254878"/>
            <a:ext cx="3504426" cy="12576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Сувенірна продукція</a:t>
            </a:r>
          </a:p>
        </p:txBody>
      </p:sp>
      <p:pic>
        <p:nvPicPr>
          <p:cNvPr id="21506" name="Picture 2" descr="Результат пошуку зображень за запитом &quot;Corporate identity vector&quot;">
            <a:extLst>
              <a:ext uri="{FF2B5EF4-FFF2-40B4-BE49-F238E27FC236}">
                <a16:creationId xmlns:a16="http://schemas.microsoft.com/office/drawing/2014/main" id="{E6C1DE1E-3271-44A2-B74E-E0C42D95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88" y="1836842"/>
            <a:ext cx="4675718" cy="46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остаточному варіанті, робота зі створення фірмового стилю повинна бути представлена у вигляді такої інформації в декількох форматах на електронному носії: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3B02F-E444-4A8B-87FA-F07E11D47A51}"/>
              </a:ext>
            </a:extLst>
          </p:cNvPr>
          <p:cNvSpPr txBox="1"/>
          <p:nvPr/>
        </p:nvSpPr>
        <p:spPr>
          <a:xfrm>
            <a:off x="247202" y="3106843"/>
            <a:ext cx="1187494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Логотип у кольорі й у чорно-білому варіанті (якщо такий передбачений) з розшифровкою кольорів і шрифтів.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04BAF-16F9-461E-88DD-E46A54937585}"/>
              </a:ext>
            </a:extLst>
          </p:cNvPr>
          <p:cNvSpPr txBox="1"/>
          <p:nvPr/>
        </p:nvSpPr>
        <p:spPr>
          <a:xfrm>
            <a:off x="247202" y="4586036"/>
            <a:ext cx="1187494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Основні текстові шрифти також з розшифровкою.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D5237-5210-482A-9994-DF4659E413A1}"/>
              </a:ext>
            </a:extLst>
          </p:cNvPr>
          <p:cNvSpPr txBox="1"/>
          <p:nvPr/>
        </p:nvSpPr>
        <p:spPr>
          <a:xfrm>
            <a:off x="247202" y="5203454"/>
            <a:ext cx="11874948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Макети візитних карток, бланків і іншої поліграфічної продукції в границях обговореного друкованого формату.</a:t>
            </a:r>
          </a:p>
        </p:txBody>
      </p:sp>
    </p:spTree>
    <p:extLst>
      <p:ext uri="{BB962C8B-B14F-4D97-AF65-F5344CB8AC3E}">
        <p14:creationId xmlns:p14="http://schemas.microsoft.com/office/powerpoint/2010/main" val="37933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ж саме елементи створюють фірмовий стиль? До них можуть бути віднесені: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B0CF78C-1539-46FD-9966-1E83BD8C452B}"/>
              </a:ext>
            </a:extLst>
          </p:cNvPr>
          <p:cNvSpPr/>
          <p:nvPr/>
        </p:nvSpPr>
        <p:spPr>
          <a:xfrm>
            <a:off x="72007" y="226301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товарний знак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EC5D988-E7A7-4089-B349-70893B0E61ED}"/>
              </a:ext>
            </a:extLst>
          </p:cNvPr>
          <p:cNvSpPr/>
          <p:nvPr/>
        </p:nvSpPr>
        <p:spPr>
          <a:xfrm>
            <a:off x="4110552" y="226301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лозунг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4E65EF2-3213-4119-8C15-4335AC6F91D0}"/>
              </a:ext>
            </a:extLst>
          </p:cNvPr>
          <p:cNvSpPr/>
          <p:nvPr/>
        </p:nvSpPr>
        <p:spPr>
          <a:xfrm>
            <a:off x="8149100" y="226301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колір або поєднання кольорів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183EA75-02E4-43B5-9333-87D83A2F01B2}"/>
              </a:ext>
            </a:extLst>
          </p:cNvPr>
          <p:cNvSpPr/>
          <p:nvPr/>
        </p:nvSpPr>
        <p:spPr>
          <a:xfrm>
            <a:off x="72007" y="3633054"/>
            <a:ext cx="5972332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комплект шрифтів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D3FEEF6-B8E9-4DBB-B8C5-8DA2849BAF54}"/>
              </a:ext>
            </a:extLst>
          </p:cNvPr>
          <p:cNvSpPr/>
          <p:nvPr/>
        </p:nvSpPr>
        <p:spPr>
          <a:xfrm>
            <a:off x="6149819" y="3633054"/>
            <a:ext cx="5972332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фірмові поліграфічні константи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CCB9C96-9A07-4F02-8B70-AD9451D8EFD6}"/>
              </a:ext>
            </a:extLst>
          </p:cNvPr>
          <p:cNvSpPr/>
          <p:nvPr/>
        </p:nvSpPr>
        <p:spPr>
          <a:xfrm>
            <a:off x="72007" y="4695313"/>
            <a:ext cx="5972332" cy="18680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єдине музичне оформлення, що супроводжує всі рекламні об'яви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24F1365-2DE6-4D0C-85D3-898DF70BA4B4}"/>
              </a:ext>
            </a:extLst>
          </p:cNvPr>
          <p:cNvSpPr/>
          <p:nvPr/>
        </p:nvSpPr>
        <p:spPr>
          <a:xfrm>
            <a:off x="6149819" y="4695313"/>
            <a:ext cx="5972332" cy="18680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блок — об'єднані в композицію знак і логотип, а також різні надписи</a:t>
            </a:r>
          </a:p>
        </p:txBody>
      </p:sp>
    </p:spTree>
    <p:extLst>
      <p:ext uri="{BB962C8B-B14F-4D97-AF65-F5344CB8AC3E}">
        <p14:creationId xmlns:p14="http://schemas.microsoft.com/office/powerpoint/2010/main" val="7668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 по створенню</a:t>
            </a:r>
            <a:br>
              <a:rPr lang="uk-UA" dirty="0"/>
            </a:br>
            <a:r>
              <a:rPr lang="uk-UA" dirty="0"/>
              <a:t>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EF3F54F-1499-45C3-B160-F06D6BA6B6B6}"/>
              </a:ext>
            </a:extLst>
          </p:cNvPr>
          <p:cNvSpPr/>
          <p:nvPr/>
        </p:nvSpPr>
        <p:spPr>
          <a:xfrm>
            <a:off x="1291767" y="5673090"/>
            <a:ext cx="9608466" cy="796290"/>
          </a:xfrm>
          <a:prstGeom prst="rect">
            <a:avLst/>
          </a:prstGeom>
          <a:solidFill>
            <a:srgbClr val="0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Мінімалізм</a:t>
            </a:r>
          </a:p>
        </p:txBody>
      </p:sp>
      <p:pic>
        <p:nvPicPr>
          <p:cNvPr id="9" name="Picture 2" descr="12 нових трендів по створенню фірмового стилю - Зображення - 17">
            <a:extLst>
              <a:ext uri="{FF2B5EF4-FFF2-40B4-BE49-F238E27FC236}">
                <a16:creationId xmlns:a16="http://schemas.microsoft.com/office/drawing/2014/main" id="{F437160C-E754-4026-A1EC-D13B18F64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7" y="1196763"/>
            <a:ext cx="10549447" cy="43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 по створенню</a:t>
            </a:r>
            <a:br>
              <a:rPr lang="uk-UA" dirty="0"/>
            </a:br>
            <a:r>
              <a:rPr lang="uk-UA" dirty="0"/>
              <a:t>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EF3F54F-1499-45C3-B160-F06D6BA6B6B6}"/>
              </a:ext>
            </a:extLst>
          </p:cNvPr>
          <p:cNvSpPr/>
          <p:nvPr/>
        </p:nvSpPr>
        <p:spPr>
          <a:xfrm>
            <a:off x="1291767" y="5673090"/>
            <a:ext cx="9608466" cy="796290"/>
          </a:xfrm>
          <a:prstGeom prst="rect">
            <a:avLst/>
          </a:prstGeom>
          <a:solidFill>
            <a:srgbClr val="0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Малюнок від руки</a:t>
            </a:r>
          </a:p>
        </p:txBody>
      </p:sp>
      <p:pic>
        <p:nvPicPr>
          <p:cNvPr id="2050" name="Picture 2" descr="12 нових трендів по створенню фірмового стилю - Зображення - 18">
            <a:extLst>
              <a:ext uri="{FF2B5EF4-FFF2-40B4-BE49-F238E27FC236}">
                <a16:creationId xmlns:a16="http://schemas.microsoft.com/office/drawing/2014/main" id="{F487FFFE-C1AF-43A3-BFE3-F0F6DA16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42" y="1264596"/>
            <a:ext cx="9329517" cy="43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Ілюстрація. Цифрове мистецтво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1060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винаходу книгодрукування рукописні книги ілюструвалися художниками вручну.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E540C-AE72-4B61-A838-AAD18CF1FEAF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Ілюстрація</a:t>
            </a:r>
            <a:r>
              <a:rPr lang="uk-UA" sz="2800" b="1" i="1" kern="0" dirty="0">
                <a:solidFill>
                  <a:srgbClr val="FFFFFF"/>
                </a:solidFill>
              </a:rPr>
              <a:t> — зображення, що супроводжує текст літературного твору, газетної статті тощо з метою полегшення для читача візуалізації змісту.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364BDBE-47BF-44C3-AD3A-32EC7CC6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27EFF2C8-42C6-43A2-93B4-4A5D74C0E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688496"/>
              </p:ext>
            </p:extLst>
          </p:nvPr>
        </p:nvGraphicFramePr>
        <p:xfrm>
          <a:off x="247202" y="3828181"/>
          <a:ext cx="11874948" cy="269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22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Graphic spid="1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 по створенню</a:t>
            </a:r>
            <a:br>
              <a:rPr lang="uk-UA" dirty="0"/>
            </a:br>
            <a:r>
              <a:rPr lang="uk-UA" dirty="0"/>
              <a:t>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D8280A-33B7-44AD-A70B-A1B93D3DF8CC}"/>
              </a:ext>
            </a:extLst>
          </p:cNvPr>
          <p:cNvSpPr/>
          <p:nvPr/>
        </p:nvSpPr>
        <p:spPr>
          <a:xfrm>
            <a:off x="1291767" y="5673090"/>
            <a:ext cx="9608466" cy="796290"/>
          </a:xfrm>
          <a:prstGeom prst="rect">
            <a:avLst/>
          </a:prstGeom>
          <a:solidFill>
            <a:srgbClr val="0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Негативний простір</a:t>
            </a:r>
          </a:p>
        </p:txBody>
      </p:sp>
      <p:pic>
        <p:nvPicPr>
          <p:cNvPr id="3074" name="Picture 2" descr="12 нових трендів по створенню фірмового стилю - Зображення - 19">
            <a:extLst>
              <a:ext uri="{FF2B5EF4-FFF2-40B4-BE49-F238E27FC236}">
                <a16:creationId xmlns:a16="http://schemas.microsoft.com/office/drawing/2014/main" id="{5BE23C39-9265-4408-ABFA-93F89D68A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b="4523"/>
          <a:stretch/>
        </p:blipFill>
        <p:spPr bwMode="auto">
          <a:xfrm>
            <a:off x="1750783" y="1264596"/>
            <a:ext cx="8690435" cy="43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 по створенню</a:t>
            </a:r>
            <a:br>
              <a:rPr lang="uk-UA" dirty="0"/>
            </a:br>
            <a:r>
              <a:rPr lang="uk-UA" dirty="0"/>
              <a:t>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D8280A-33B7-44AD-A70B-A1B93D3DF8CC}"/>
              </a:ext>
            </a:extLst>
          </p:cNvPr>
          <p:cNvSpPr/>
          <p:nvPr/>
        </p:nvSpPr>
        <p:spPr>
          <a:xfrm>
            <a:off x="1291767" y="5673090"/>
            <a:ext cx="9608466" cy="796290"/>
          </a:xfrm>
          <a:prstGeom prst="rect">
            <a:avLst/>
          </a:prstGeom>
          <a:solidFill>
            <a:srgbClr val="0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Геометричні форми</a:t>
            </a:r>
          </a:p>
        </p:txBody>
      </p:sp>
      <p:pic>
        <p:nvPicPr>
          <p:cNvPr id="8" name="Picture 2" descr="12 нових трендів по створенню фірмового стилю - Зображення - 22">
            <a:extLst>
              <a:ext uri="{FF2B5EF4-FFF2-40B4-BE49-F238E27FC236}">
                <a16:creationId xmlns:a16="http://schemas.microsoft.com/office/drawing/2014/main" id="{80AE5EA5-D880-42D2-8B59-43C737EA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" y="1264596"/>
            <a:ext cx="10017761" cy="43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 по створенню</a:t>
            </a:r>
            <a:br>
              <a:rPr lang="uk-UA" dirty="0"/>
            </a:br>
            <a:r>
              <a:rPr lang="uk-UA" dirty="0"/>
              <a:t>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D8280A-33B7-44AD-A70B-A1B93D3DF8CC}"/>
              </a:ext>
            </a:extLst>
          </p:cNvPr>
          <p:cNvSpPr/>
          <p:nvPr/>
        </p:nvSpPr>
        <p:spPr>
          <a:xfrm>
            <a:off x="1291767" y="5673090"/>
            <a:ext cx="9608466" cy="796290"/>
          </a:xfrm>
          <a:prstGeom prst="rect">
            <a:avLst/>
          </a:prstGeom>
          <a:solidFill>
            <a:srgbClr val="0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Візерунок</a:t>
            </a:r>
          </a:p>
        </p:txBody>
      </p:sp>
      <p:pic>
        <p:nvPicPr>
          <p:cNvPr id="5122" name="Picture 2" descr="12 нових трендів по створенню фірмового стилю - Зображення - 24">
            <a:extLst>
              <a:ext uri="{FF2B5EF4-FFF2-40B4-BE49-F238E27FC236}">
                <a16:creationId xmlns:a16="http://schemas.microsoft.com/office/drawing/2014/main" id="{313644C4-30D2-4B62-951B-3A11E8AD4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 b="4523"/>
          <a:stretch/>
        </p:blipFill>
        <p:spPr bwMode="auto">
          <a:xfrm>
            <a:off x="1793284" y="1264595"/>
            <a:ext cx="8605432" cy="43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 по створенню</a:t>
            </a:r>
            <a:br>
              <a:rPr lang="uk-UA" dirty="0"/>
            </a:br>
            <a:r>
              <a:rPr lang="uk-UA" dirty="0"/>
              <a:t>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146" name="Picture 2" descr="12 нових трендів по створенню фірмового стилю - Зображення - 26">
            <a:extLst>
              <a:ext uri="{FF2B5EF4-FFF2-40B4-BE49-F238E27FC236}">
                <a16:creationId xmlns:a16="http://schemas.microsoft.com/office/drawing/2014/main" id="{4DD36D89-A9CE-44F7-9257-8A142A9F16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80" y="1264595"/>
            <a:ext cx="7508240" cy="50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D8280A-33B7-44AD-A70B-A1B93D3DF8CC}"/>
              </a:ext>
            </a:extLst>
          </p:cNvPr>
          <p:cNvSpPr/>
          <p:nvPr/>
        </p:nvSpPr>
        <p:spPr>
          <a:xfrm>
            <a:off x="1291767" y="5673090"/>
            <a:ext cx="9608466" cy="796290"/>
          </a:xfrm>
          <a:prstGeom prst="rect">
            <a:avLst/>
          </a:prstGeom>
          <a:solidFill>
            <a:srgbClr val="0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Анімовані логотипи</a:t>
            </a:r>
          </a:p>
        </p:txBody>
      </p:sp>
    </p:spTree>
    <p:extLst>
      <p:ext uri="{BB962C8B-B14F-4D97-AF65-F5344CB8AC3E}">
        <p14:creationId xmlns:p14="http://schemas.microsoft.com/office/powerpoint/2010/main" val="17747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 по створенню</a:t>
            </a:r>
            <a:br>
              <a:rPr lang="uk-UA" dirty="0"/>
            </a:br>
            <a:r>
              <a:rPr lang="uk-UA" dirty="0"/>
              <a:t>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D8280A-33B7-44AD-A70B-A1B93D3DF8CC}"/>
              </a:ext>
            </a:extLst>
          </p:cNvPr>
          <p:cNvSpPr/>
          <p:nvPr/>
        </p:nvSpPr>
        <p:spPr>
          <a:xfrm>
            <a:off x="1291767" y="5673090"/>
            <a:ext cx="9608466" cy="796290"/>
          </a:xfrm>
          <a:prstGeom prst="rect">
            <a:avLst/>
          </a:prstGeom>
          <a:solidFill>
            <a:srgbClr val="0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Вінтаж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Picture 2" descr="12 нових трендів по створенню фірмового стилю - Зображення - 27">
            <a:extLst>
              <a:ext uri="{FF2B5EF4-FFF2-40B4-BE49-F238E27FC236}">
                <a16:creationId xmlns:a16="http://schemas.microsoft.com/office/drawing/2014/main" id="{08589AB3-5F43-40CC-93B0-EDF5B9A2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53" y="1260160"/>
            <a:ext cx="9075494" cy="43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 по створенню</a:t>
            </a:r>
            <a:br>
              <a:rPr lang="uk-UA" dirty="0"/>
            </a:br>
            <a:r>
              <a:rPr lang="uk-UA" dirty="0"/>
              <a:t>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D8280A-33B7-44AD-A70B-A1B93D3DF8CC}"/>
              </a:ext>
            </a:extLst>
          </p:cNvPr>
          <p:cNvSpPr/>
          <p:nvPr/>
        </p:nvSpPr>
        <p:spPr>
          <a:xfrm>
            <a:off x="1291767" y="5673090"/>
            <a:ext cx="9608466" cy="796290"/>
          </a:xfrm>
          <a:prstGeom prst="rect">
            <a:avLst/>
          </a:prstGeom>
          <a:solidFill>
            <a:srgbClr val="0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Кольорові переходи</a:t>
            </a:r>
          </a:p>
        </p:txBody>
      </p:sp>
      <p:pic>
        <p:nvPicPr>
          <p:cNvPr id="9" name="Picture 2" descr="12 нових трендів по створенню фірмового стилю - Зображення - 28">
            <a:extLst>
              <a:ext uri="{FF2B5EF4-FFF2-40B4-BE49-F238E27FC236}">
                <a16:creationId xmlns:a16="http://schemas.microsoft.com/office/drawing/2014/main" id="{D700E472-B635-4436-9C88-9BB158D7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1" y="1260160"/>
            <a:ext cx="11033078" cy="43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 по створенню</a:t>
            </a:r>
            <a:br>
              <a:rPr lang="uk-UA" dirty="0"/>
            </a:br>
            <a:r>
              <a:rPr lang="uk-UA" dirty="0"/>
              <a:t>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D8280A-33B7-44AD-A70B-A1B93D3DF8CC}"/>
              </a:ext>
            </a:extLst>
          </p:cNvPr>
          <p:cNvSpPr/>
          <p:nvPr/>
        </p:nvSpPr>
        <p:spPr>
          <a:xfrm>
            <a:off x="1291767" y="5673090"/>
            <a:ext cx="9608466" cy="796290"/>
          </a:xfrm>
          <a:prstGeom prst="rect">
            <a:avLst/>
          </a:prstGeom>
          <a:solidFill>
            <a:srgbClr val="0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Ілюстрації в логотипах</a:t>
            </a:r>
          </a:p>
        </p:txBody>
      </p:sp>
      <p:pic>
        <p:nvPicPr>
          <p:cNvPr id="9218" name="Picture 2" descr="12 нових трендів по створенню фірмового стилю - Зображення - 29">
            <a:extLst>
              <a:ext uri="{FF2B5EF4-FFF2-40B4-BE49-F238E27FC236}">
                <a16:creationId xmlns:a16="http://schemas.microsoft.com/office/drawing/2014/main" id="{FC4FAE20-575C-4028-92EB-B8C3DF5F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45" y="1260160"/>
            <a:ext cx="9324911" cy="43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Тренди по створенню</a:t>
            </a:r>
            <a:br>
              <a:rPr lang="uk-UA" dirty="0"/>
            </a:br>
            <a:r>
              <a:rPr lang="uk-UA" dirty="0"/>
              <a:t>фірмового стилю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D8280A-33B7-44AD-A70B-A1B93D3DF8CC}"/>
              </a:ext>
            </a:extLst>
          </p:cNvPr>
          <p:cNvSpPr/>
          <p:nvPr/>
        </p:nvSpPr>
        <p:spPr>
          <a:xfrm>
            <a:off x="1291767" y="5673090"/>
            <a:ext cx="9608466" cy="796290"/>
          </a:xfrm>
          <a:prstGeom prst="rect">
            <a:avLst/>
          </a:prstGeom>
          <a:solidFill>
            <a:srgbClr val="0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Фотографія в логотипах</a:t>
            </a:r>
          </a:p>
        </p:txBody>
      </p:sp>
      <p:pic>
        <p:nvPicPr>
          <p:cNvPr id="10242" name="Picture 2" descr="12 нових трендів по створенню фірмового стилю - Зображення - 30">
            <a:extLst>
              <a:ext uri="{FF2B5EF4-FFF2-40B4-BE49-F238E27FC236}">
                <a16:creationId xmlns:a16="http://schemas.microsoft.com/office/drawing/2014/main" id="{059CC66C-DFAC-4439-97EF-FF8974F2E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4" b="8905"/>
          <a:stretch/>
        </p:blipFill>
        <p:spPr bwMode="auto">
          <a:xfrm>
            <a:off x="189641" y="1666560"/>
            <a:ext cx="11812718" cy="37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Визначимо  основні функції товарних знаків: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D1F3F-BE61-4B42-BD6C-B121ECC8532B}"/>
              </a:ext>
            </a:extLst>
          </p:cNvPr>
          <p:cNvSpPr txBox="1"/>
          <p:nvPr/>
        </p:nvSpPr>
        <p:spPr>
          <a:xfrm>
            <a:off x="61083" y="1790930"/>
            <a:ext cx="12050142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1. Відрізнити одне підприємство від іншого, </a:t>
            </a:r>
            <a:r>
              <a:rPr lang="uk-UA" sz="2400" b="1" i="1" kern="0" dirty="0" err="1">
                <a:solidFill>
                  <a:schemeClr val="bg1"/>
                </a:solidFill>
              </a:rPr>
              <a:t>співставити</a:t>
            </a:r>
            <a:r>
              <a:rPr lang="uk-UA" sz="2400" b="1" i="1" kern="0" dirty="0">
                <a:solidFill>
                  <a:schemeClr val="bg1"/>
                </a:solidFill>
              </a:rPr>
              <a:t> товар з його виробником. Таким чином товарний знак захищає його власника від конкурентів.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4C99C-9AA3-4E48-B10D-19C83B1935F0}"/>
              </a:ext>
            </a:extLst>
          </p:cNvPr>
          <p:cNvSpPr txBox="1"/>
          <p:nvPr/>
        </p:nvSpPr>
        <p:spPr>
          <a:xfrm>
            <a:off x="61083" y="3044656"/>
            <a:ext cx="12050142" cy="15696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2. Гарантувати якість товарів, позначених товарним знаком. Паралель "фірмовий товар — товар якісний" обумовлює більшу популярність товарів, позначених фірмовим знаком у порівнянні з їх анонімними аналогами.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004E3-F77A-46D3-BFDA-0E4D1DF3A67A}"/>
              </a:ext>
            </a:extLst>
          </p:cNvPr>
          <p:cNvSpPr txBox="1"/>
          <p:nvPr/>
        </p:nvSpPr>
        <p:spPr>
          <a:xfrm>
            <a:off x="61083" y="4667713"/>
            <a:ext cx="12050142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3. Третя функція </a:t>
            </a:r>
            <a:r>
              <a:rPr lang="uk-UA" sz="2400" b="1" i="1" kern="0" dirty="0" err="1">
                <a:solidFill>
                  <a:schemeClr val="bg1"/>
                </a:solidFill>
              </a:rPr>
              <a:t>знака</a:t>
            </a:r>
            <a:r>
              <a:rPr lang="uk-UA" sz="2400" b="1" i="1" kern="0" dirty="0">
                <a:solidFill>
                  <a:schemeClr val="bg1"/>
                </a:solidFill>
              </a:rPr>
              <a:t> - естетична. Часто фірмовий знак використовується як елемент оформлення різних упаковок або навіть самого виробу, підвищуючи його естетичну цінність.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BF326B-3809-4609-B51B-42078FD9E38B}"/>
              </a:ext>
            </a:extLst>
          </p:cNvPr>
          <p:cNvSpPr txBox="1"/>
          <p:nvPr/>
        </p:nvSpPr>
        <p:spPr>
          <a:xfrm>
            <a:off x="61083" y="5915552"/>
            <a:ext cx="12050142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4.  Четверта функція фірмового </a:t>
            </a:r>
            <a:r>
              <a:rPr lang="uk-UA" sz="2400" b="1" i="1" kern="0" dirty="0" err="1">
                <a:solidFill>
                  <a:schemeClr val="bg1"/>
                </a:solidFill>
              </a:rPr>
              <a:t>знака</a:t>
            </a:r>
            <a:r>
              <a:rPr lang="uk-UA" sz="2400" b="1" i="1" kern="0" dirty="0">
                <a:solidFill>
                  <a:schemeClr val="bg1"/>
                </a:solidFill>
              </a:rPr>
              <a:t> — рекламна. У візуальній рекламі саме знак інколи несе основне навантаження.</a:t>
            </a:r>
          </a:p>
        </p:txBody>
      </p:sp>
    </p:spTree>
    <p:extLst>
      <p:ext uri="{BB962C8B-B14F-4D97-AF65-F5344CB8AC3E}">
        <p14:creationId xmlns:p14="http://schemas.microsoft.com/office/powerpoint/2010/main" val="17219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основні вимоги до товарного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знака</a:t>
            </a:r>
            <a:r>
              <a:rPr lang="uk-UA" sz="2800" b="1" i="1" kern="0" dirty="0">
                <a:solidFill>
                  <a:schemeClr val="bg1"/>
                </a:solidFill>
              </a:rPr>
              <a:t>?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BD88F53-FD59-4D6B-AA7F-8CDF89988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620313"/>
              </p:ext>
            </p:extLst>
          </p:nvPr>
        </p:nvGraphicFramePr>
        <p:xfrm>
          <a:off x="4043681" y="1719983"/>
          <a:ext cx="7984196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0" name="Picture 2" descr="Результат пошуку зображень за запитом &quot;Apple logo&quot;">
            <a:extLst>
              <a:ext uri="{FF2B5EF4-FFF2-40B4-BE49-F238E27FC236}">
                <a16:creationId xmlns:a16="http://schemas.microsoft.com/office/drawing/2014/main" id="{D01ABD22-4A15-4741-A378-B6A2F7D7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852624"/>
            <a:ext cx="3778632" cy="44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Ілюстрація. Цифрове мистецтво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Окремим різновидом ілюстрацій є: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42ADF4-C9DA-4939-9881-F6EB9D52C746}"/>
              </a:ext>
            </a:extLst>
          </p:cNvPr>
          <p:cNvSpPr/>
          <p:nvPr/>
        </p:nvSpPr>
        <p:spPr>
          <a:xfrm>
            <a:off x="77547" y="1822085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технічні малюнки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504A48B-98C1-4A7D-8F54-E22FF71BABDA}"/>
              </a:ext>
            </a:extLst>
          </p:cNvPr>
          <p:cNvSpPr/>
          <p:nvPr/>
        </p:nvSpPr>
        <p:spPr>
          <a:xfrm>
            <a:off x="3130677" y="1822085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діаграми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202A598-AB3E-4CA3-9062-AC03230D7DB0}"/>
              </a:ext>
            </a:extLst>
          </p:cNvPr>
          <p:cNvSpPr/>
          <p:nvPr/>
        </p:nvSpPr>
        <p:spPr>
          <a:xfrm>
            <a:off x="6183806" y="1822085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схеми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01E0E3F-8ABA-46E3-8A16-C6864FD0AB44}"/>
              </a:ext>
            </a:extLst>
          </p:cNvPr>
          <p:cNvSpPr/>
          <p:nvPr/>
        </p:nvSpPr>
        <p:spPr>
          <a:xfrm>
            <a:off x="9235089" y="1824003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графіки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6" descr="drawing, education, knowledge, learning, study, technical icon">
            <a:extLst>
              <a:ext uri="{FF2B5EF4-FFF2-40B4-BE49-F238E27FC236}">
                <a16:creationId xmlns:a16="http://schemas.microsoft.com/office/drawing/2014/main" id="{66BCA9FA-EB77-460B-970F-948F9D4C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0" y="3429188"/>
            <a:ext cx="2711832" cy="27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raph, pie chart icon">
            <a:extLst>
              <a:ext uri="{FF2B5EF4-FFF2-40B4-BE49-F238E27FC236}">
                <a16:creationId xmlns:a16="http://schemas.microsoft.com/office/drawing/2014/main" id="{A6E75920-7C1C-43F4-8E94-7B95357C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77" y="3340037"/>
            <a:ext cx="2887060" cy="28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hart, graph, trends icon">
            <a:extLst>
              <a:ext uri="{FF2B5EF4-FFF2-40B4-BE49-F238E27FC236}">
                <a16:creationId xmlns:a16="http://schemas.microsoft.com/office/drawing/2014/main" id="{7C7FC12D-D4CA-4FE3-9C87-BDA9D68C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28" y="3340037"/>
            <a:ext cx="2890164" cy="28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ipboard, plan icon">
            <a:extLst>
              <a:ext uri="{FF2B5EF4-FFF2-40B4-BE49-F238E27FC236}">
                <a16:creationId xmlns:a16="http://schemas.microsoft.com/office/drawing/2014/main" id="{FB052A28-71D7-49E4-BACB-6E91E3ED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87" y="3340037"/>
            <a:ext cx="2887060" cy="28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Мистецтво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2DB04-8F55-461D-B15F-6E7FA2A9E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298" y="1441025"/>
            <a:ext cx="8931405" cy="38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 поняттям «Ілюстрація»?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7" y="185311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різновиди ілюстрацій?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7" y="2509467"/>
            <a:ext cx="492671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Цифрове мистецтво це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2007" y="3596706"/>
            <a:ext cx="4926713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 розумієте поняттям «Реклама»?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51651-F1D8-4406-8561-975E8A307B9D}"/>
              </a:ext>
            </a:extLst>
          </p:cNvPr>
          <p:cNvSpPr txBox="1"/>
          <p:nvPr/>
        </p:nvSpPr>
        <p:spPr>
          <a:xfrm>
            <a:off x="72007" y="5138017"/>
            <a:ext cx="492671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Фірмовий стиль це …</a:t>
            </a:r>
          </a:p>
        </p:txBody>
      </p:sp>
      <p:pic>
        <p:nvPicPr>
          <p:cNvPr id="23554" name="Picture 2" descr="Пов’язане зображення">
            <a:extLst>
              <a:ext uri="{FF2B5EF4-FFF2-40B4-BE49-F238E27FC236}">
                <a16:creationId xmlns:a16="http://schemas.microsoft.com/office/drawing/2014/main" id="{DA1AEAAE-48E9-4186-802A-AC60AAD3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60" y="2509467"/>
            <a:ext cx="5384813" cy="35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34163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Здійснити пошук інформації з теми «Сучасна реклама», підготувати виступ (текстовий документ, презентація тощо)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BDBC8-ECAE-4809-AC7E-95182BBBE504}"/>
              </a:ext>
            </a:extLst>
          </p:cNvPr>
          <p:cNvSpPr txBox="1"/>
          <p:nvPr/>
        </p:nvSpPr>
        <p:spPr>
          <a:xfrm>
            <a:off x="4823210" y="1196763"/>
            <a:ext cx="729894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</a:t>
            </a:r>
            <a:r>
              <a:rPr lang="uk-UA" sz="2800" b="1" i="1" kern="0" dirty="0">
                <a:solidFill>
                  <a:srgbClr val="FFFF00"/>
                </a:solidFill>
              </a:rPr>
              <a:t>презентацію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“Фірмовий стиль найбільших компаній України”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EA395-56A3-4844-9380-E762A3DB8C0F}"/>
              </a:ext>
            </a:extLst>
          </p:cNvPr>
          <p:cNvSpPr txBox="1"/>
          <p:nvPr/>
        </p:nvSpPr>
        <p:spPr>
          <a:xfrm>
            <a:off x="5094514" y="2669849"/>
            <a:ext cx="7027636" cy="40934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1.	Розмісіть роботу на </a:t>
            </a:r>
            <a:r>
              <a:rPr lang="en-US" sz="2600" b="1" i="1" kern="0" dirty="0">
                <a:solidFill>
                  <a:schemeClr val="bg1"/>
                </a:solidFill>
              </a:rPr>
              <a:t>Google-</a:t>
            </a:r>
            <a:r>
              <a:rPr lang="uk-UA" sz="2600" b="1" i="1" kern="0" dirty="0">
                <a:solidFill>
                  <a:schemeClr val="bg1"/>
                </a:solidFill>
              </a:rPr>
              <a:t>диску, надайте доступ, для перегляду і редагування учителю і 2 однокласникам.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2.	Перегляньте проектну роботу своїх друзів. Додайте коментарі. Порівняйте змістовну частину і оформлення.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3.	Оцініть власну роботу і переглянуті роботи.</a:t>
            </a: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id="{6C813333-25C9-45AB-B118-23AFE491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sign, display, illustration, screen icon">
            <a:extLst>
              <a:ext uri="{FF2B5EF4-FFF2-40B4-BE49-F238E27FC236}">
                <a16:creationId xmlns:a16="http://schemas.microsoft.com/office/drawing/2014/main" id="{C976CD88-02F1-4AB7-99F3-083040B66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10312" r="9688" b="9688"/>
          <a:stretch/>
        </p:blipFill>
        <p:spPr bwMode="auto">
          <a:xfrm>
            <a:off x="9149660" y="3678939"/>
            <a:ext cx="2299830" cy="22998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Ілюстрація. Цифрове мистецтво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70369-AA40-4384-A5A3-22C5FBD2CF48}"/>
              </a:ext>
            </a:extLst>
          </p:cNvPr>
          <p:cNvSpPr txBox="1"/>
          <p:nvPr/>
        </p:nvSpPr>
        <p:spPr>
          <a:xfrm>
            <a:off x="1403649" y="1196752"/>
            <a:ext cx="5058112" cy="440120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Комп'ютерне мистецтво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uk-UA" sz="2800" b="1" i="1" kern="0" dirty="0">
                <a:solidFill>
                  <a:srgbClr val="FFFF00"/>
                </a:solidFill>
              </a:rPr>
              <a:t>цифрове мистецтво</a:t>
            </a:r>
            <a:r>
              <a:rPr lang="uk-UA" dirty="0"/>
              <a:t>  </a:t>
            </a:r>
            <a:r>
              <a:rPr lang="uk-UA" sz="2800" b="1" i="1" kern="0" dirty="0">
                <a:solidFill>
                  <a:srgbClr val="FFFFFF"/>
                </a:solidFill>
              </a:rPr>
              <a:t>— напрямок медіа-мистецтва, заснований на використанні комп'ютеру, інформаційних технологій, як основи для художнього твору.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CFA047-EAD8-41A2-949C-7804E6D7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езультат пошуку зображень за запитом &quot;Digital art on computer vector&quot;">
            <a:extLst>
              <a:ext uri="{FF2B5EF4-FFF2-40B4-BE49-F238E27FC236}">
                <a16:creationId xmlns:a16="http://schemas.microsoft.com/office/drawing/2014/main" id="{82CC2384-AB3F-4AD1-829D-0A4D972EA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0" b="11830"/>
          <a:stretch/>
        </p:blipFill>
        <p:spPr bwMode="auto">
          <a:xfrm>
            <a:off x="6623414" y="1196752"/>
            <a:ext cx="5498736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Ілюстрація. Цифрове мистецтво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Головна спрямованість досліджень у галузі цифрового мистецтва у споріднених галузях, а саме: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CFDFA3C-239A-4145-BD40-F966F2210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484846"/>
              </p:ext>
            </p:extLst>
          </p:nvPr>
        </p:nvGraphicFramePr>
        <p:xfrm>
          <a:off x="5516881" y="2255520"/>
          <a:ext cx="6510996" cy="450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Результат пошуку зображень за запитом &quot;Computer Graphics vector&quot;">
            <a:extLst>
              <a:ext uri="{FF2B5EF4-FFF2-40B4-BE49-F238E27FC236}">
                <a16:creationId xmlns:a16="http://schemas.microsoft.com/office/drawing/2014/main" id="{55AC279F-43E9-431C-90D0-0E619ADD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" b="8404"/>
          <a:stretch/>
        </p:blipFill>
        <p:spPr bwMode="auto">
          <a:xfrm>
            <a:off x="72008" y="2255520"/>
            <a:ext cx="5119752" cy="424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Ілюстрація. Цифрове мистецтво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Твори цифрового мистецтва</a:t>
            </a:r>
          </a:p>
        </p:txBody>
      </p:sp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id="{D820E85B-ABDE-4372-8FD5-8522CDF8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819413"/>
            <a:ext cx="4071230" cy="449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digital art&quot;">
            <a:extLst>
              <a:ext uri="{FF2B5EF4-FFF2-40B4-BE49-F238E27FC236}">
                <a16:creationId xmlns:a16="http://schemas.microsoft.com/office/drawing/2014/main" id="{CBE27194-79F4-4D32-B472-43C55AF5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54" y="1801824"/>
            <a:ext cx="7608317" cy="451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A9E9-E4F3-427B-AE5F-D880DA200073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Реклама</a:t>
            </a:r>
            <a:r>
              <a:rPr lang="uk-UA" sz="2800" b="1" i="1" kern="0" dirty="0">
                <a:solidFill>
                  <a:srgbClr val="FFFFFF"/>
                </a:solidFill>
              </a:rPr>
              <a:t> — популяризація товарів, видовищ, послуг і т. ін. з метою привернути увагу покупців, споживачів, глядачів, замовників тощо,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17801CB-EE29-456C-9CEA-62A1AEB0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81234C-460E-4821-AAE8-5251BA29CD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48" b="14198"/>
          <a:stretch/>
        </p:blipFill>
        <p:spPr>
          <a:xfrm>
            <a:off x="6207881" y="2733040"/>
            <a:ext cx="5913189" cy="3819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D5B280-167D-4D4D-AD68-4E0972706B35}"/>
              </a:ext>
            </a:extLst>
          </p:cNvPr>
          <p:cNvSpPr txBox="1"/>
          <p:nvPr/>
        </p:nvSpPr>
        <p:spPr>
          <a:xfrm>
            <a:off x="70929" y="2581747"/>
            <a:ext cx="6025071" cy="39703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поширення інформації про когось, щось для створення популярності, а також візуальна та інша медіа-продукція — плакати, оголошення, відеокліпи, що використовуються як засіб привертання уваги потенційних споживачів.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71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Реклама буває: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1AB1D-BCE5-43F5-8710-1C7A79C80ADA}"/>
              </a:ext>
            </a:extLst>
          </p:cNvPr>
          <p:cNvSpPr txBox="1"/>
          <p:nvPr/>
        </p:nvSpPr>
        <p:spPr>
          <a:xfrm>
            <a:off x="4602480" y="1831124"/>
            <a:ext cx="751967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масова (газети і журнали), радіо та ТБ,  площини (</a:t>
            </a:r>
            <a:r>
              <a:rPr lang="uk-UA" sz="2800" b="1" i="1" kern="0" dirty="0" err="1">
                <a:solidFill>
                  <a:schemeClr val="bg1"/>
                </a:solidFill>
              </a:rPr>
              <a:t>бігборди</a:t>
            </a:r>
            <a:r>
              <a:rPr lang="uk-UA" sz="2800" b="1" i="1" kern="0" dirty="0">
                <a:solidFill>
                  <a:schemeClr val="bg1"/>
                </a:solidFill>
              </a:rPr>
              <a:t>);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DB1BE-BCC2-4EB9-A9B7-A9BEE8A375F5}"/>
              </a:ext>
            </a:extLst>
          </p:cNvPr>
          <p:cNvSpPr txBox="1"/>
          <p:nvPr/>
        </p:nvSpPr>
        <p:spPr>
          <a:xfrm>
            <a:off x="4602480" y="2896372"/>
            <a:ext cx="751967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адресна (поштова розсилка, </a:t>
            </a:r>
            <a:r>
              <a:rPr lang="en-AU" sz="2800" b="1" i="1" kern="0" dirty="0">
                <a:solidFill>
                  <a:schemeClr val="bg1"/>
                </a:solidFill>
              </a:rPr>
              <a:t>e-mail, </a:t>
            </a:r>
            <a:r>
              <a:rPr lang="uk-UA" sz="2800" b="1" i="1" kern="0" dirty="0">
                <a:solidFill>
                  <a:schemeClr val="bg1"/>
                </a:solidFill>
              </a:rPr>
              <a:t>тату);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2481E-8A70-4592-A0DC-2891F8C44B58}"/>
              </a:ext>
            </a:extLst>
          </p:cNvPr>
          <p:cNvSpPr txBox="1"/>
          <p:nvPr/>
        </p:nvSpPr>
        <p:spPr>
          <a:xfrm>
            <a:off x="4602480" y="3961620"/>
            <a:ext cx="7519670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інтерактивна (кіоск, веб-сайт);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B6814-FC03-41DD-B2F1-A61A20417B9B}"/>
              </a:ext>
            </a:extLst>
          </p:cNvPr>
          <p:cNvSpPr txBox="1"/>
          <p:nvPr/>
        </p:nvSpPr>
        <p:spPr>
          <a:xfrm>
            <a:off x="4601401" y="4595981"/>
            <a:ext cx="751967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нетрадиційна (тату,  рекламні повітряні кулі, візки з товаром);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62FC8-0AFA-4AEF-9D5A-17129E633487}"/>
              </a:ext>
            </a:extLst>
          </p:cNvPr>
          <p:cNvSpPr txBox="1"/>
          <p:nvPr/>
        </p:nvSpPr>
        <p:spPr>
          <a:xfrm>
            <a:off x="4601401" y="5661229"/>
            <a:ext cx="751967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нетоварна (соціальна, пропагандистська).</a:t>
            </a:r>
          </a:p>
        </p:txBody>
      </p:sp>
      <p:pic>
        <p:nvPicPr>
          <p:cNvPr id="13314" name="Picture 2" descr="Пов’язане зображення">
            <a:extLst>
              <a:ext uri="{FF2B5EF4-FFF2-40B4-BE49-F238E27FC236}">
                <a16:creationId xmlns:a16="http://schemas.microsoft.com/office/drawing/2014/main" id="{F73D6534-18B5-4C33-9B12-091FE0AE3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t="4079" r="25787"/>
          <a:stretch/>
        </p:blipFill>
        <p:spPr bwMode="auto">
          <a:xfrm>
            <a:off x="69851" y="1831124"/>
            <a:ext cx="4347792" cy="478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Сучасна реклама та фірмовий стиль: напрямки, стилі, тренди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09288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Відповідно до законодавства України реклама — це інформація про особу чи товар, розповсюджена в будь-якій формі та в будь-який спосіб і призначена сформувати або підтримати обізнаність споживачів реклами та їх інтерес щодо таких особи чи товару.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CD8F3-BCC3-4D77-BBA9-5DD826457E4B}"/>
              </a:ext>
            </a:extLst>
          </p:cNvPr>
          <p:cNvSpPr txBox="1"/>
          <p:nvPr/>
        </p:nvSpPr>
        <p:spPr>
          <a:xfrm>
            <a:off x="70929" y="3386243"/>
            <a:ext cx="9438831" cy="12926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Реклама – популяризація товарів, видовищ, послуг і т. ін. з метою привернути увагу покупців, споживачів, глядачів, замовників і т. ін.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82812-8BF4-4512-BA7D-F80056673C20}"/>
              </a:ext>
            </a:extLst>
          </p:cNvPr>
          <p:cNvSpPr txBox="1"/>
          <p:nvPr/>
        </p:nvSpPr>
        <p:spPr>
          <a:xfrm>
            <a:off x="70929" y="4808947"/>
            <a:ext cx="9438831" cy="8925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Реклама – поширення відомостей про кого-, що-небудь для створення популярності.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B8E30-C291-452B-8C2A-46C253F368C0}"/>
              </a:ext>
            </a:extLst>
          </p:cNvPr>
          <p:cNvSpPr txBox="1"/>
          <p:nvPr/>
        </p:nvSpPr>
        <p:spPr>
          <a:xfrm>
            <a:off x="70929" y="5803240"/>
            <a:ext cx="12050142" cy="86177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Реклама – плакат, оголошення і т. ін., що використовуються як засіб привертання уваги покупців, споживачів.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EACD2-35C4-4AF9-A94A-70AB06A6C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84" b="11574"/>
          <a:stretch/>
        </p:blipFill>
        <p:spPr>
          <a:xfrm>
            <a:off x="9662160" y="3386243"/>
            <a:ext cx="2457831" cy="22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207217</TotalTime>
  <Words>1317</Words>
  <Application>Microsoft Office PowerPoint</Application>
  <PresentationFormat>Широкий екран</PresentationFormat>
  <Paragraphs>164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0" baseType="lpstr">
      <vt:lpstr>Arial</vt:lpstr>
      <vt:lpstr>Comic Sans MS</vt:lpstr>
      <vt:lpstr>Times New Roman</vt:lpstr>
      <vt:lpstr>Verdana</vt:lpstr>
      <vt:lpstr>Wingdings</vt:lpstr>
      <vt:lpstr>Тема Office</vt:lpstr>
      <vt:lpstr>Ілюстрація. Цифрове мистецтво. Сучасна реклама та фірмовий стиль</vt:lpstr>
      <vt:lpstr>Ілюстрація. Цифрове мистецтво</vt:lpstr>
      <vt:lpstr>Ілюстрація. Цифрове мистецтво</vt:lpstr>
      <vt:lpstr>Ілюстрація. Цифрове мистецтво</vt:lpstr>
      <vt:lpstr>Ілюстрація. Цифрове мистецтво</vt:lpstr>
      <vt:lpstr>Ілюстрація. Цифрове мистецтво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Тренди по створенню фірмового стилю</vt:lpstr>
      <vt:lpstr>Тренди по створенню фірмового стилю</vt:lpstr>
      <vt:lpstr>Тренди по створенню фірмового стилю</vt:lpstr>
      <vt:lpstr>Тренди по створенню фірмового стилю</vt:lpstr>
      <vt:lpstr>Тренди по створенню фірмового стилю</vt:lpstr>
      <vt:lpstr>Тренди по створенню фірмового стилю</vt:lpstr>
      <vt:lpstr>Тренди по створенню фірмового стилю</vt:lpstr>
      <vt:lpstr>Тренди по створенню фірмового стилю</vt:lpstr>
      <vt:lpstr>Тренди по створенню фірмового стилю</vt:lpstr>
      <vt:lpstr>Тренди по створенню фірмового стилю</vt:lpstr>
      <vt:lpstr>Сучасна реклама та фірмовий стиль: напрямки, стилі, тренди</vt:lpstr>
      <vt:lpstr>Сучасна реклама та фірмовий стиль: напрямки, стилі, тренди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587</cp:revision>
  <dcterms:created xsi:type="dcterms:W3CDTF">2016-06-06T19:48:43Z</dcterms:created>
  <dcterms:modified xsi:type="dcterms:W3CDTF">2020-01-05T15:10:00Z</dcterms:modified>
</cp:coreProperties>
</file>