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1"/>
  </p:sldMasterIdLst>
  <p:notesMasterIdLst>
    <p:notesMasterId r:id="rId24"/>
  </p:notesMasterIdLst>
  <p:sldIdLst>
    <p:sldId id="257" r:id="rId2"/>
    <p:sldId id="300" r:id="rId3"/>
    <p:sldId id="284" r:id="rId4"/>
    <p:sldId id="303" r:id="rId5"/>
    <p:sldId id="285" r:id="rId6"/>
    <p:sldId id="295" r:id="rId7"/>
    <p:sldId id="296" r:id="rId8"/>
    <p:sldId id="297" r:id="rId9"/>
    <p:sldId id="298" r:id="rId10"/>
    <p:sldId id="310" r:id="rId11"/>
    <p:sldId id="311" r:id="rId12"/>
    <p:sldId id="304" r:id="rId13"/>
    <p:sldId id="305" r:id="rId14"/>
    <p:sldId id="306" r:id="rId15"/>
    <p:sldId id="307" r:id="rId16"/>
    <p:sldId id="312" r:id="rId17"/>
    <p:sldId id="315" r:id="rId18"/>
    <p:sldId id="314" r:id="rId19"/>
    <p:sldId id="316" r:id="rId20"/>
    <p:sldId id="313" r:id="rId21"/>
    <p:sldId id="31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78BD60"/>
    <a:srgbClr val="529E3A"/>
    <a:srgbClr val="20563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78BA24-4D0A-4AD5-9CDF-2AF988512A16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36E31E6-9BA8-4C6C-9E41-681580081102}">
      <dgm:prSet custT="1"/>
      <dgm:spPr/>
      <dgm:t>
        <a:bodyPr/>
        <a:lstStyle/>
        <a:p>
          <a:r>
            <a:rPr lang="uk-UA" sz="3200"/>
            <a:t>Гренла́ндія</a:t>
          </a:r>
        </a:p>
      </dgm:t>
    </dgm:pt>
    <dgm:pt modelId="{E73C8DF8-3F25-4E3A-AD61-E2E14538BA7A}" type="parTrans" cxnId="{6A4B2AB8-DAD9-4BEF-9128-F5F47BD961C1}">
      <dgm:prSet/>
      <dgm:spPr/>
      <dgm:t>
        <a:bodyPr/>
        <a:lstStyle/>
        <a:p>
          <a:endParaRPr lang="uk-UA"/>
        </a:p>
      </dgm:t>
    </dgm:pt>
    <dgm:pt modelId="{CED89860-EBBF-4FBA-8C8C-469B4AED3E6A}" type="sibTrans" cxnId="{6A4B2AB8-DAD9-4BEF-9128-F5F47BD961C1}">
      <dgm:prSet/>
      <dgm:spPr/>
      <dgm:t>
        <a:bodyPr/>
        <a:lstStyle/>
        <a:p>
          <a:endParaRPr lang="uk-UA"/>
        </a:p>
      </dgm:t>
    </dgm:pt>
    <dgm:pt modelId="{4ECE1554-5B12-4ECA-9C28-0D8698B82453}">
      <dgm:prSet custT="1"/>
      <dgm:spPr/>
      <dgm:t>
        <a:bodyPr/>
        <a:lstStyle/>
        <a:p>
          <a:r>
            <a:rPr lang="uk-UA" sz="3200"/>
            <a:t>Ісла́ндія</a:t>
          </a:r>
        </a:p>
      </dgm:t>
    </dgm:pt>
    <dgm:pt modelId="{BA59E0BE-AA63-4B89-A1E2-1C54BA0A6132}" type="parTrans" cxnId="{92C6DD45-D67B-4597-A0F3-566298B9ADB3}">
      <dgm:prSet/>
      <dgm:spPr/>
      <dgm:t>
        <a:bodyPr/>
        <a:lstStyle/>
        <a:p>
          <a:endParaRPr lang="uk-UA"/>
        </a:p>
      </dgm:t>
    </dgm:pt>
    <dgm:pt modelId="{6CE13EFA-54A8-4C83-993C-9D712E5DA4AB}" type="sibTrans" cxnId="{92C6DD45-D67B-4597-A0F3-566298B9ADB3}">
      <dgm:prSet/>
      <dgm:spPr/>
      <dgm:t>
        <a:bodyPr/>
        <a:lstStyle/>
        <a:p>
          <a:endParaRPr lang="uk-UA"/>
        </a:p>
      </dgm:t>
    </dgm:pt>
    <dgm:pt modelId="{5F38BFD5-B689-4AFD-9746-5FDC7AB86CC0}">
      <dgm:prSet custT="1"/>
      <dgm:spPr/>
      <dgm:t>
        <a:bodyPr/>
        <a:lstStyle/>
        <a:p>
          <a:r>
            <a:rPr lang="uk-UA" sz="3200"/>
            <a:t>Ма́рко По́ло</a:t>
          </a:r>
        </a:p>
      </dgm:t>
    </dgm:pt>
    <dgm:pt modelId="{53120A97-6C53-4821-9B62-9E2AADA2FB34}" type="parTrans" cxnId="{883B5F64-A577-4E74-96B6-684DF0C83C6F}">
      <dgm:prSet/>
      <dgm:spPr/>
      <dgm:t>
        <a:bodyPr/>
        <a:lstStyle/>
        <a:p>
          <a:endParaRPr lang="uk-UA"/>
        </a:p>
      </dgm:t>
    </dgm:pt>
    <dgm:pt modelId="{68348E47-D0E4-4150-8C33-DD22C3DBEE0F}" type="sibTrans" cxnId="{883B5F64-A577-4E74-96B6-684DF0C83C6F}">
      <dgm:prSet/>
      <dgm:spPr/>
      <dgm:t>
        <a:bodyPr/>
        <a:lstStyle/>
        <a:p>
          <a:endParaRPr lang="uk-UA"/>
        </a:p>
      </dgm:t>
    </dgm:pt>
    <dgm:pt modelId="{122A94FF-9F52-4780-94DC-F11668D42947}">
      <dgm:prSet custT="1"/>
      <dgm:spPr/>
      <dgm:t>
        <a:bodyPr/>
        <a:lstStyle/>
        <a:p>
          <a:r>
            <a:rPr lang="uk-UA" sz="3200"/>
            <a:t>Ва́ско да Га́ма</a:t>
          </a:r>
        </a:p>
      </dgm:t>
    </dgm:pt>
    <dgm:pt modelId="{8C9EDCAC-0ACA-4654-9D17-73EDBD6F23A7}" type="parTrans" cxnId="{1655C834-B21B-4DC0-BC88-94ED47BDACF3}">
      <dgm:prSet/>
      <dgm:spPr/>
      <dgm:t>
        <a:bodyPr/>
        <a:lstStyle/>
        <a:p>
          <a:endParaRPr lang="uk-UA"/>
        </a:p>
      </dgm:t>
    </dgm:pt>
    <dgm:pt modelId="{00F4B40E-E851-4B65-AE7E-022123DC945E}" type="sibTrans" cxnId="{1655C834-B21B-4DC0-BC88-94ED47BDACF3}">
      <dgm:prSet/>
      <dgm:spPr/>
      <dgm:t>
        <a:bodyPr/>
        <a:lstStyle/>
        <a:p>
          <a:endParaRPr lang="uk-UA"/>
        </a:p>
      </dgm:t>
    </dgm:pt>
    <dgm:pt modelId="{15818202-65B2-4AF2-B8E1-C196A56D0CC0}">
      <dgm:prSet custT="1"/>
      <dgm:spPr/>
      <dgm:t>
        <a:bodyPr/>
        <a:lstStyle/>
        <a:p>
          <a:r>
            <a:rPr lang="uk-UA" sz="3200"/>
            <a:t>Христофо́р Колу́мб</a:t>
          </a:r>
        </a:p>
      </dgm:t>
    </dgm:pt>
    <dgm:pt modelId="{6A35BEA0-292B-4FCF-8DA0-A89B97789FE6}" type="parTrans" cxnId="{5E761670-929A-429C-96F7-493E3D36D396}">
      <dgm:prSet/>
      <dgm:spPr/>
      <dgm:t>
        <a:bodyPr/>
        <a:lstStyle/>
        <a:p>
          <a:endParaRPr lang="uk-UA"/>
        </a:p>
      </dgm:t>
    </dgm:pt>
    <dgm:pt modelId="{4320DD99-98B2-48F8-86E7-7EB669318E46}" type="sibTrans" cxnId="{5E761670-929A-429C-96F7-493E3D36D396}">
      <dgm:prSet/>
      <dgm:spPr/>
      <dgm:t>
        <a:bodyPr/>
        <a:lstStyle/>
        <a:p>
          <a:endParaRPr lang="uk-UA"/>
        </a:p>
      </dgm:t>
    </dgm:pt>
    <dgm:pt modelId="{0629837C-ACBA-4413-B6A7-017D72BDC915}">
      <dgm:prSet custT="1"/>
      <dgm:spPr/>
      <dgm:t>
        <a:bodyPr/>
        <a:lstStyle/>
        <a:p>
          <a:r>
            <a:rPr lang="uk-UA" sz="3200" dirty="0" err="1"/>
            <a:t>Амері́го</a:t>
          </a:r>
          <a:r>
            <a:rPr lang="uk-UA" sz="3200" dirty="0"/>
            <a:t> </a:t>
          </a:r>
          <a:r>
            <a:rPr lang="uk-UA" sz="3200" dirty="0" err="1"/>
            <a:t>Веспуччі</a:t>
          </a:r>
          <a:r>
            <a:rPr lang="uk-UA" sz="3200" dirty="0"/>
            <a:t>́</a:t>
          </a:r>
        </a:p>
      </dgm:t>
    </dgm:pt>
    <dgm:pt modelId="{3D06792B-A1C1-4940-B615-8B66A16EA8F8}" type="parTrans" cxnId="{B03B243D-59D6-4D3A-88DE-D4993673EE94}">
      <dgm:prSet/>
      <dgm:spPr/>
      <dgm:t>
        <a:bodyPr/>
        <a:lstStyle/>
        <a:p>
          <a:endParaRPr lang="uk-UA"/>
        </a:p>
      </dgm:t>
    </dgm:pt>
    <dgm:pt modelId="{F9EE67FF-DA04-4409-97F8-C94B3696B934}" type="sibTrans" cxnId="{B03B243D-59D6-4D3A-88DE-D4993673EE94}">
      <dgm:prSet/>
      <dgm:spPr/>
      <dgm:t>
        <a:bodyPr/>
        <a:lstStyle/>
        <a:p>
          <a:endParaRPr lang="uk-UA"/>
        </a:p>
      </dgm:t>
    </dgm:pt>
    <dgm:pt modelId="{0EF4101C-CA05-4545-B38A-C08D5A157A1C}">
      <dgm:prSet custT="1"/>
      <dgm:spPr/>
      <dgm:t>
        <a:bodyPr/>
        <a:lstStyle/>
        <a:p>
          <a:r>
            <a:rPr lang="uk-UA" sz="3200"/>
            <a:t>А́бель Тасма́н</a:t>
          </a:r>
        </a:p>
      </dgm:t>
    </dgm:pt>
    <dgm:pt modelId="{43FAB2E8-8B5B-4BE3-AB46-FE7E153586B4}" type="parTrans" cxnId="{A92F44E2-0929-43F2-B303-DA14A3F0CF93}">
      <dgm:prSet/>
      <dgm:spPr/>
      <dgm:t>
        <a:bodyPr/>
        <a:lstStyle/>
        <a:p>
          <a:endParaRPr lang="uk-UA"/>
        </a:p>
      </dgm:t>
    </dgm:pt>
    <dgm:pt modelId="{926EF773-489A-46E6-929B-7947CE4A9130}" type="sibTrans" cxnId="{A92F44E2-0929-43F2-B303-DA14A3F0CF93}">
      <dgm:prSet/>
      <dgm:spPr/>
      <dgm:t>
        <a:bodyPr/>
        <a:lstStyle/>
        <a:p>
          <a:endParaRPr lang="uk-UA"/>
        </a:p>
      </dgm:t>
    </dgm:pt>
    <dgm:pt modelId="{A2CF465D-29D6-410E-8C0F-9D114A14F88B}">
      <dgm:prSet custT="1"/>
      <dgm:spPr/>
      <dgm:t>
        <a:bodyPr/>
        <a:lstStyle/>
        <a:p>
          <a:r>
            <a:rPr lang="uk-UA" sz="3200"/>
            <a:t>Джеймс Кук</a:t>
          </a:r>
        </a:p>
      </dgm:t>
    </dgm:pt>
    <dgm:pt modelId="{D88A2688-2AF8-4F91-BB8E-21D25BF29A02}" type="parTrans" cxnId="{58EA843B-74D4-45F6-A4F6-6D99515F87BA}">
      <dgm:prSet/>
      <dgm:spPr/>
      <dgm:t>
        <a:bodyPr/>
        <a:lstStyle/>
        <a:p>
          <a:endParaRPr lang="uk-UA"/>
        </a:p>
      </dgm:t>
    </dgm:pt>
    <dgm:pt modelId="{9EF46923-E70F-4831-BD63-3F031D0B21A2}" type="sibTrans" cxnId="{58EA843B-74D4-45F6-A4F6-6D99515F87BA}">
      <dgm:prSet/>
      <dgm:spPr/>
      <dgm:t>
        <a:bodyPr/>
        <a:lstStyle/>
        <a:p>
          <a:endParaRPr lang="uk-UA"/>
        </a:p>
      </dgm:t>
    </dgm:pt>
    <dgm:pt modelId="{DD9486E1-671F-42EE-9565-C28347F17820}">
      <dgm:prSet custT="1"/>
      <dgm:spPr/>
      <dgm:t>
        <a:bodyPr/>
        <a:lstStyle/>
        <a:p>
          <a:r>
            <a:rPr lang="uk-UA" sz="3200"/>
            <a:t>Ві́льям Сміт</a:t>
          </a:r>
        </a:p>
      </dgm:t>
    </dgm:pt>
    <dgm:pt modelId="{56FFFBF5-8AE3-450C-945B-57F7A80BA23E}" type="parTrans" cxnId="{62E399D2-7CE4-4856-A784-46C89DF8E7AA}">
      <dgm:prSet/>
      <dgm:spPr/>
      <dgm:t>
        <a:bodyPr/>
        <a:lstStyle/>
        <a:p>
          <a:endParaRPr lang="uk-UA"/>
        </a:p>
      </dgm:t>
    </dgm:pt>
    <dgm:pt modelId="{F57253AC-232E-4CE6-B276-C15727FFF397}" type="sibTrans" cxnId="{62E399D2-7CE4-4856-A784-46C89DF8E7AA}">
      <dgm:prSet/>
      <dgm:spPr/>
      <dgm:t>
        <a:bodyPr/>
        <a:lstStyle/>
        <a:p>
          <a:endParaRPr lang="uk-UA"/>
        </a:p>
      </dgm:t>
    </dgm:pt>
    <dgm:pt modelId="{F1C3EFC9-7044-41F1-AD42-A226E54C44FF}" type="pres">
      <dgm:prSet presAssocID="{B578BA24-4D0A-4AD5-9CDF-2AF988512A1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DCA60976-DE06-4AC6-B54F-714545A4F4DC}" type="pres">
      <dgm:prSet presAssocID="{B578BA24-4D0A-4AD5-9CDF-2AF988512A16}" presName="pyramid" presStyleLbl="node1" presStyleIdx="0" presStyleCnt="1" custLinFactNeighborX="-39795" custLinFactNeighborY="-331"/>
      <dgm:spPr/>
    </dgm:pt>
    <dgm:pt modelId="{04278137-C7DB-4644-B408-2300A560CD79}" type="pres">
      <dgm:prSet presAssocID="{B578BA24-4D0A-4AD5-9CDF-2AF988512A16}" presName="theList" presStyleCnt="0"/>
      <dgm:spPr/>
    </dgm:pt>
    <dgm:pt modelId="{A9635266-43E8-487B-B44F-254CD1D24FDB}" type="pres">
      <dgm:prSet presAssocID="{B36E31E6-9BA8-4C6C-9E41-681580081102}" presName="aNode" presStyleLbl="fgAcc1" presStyleIdx="0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44CFB3-E1F9-483F-9DCB-1F9536C2A3A5}" type="pres">
      <dgm:prSet presAssocID="{B36E31E6-9BA8-4C6C-9E41-681580081102}" presName="aSpace" presStyleCnt="0"/>
      <dgm:spPr/>
    </dgm:pt>
    <dgm:pt modelId="{B7ADBA64-FCB3-40F2-B46F-C7A2682E090F}" type="pres">
      <dgm:prSet presAssocID="{4ECE1554-5B12-4ECA-9C28-0D8698B82453}" presName="aNode" presStyleLbl="fgAcc1" presStyleIdx="1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D1BF156-C139-4C50-981F-3EE05D13DA93}" type="pres">
      <dgm:prSet presAssocID="{4ECE1554-5B12-4ECA-9C28-0D8698B82453}" presName="aSpace" presStyleCnt="0"/>
      <dgm:spPr/>
    </dgm:pt>
    <dgm:pt modelId="{F67F9D33-BB43-4991-AE44-AF6DFF553E9B}" type="pres">
      <dgm:prSet presAssocID="{5F38BFD5-B689-4AFD-9746-5FDC7AB86CC0}" presName="aNode" presStyleLbl="fgAcc1" presStyleIdx="2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CA92AA-998D-4C38-9382-B474A71CFB0A}" type="pres">
      <dgm:prSet presAssocID="{5F38BFD5-B689-4AFD-9746-5FDC7AB86CC0}" presName="aSpace" presStyleCnt="0"/>
      <dgm:spPr/>
    </dgm:pt>
    <dgm:pt modelId="{0B0470A4-2B77-4D1A-A842-AE4D2267DE97}" type="pres">
      <dgm:prSet presAssocID="{122A94FF-9F52-4780-94DC-F11668D42947}" presName="aNode" presStyleLbl="fgAcc1" presStyleIdx="3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4EEDB7-4319-4EEB-A7DB-524F419B5C0A}" type="pres">
      <dgm:prSet presAssocID="{122A94FF-9F52-4780-94DC-F11668D42947}" presName="aSpace" presStyleCnt="0"/>
      <dgm:spPr/>
    </dgm:pt>
    <dgm:pt modelId="{25667FC2-0964-4579-86E9-CA975F268705}" type="pres">
      <dgm:prSet presAssocID="{15818202-65B2-4AF2-B8E1-C196A56D0CC0}" presName="aNode" presStyleLbl="fgAcc1" presStyleIdx="4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77795D-C05B-489C-B4AF-FD59BD622855}" type="pres">
      <dgm:prSet presAssocID="{15818202-65B2-4AF2-B8E1-C196A56D0CC0}" presName="aSpace" presStyleCnt="0"/>
      <dgm:spPr/>
    </dgm:pt>
    <dgm:pt modelId="{4998CEDC-67A9-4B94-A1C7-B54D0A36514E}" type="pres">
      <dgm:prSet presAssocID="{0629837C-ACBA-4413-B6A7-017D72BDC915}" presName="aNode" presStyleLbl="fgAcc1" presStyleIdx="5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B03860-6872-43D7-A235-693CD274A0A9}" type="pres">
      <dgm:prSet presAssocID="{0629837C-ACBA-4413-B6A7-017D72BDC915}" presName="aSpace" presStyleCnt="0"/>
      <dgm:spPr/>
    </dgm:pt>
    <dgm:pt modelId="{E928DBF3-BEEE-47F7-A5E7-2EFF0644FF0A}" type="pres">
      <dgm:prSet presAssocID="{0EF4101C-CA05-4545-B38A-C08D5A157A1C}" presName="aNode" presStyleLbl="fgAcc1" presStyleIdx="6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482E85-8110-4C47-9B8F-B95A6F35D8C6}" type="pres">
      <dgm:prSet presAssocID="{0EF4101C-CA05-4545-B38A-C08D5A157A1C}" presName="aSpace" presStyleCnt="0"/>
      <dgm:spPr/>
    </dgm:pt>
    <dgm:pt modelId="{3A578A4C-4EB2-482C-9647-19551AEAB19E}" type="pres">
      <dgm:prSet presAssocID="{A2CF465D-29D6-410E-8C0F-9D114A14F88B}" presName="aNode" presStyleLbl="fgAcc1" presStyleIdx="7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9353C4-1E63-4991-AC32-1455689A8B87}" type="pres">
      <dgm:prSet presAssocID="{A2CF465D-29D6-410E-8C0F-9D114A14F88B}" presName="aSpace" presStyleCnt="0"/>
      <dgm:spPr/>
    </dgm:pt>
    <dgm:pt modelId="{EB9D6614-3934-4C1A-82E8-49F874437439}" type="pres">
      <dgm:prSet presAssocID="{DD9486E1-671F-42EE-9565-C28347F17820}" presName="aNode" presStyleLbl="fgAcc1" presStyleIdx="8" presStyleCnt="9" custScaleX="152018" custLinFactY="27871" custLinFactNeighborX="30611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23E80B-C9AC-45C0-9FE1-1B08E1AF6FC1}" type="pres">
      <dgm:prSet presAssocID="{DD9486E1-671F-42EE-9565-C28347F17820}" presName="aSpace" presStyleCnt="0"/>
      <dgm:spPr/>
    </dgm:pt>
  </dgm:ptLst>
  <dgm:cxnLst>
    <dgm:cxn modelId="{6A4B2AB8-DAD9-4BEF-9128-F5F47BD961C1}" srcId="{B578BA24-4D0A-4AD5-9CDF-2AF988512A16}" destId="{B36E31E6-9BA8-4C6C-9E41-681580081102}" srcOrd="0" destOrd="0" parTransId="{E73C8DF8-3F25-4E3A-AD61-E2E14538BA7A}" sibTransId="{CED89860-EBBF-4FBA-8C8C-469B4AED3E6A}"/>
    <dgm:cxn modelId="{B2766DAB-FA91-4D42-AE92-7F895D49E0DA}" type="presOf" srcId="{15818202-65B2-4AF2-B8E1-C196A56D0CC0}" destId="{25667FC2-0964-4579-86E9-CA975F268705}" srcOrd="0" destOrd="0" presId="urn:microsoft.com/office/officeart/2005/8/layout/pyramid2"/>
    <dgm:cxn modelId="{5D39AB7E-8199-4367-8F1A-B57315EB5E9B}" type="presOf" srcId="{0EF4101C-CA05-4545-B38A-C08D5A157A1C}" destId="{E928DBF3-BEEE-47F7-A5E7-2EFF0644FF0A}" srcOrd="0" destOrd="0" presId="urn:microsoft.com/office/officeart/2005/8/layout/pyramid2"/>
    <dgm:cxn modelId="{E44632B0-EDB5-4770-9F3E-462B3E77E890}" type="presOf" srcId="{122A94FF-9F52-4780-94DC-F11668D42947}" destId="{0B0470A4-2B77-4D1A-A842-AE4D2267DE97}" srcOrd="0" destOrd="0" presId="urn:microsoft.com/office/officeart/2005/8/layout/pyramid2"/>
    <dgm:cxn modelId="{62E399D2-7CE4-4856-A784-46C89DF8E7AA}" srcId="{B578BA24-4D0A-4AD5-9CDF-2AF988512A16}" destId="{DD9486E1-671F-42EE-9565-C28347F17820}" srcOrd="8" destOrd="0" parTransId="{56FFFBF5-8AE3-450C-945B-57F7A80BA23E}" sibTransId="{F57253AC-232E-4CE6-B276-C15727FFF397}"/>
    <dgm:cxn modelId="{ECD13730-5166-4AEB-B6B6-8718C7FAC256}" type="presOf" srcId="{A2CF465D-29D6-410E-8C0F-9D114A14F88B}" destId="{3A578A4C-4EB2-482C-9647-19551AEAB19E}" srcOrd="0" destOrd="0" presId="urn:microsoft.com/office/officeart/2005/8/layout/pyramid2"/>
    <dgm:cxn modelId="{92C6DD45-D67B-4597-A0F3-566298B9ADB3}" srcId="{B578BA24-4D0A-4AD5-9CDF-2AF988512A16}" destId="{4ECE1554-5B12-4ECA-9C28-0D8698B82453}" srcOrd="1" destOrd="0" parTransId="{BA59E0BE-AA63-4B89-A1E2-1C54BA0A6132}" sibTransId="{6CE13EFA-54A8-4C83-993C-9D712E5DA4AB}"/>
    <dgm:cxn modelId="{9707FB60-9E8C-4B4B-99D9-D2C3C4F596B1}" type="presOf" srcId="{0629837C-ACBA-4413-B6A7-017D72BDC915}" destId="{4998CEDC-67A9-4B94-A1C7-B54D0A36514E}" srcOrd="0" destOrd="0" presId="urn:microsoft.com/office/officeart/2005/8/layout/pyramid2"/>
    <dgm:cxn modelId="{A554A12A-34BB-4DEE-BDC9-8ACBF7F7AAA3}" type="presOf" srcId="{B578BA24-4D0A-4AD5-9CDF-2AF988512A16}" destId="{F1C3EFC9-7044-41F1-AD42-A226E54C44FF}" srcOrd="0" destOrd="0" presId="urn:microsoft.com/office/officeart/2005/8/layout/pyramid2"/>
    <dgm:cxn modelId="{5E761670-929A-429C-96F7-493E3D36D396}" srcId="{B578BA24-4D0A-4AD5-9CDF-2AF988512A16}" destId="{15818202-65B2-4AF2-B8E1-C196A56D0CC0}" srcOrd="4" destOrd="0" parTransId="{6A35BEA0-292B-4FCF-8DA0-A89B97789FE6}" sibTransId="{4320DD99-98B2-48F8-86E7-7EB669318E46}"/>
    <dgm:cxn modelId="{883B5F64-A577-4E74-96B6-684DF0C83C6F}" srcId="{B578BA24-4D0A-4AD5-9CDF-2AF988512A16}" destId="{5F38BFD5-B689-4AFD-9746-5FDC7AB86CC0}" srcOrd="2" destOrd="0" parTransId="{53120A97-6C53-4821-9B62-9E2AADA2FB34}" sibTransId="{68348E47-D0E4-4150-8C33-DD22C3DBEE0F}"/>
    <dgm:cxn modelId="{647D3AE4-D440-4E27-8F7A-AE92FC741673}" type="presOf" srcId="{5F38BFD5-B689-4AFD-9746-5FDC7AB86CC0}" destId="{F67F9D33-BB43-4991-AE44-AF6DFF553E9B}" srcOrd="0" destOrd="0" presId="urn:microsoft.com/office/officeart/2005/8/layout/pyramid2"/>
    <dgm:cxn modelId="{A92F44E2-0929-43F2-B303-DA14A3F0CF93}" srcId="{B578BA24-4D0A-4AD5-9CDF-2AF988512A16}" destId="{0EF4101C-CA05-4545-B38A-C08D5A157A1C}" srcOrd="6" destOrd="0" parTransId="{43FAB2E8-8B5B-4BE3-AB46-FE7E153586B4}" sibTransId="{926EF773-489A-46E6-929B-7947CE4A9130}"/>
    <dgm:cxn modelId="{58EA843B-74D4-45F6-A4F6-6D99515F87BA}" srcId="{B578BA24-4D0A-4AD5-9CDF-2AF988512A16}" destId="{A2CF465D-29D6-410E-8C0F-9D114A14F88B}" srcOrd="7" destOrd="0" parTransId="{D88A2688-2AF8-4F91-BB8E-21D25BF29A02}" sibTransId="{9EF46923-E70F-4831-BD63-3F031D0B21A2}"/>
    <dgm:cxn modelId="{11B260E3-E486-4E53-B1DA-6882D977BCB7}" type="presOf" srcId="{DD9486E1-671F-42EE-9565-C28347F17820}" destId="{EB9D6614-3934-4C1A-82E8-49F874437439}" srcOrd="0" destOrd="0" presId="urn:microsoft.com/office/officeart/2005/8/layout/pyramid2"/>
    <dgm:cxn modelId="{BCB6C3F5-0B3A-4F2D-98D4-9F1BBD5B2B3C}" type="presOf" srcId="{B36E31E6-9BA8-4C6C-9E41-681580081102}" destId="{A9635266-43E8-487B-B44F-254CD1D24FDB}" srcOrd="0" destOrd="0" presId="urn:microsoft.com/office/officeart/2005/8/layout/pyramid2"/>
    <dgm:cxn modelId="{B03B243D-59D6-4D3A-88DE-D4993673EE94}" srcId="{B578BA24-4D0A-4AD5-9CDF-2AF988512A16}" destId="{0629837C-ACBA-4413-B6A7-017D72BDC915}" srcOrd="5" destOrd="0" parTransId="{3D06792B-A1C1-4940-B615-8B66A16EA8F8}" sibTransId="{F9EE67FF-DA04-4409-97F8-C94B3696B934}"/>
    <dgm:cxn modelId="{EA0BAD68-D291-41FB-9466-2B1BA573F51A}" type="presOf" srcId="{4ECE1554-5B12-4ECA-9C28-0D8698B82453}" destId="{B7ADBA64-FCB3-40F2-B46F-C7A2682E090F}" srcOrd="0" destOrd="0" presId="urn:microsoft.com/office/officeart/2005/8/layout/pyramid2"/>
    <dgm:cxn modelId="{1655C834-B21B-4DC0-BC88-94ED47BDACF3}" srcId="{B578BA24-4D0A-4AD5-9CDF-2AF988512A16}" destId="{122A94FF-9F52-4780-94DC-F11668D42947}" srcOrd="3" destOrd="0" parTransId="{8C9EDCAC-0ACA-4654-9D17-73EDBD6F23A7}" sibTransId="{00F4B40E-E851-4B65-AE7E-022123DC945E}"/>
    <dgm:cxn modelId="{49406E88-D4BC-4011-85BF-56EA03146595}" type="presParOf" srcId="{F1C3EFC9-7044-41F1-AD42-A226E54C44FF}" destId="{DCA60976-DE06-4AC6-B54F-714545A4F4DC}" srcOrd="0" destOrd="0" presId="urn:microsoft.com/office/officeart/2005/8/layout/pyramid2"/>
    <dgm:cxn modelId="{6C3005FB-C9B2-44BD-81EC-1CC7DDB90391}" type="presParOf" srcId="{F1C3EFC9-7044-41F1-AD42-A226E54C44FF}" destId="{04278137-C7DB-4644-B408-2300A560CD79}" srcOrd="1" destOrd="0" presId="urn:microsoft.com/office/officeart/2005/8/layout/pyramid2"/>
    <dgm:cxn modelId="{D92A4EBB-284C-4FEB-9655-F5BC2F66D352}" type="presParOf" srcId="{04278137-C7DB-4644-B408-2300A560CD79}" destId="{A9635266-43E8-487B-B44F-254CD1D24FDB}" srcOrd="0" destOrd="0" presId="urn:microsoft.com/office/officeart/2005/8/layout/pyramid2"/>
    <dgm:cxn modelId="{FE946D9E-DD0B-4DCC-828C-37FD9B9F9C27}" type="presParOf" srcId="{04278137-C7DB-4644-B408-2300A560CD79}" destId="{3F44CFB3-E1F9-483F-9DCB-1F9536C2A3A5}" srcOrd="1" destOrd="0" presId="urn:microsoft.com/office/officeart/2005/8/layout/pyramid2"/>
    <dgm:cxn modelId="{E72F5052-4EA3-4DF5-A270-175EAA0CF357}" type="presParOf" srcId="{04278137-C7DB-4644-B408-2300A560CD79}" destId="{B7ADBA64-FCB3-40F2-B46F-C7A2682E090F}" srcOrd="2" destOrd="0" presId="urn:microsoft.com/office/officeart/2005/8/layout/pyramid2"/>
    <dgm:cxn modelId="{8DED48EF-F77B-4F21-B2F9-0B92AA8E6436}" type="presParOf" srcId="{04278137-C7DB-4644-B408-2300A560CD79}" destId="{6D1BF156-C139-4C50-981F-3EE05D13DA93}" srcOrd="3" destOrd="0" presId="urn:microsoft.com/office/officeart/2005/8/layout/pyramid2"/>
    <dgm:cxn modelId="{7867D283-01B7-4298-A12B-4B1E5B483BDB}" type="presParOf" srcId="{04278137-C7DB-4644-B408-2300A560CD79}" destId="{F67F9D33-BB43-4991-AE44-AF6DFF553E9B}" srcOrd="4" destOrd="0" presId="urn:microsoft.com/office/officeart/2005/8/layout/pyramid2"/>
    <dgm:cxn modelId="{64771C1B-27D6-49CE-8953-499BAF1D7E6C}" type="presParOf" srcId="{04278137-C7DB-4644-B408-2300A560CD79}" destId="{5DCA92AA-998D-4C38-9382-B474A71CFB0A}" srcOrd="5" destOrd="0" presId="urn:microsoft.com/office/officeart/2005/8/layout/pyramid2"/>
    <dgm:cxn modelId="{465F28D3-6F9F-49B6-9B36-B482260E9AE5}" type="presParOf" srcId="{04278137-C7DB-4644-B408-2300A560CD79}" destId="{0B0470A4-2B77-4D1A-A842-AE4D2267DE97}" srcOrd="6" destOrd="0" presId="urn:microsoft.com/office/officeart/2005/8/layout/pyramid2"/>
    <dgm:cxn modelId="{8D7544AD-14CB-4CF2-9D56-09A364D8C819}" type="presParOf" srcId="{04278137-C7DB-4644-B408-2300A560CD79}" destId="{964EEDB7-4319-4EEB-A7DB-524F419B5C0A}" srcOrd="7" destOrd="0" presId="urn:microsoft.com/office/officeart/2005/8/layout/pyramid2"/>
    <dgm:cxn modelId="{E91D65A8-B7AE-4357-A9D3-B67E1FB25FFE}" type="presParOf" srcId="{04278137-C7DB-4644-B408-2300A560CD79}" destId="{25667FC2-0964-4579-86E9-CA975F268705}" srcOrd="8" destOrd="0" presId="urn:microsoft.com/office/officeart/2005/8/layout/pyramid2"/>
    <dgm:cxn modelId="{1667CAD4-1D72-41F9-AFF5-6EED004B9150}" type="presParOf" srcId="{04278137-C7DB-4644-B408-2300A560CD79}" destId="{D377795D-C05B-489C-B4AF-FD59BD622855}" srcOrd="9" destOrd="0" presId="urn:microsoft.com/office/officeart/2005/8/layout/pyramid2"/>
    <dgm:cxn modelId="{862EFE9F-67FB-41D6-8A44-095F058B8929}" type="presParOf" srcId="{04278137-C7DB-4644-B408-2300A560CD79}" destId="{4998CEDC-67A9-4B94-A1C7-B54D0A36514E}" srcOrd="10" destOrd="0" presId="urn:microsoft.com/office/officeart/2005/8/layout/pyramid2"/>
    <dgm:cxn modelId="{6A8AFD45-CB79-4130-B310-9DB72F14BAE2}" type="presParOf" srcId="{04278137-C7DB-4644-B408-2300A560CD79}" destId="{91B03860-6872-43D7-A235-693CD274A0A9}" srcOrd="11" destOrd="0" presId="urn:microsoft.com/office/officeart/2005/8/layout/pyramid2"/>
    <dgm:cxn modelId="{B2283EB1-918D-41A4-A110-2C7A576115CE}" type="presParOf" srcId="{04278137-C7DB-4644-B408-2300A560CD79}" destId="{E928DBF3-BEEE-47F7-A5E7-2EFF0644FF0A}" srcOrd="12" destOrd="0" presId="urn:microsoft.com/office/officeart/2005/8/layout/pyramid2"/>
    <dgm:cxn modelId="{C5DB7B7E-1BC9-46B7-AF6A-482A3640E612}" type="presParOf" srcId="{04278137-C7DB-4644-B408-2300A560CD79}" destId="{E2482E85-8110-4C47-9B8F-B95A6F35D8C6}" srcOrd="13" destOrd="0" presId="urn:microsoft.com/office/officeart/2005/8/layout/pyramid2"/>
    <dgm:cxn modelId="{63892617-7ADC-43AD-90B7-9671A3DF9181}" type="presParOf" srcId="{04278137-C7DB-4644-B408-2300A560CD79}" destId="{3A578A4C-4EB2-482C-9647-19551AEAB19E}" srcOrd="14" destOrd="0" presId="urn:microsoft.com/office/officeart/2005/8/layout/pyramid2"/>
    <dgm:cxn modelId="{2FE3BDB3-A353-4FE9-89C9-91E217CEF3A0}" type="presParOf" srcId="{04278137-C7DB-4644-B408-2300A560CD79}" destId="{729353C4-1E63-4991-AC32-1455689A8B87}" srcOrd="15" destOrd="0" presId="urn:microsoft.com/office/officeart/2005/8/layout/pyramid2"/>
    <dgm:cxn modelId="{B83F8F32-725E-4852-83F3-6C655F872379}" type="presParOf" srcId="{04278137-C7DB-4644-B408-2300A560CD79}" destId="{EB9D6614-3934-4C1A-82E8-49F874437439}" srcOrd="16" destOrd="0" presId="urn:microsoft.com/office/officeart/2005/8/layout/pyramid2"/>
    <dgm:cxn modelId="{64F1D366-13E5-4028-B8E2-D2D946264EE6}" type="presParOf" srcId="{04278137-C7DB-4644-B408-2300A560CD79}" destId="{2623E80B-C9AC-45C0-9FE1-1B08E1AF6FC1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A60976-DE06-4AC6-B54F-714545A4F4DC}">
      <dsp:nvSpPr>
        <dsp:cNvPr id="0" name=""/>
        <dsp:cNvSpPr/>
      </dsp:nvSpPr>
      <dsp:spPr>
        <a:xfrm>
          <a:off x="0" y="0"/>
          <a:ext cx="6105606" cy="610560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1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635266-43E8-487B-B44F-254CD1D24FDB}">
      <dsp:nvSpPr>
        <dsp:cNvPr id="0" name=""/>
        <dsp:cNvSpPr/>
      </dsp:nvSpPr>
      <dsp:spPr>
        <a:xfrm>
          <a:off x="3006169" y="805557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Гренла́ндія</a:t>
          </a:r>
        </a:p>
      </dsp:txBody>
      <dsp:txXfrm>
        <a:off x="3006169" y="805557"/>
        <a:ext cx="6033053" cy="482366"/>
      </dsp:txXfrm>
    </dsp:sp>
    <dsp:sp modelId="{B7ADBA64-FCB3-40F2-B46F-C7A2682E090F}">
      <dsp:nvSpPr>
        <dsp:cNvPr id="0" name=""/>
        <dsp:cNvSpPr/>
      </dsp:nvSpPr>
      <dsp:spPr>
        <a:xfrm>
          <a:off x="3006169" y="1348220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Ісла́ндія</a:t>
          </a:r>
        </a:p>
      </dsp:txBody>
      <dsp:txXfrm>
        <a:off x="3006169" y="1348220"/>
        <a:ext cx="6033053" cy="482366"/>
      </dsp:txXfrm>
    </dsp:sp>
    <dsp:sp modelId="{F67F9D33-BB43-4991-AE44-AF6DFF553E9B}">
      <dsp:nvSpPr>
        <dsp:cNvPr id="0" name=""/>
        <dsp:cNvSpPr/>
      </dsp:nvSpPr>
      <dsp:spPr>
        <a:xfrm>
          <a:off x="3006169" y="1890882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Ма́рко По́ло</a:t>
          </a:r>
        </a:p>
      </dsp:txBody>
      <dsp:txXfrm>
        <a:off x="3006169" y="1890882"/>
        <a:ext cx="6033053" cy="482366"/>
      </dsp:txXfrm>
    </dsp:sp>
    <dsp:sp modelId="{0B0470A4-2B77-4D1A-A842-AE4D2267DE97}">
      <dsp:nvSpPr>
        <dsp:cNvPr id="0" name=""/>
        <dsp:cNvSpPr/>
      </dsp:nvSpPr>
      <dsp:spPr>
        <a:xfrm>
          <a:off x="3006169" y="2433545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Ва́ско да Га́ма</a:t>
          </a:r>
        </a:p>
      </dsp:txBody>
      <dsp:txXfrm>
        <a:off x="3006169" y="2433545"/>
        <a:ext cx="6033053" cy="482366"/>
      </dsp:txXfrm>
    </dsp:sp>
    <dsp:sp modelId="{25667FC2-0964-4579-86E9-CA975F268705}">
      <dsp:nvSpPr>
        <dsp:cNvPr id="0" name=""/>
        <dsp:cNvSpPr/>
      </dsp:nvSpPr>
      <dsp:spPr>
        <a:xfrm>
          <a:off x="3006169" y="2976207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Христофо́р Колу́мб</a:t>
          </a:r>
        </a:p>
      </dsp:txBody>
      <dsp:txXfrm>
        <a:off x="3006169" y="2976207"/>
        <a:ext cx="6033053" cy="482366"/>
      </dsp:txXfrm>
    </dsp:sp>
    <dsp:sp modelId="{4998CEDC-67A9-4B94-A1C7-B54D0A36514E}">
      <dsp:nvSpPr>
        <dsp:cNvPr id="0" name=""/>
        <dsp:cNvSpPr/>
      </dsp:nvSpPr>
      <dsp:spPr>
        <a:xfrm>
          <a:off x="3006169" y="3518870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err="1"/>
            <a:t>Амері́го</a:t>
          </a:r>
          <a:r>
            <a:rPr lang="uk-UA" sz="3200" kern="1200" dirty="0"/>
            <a:t> </a:t>
          </a:r>
          <a:r>
            <a:rPr lang="uk-UA" sz="3200" kern="1200" dirty="0" err="1"/>
            <a:t>Веспуччі</a:t>
          </a:r>
          <a:r>
            <a:rPr lang="uk-UA" sz="3200" kern="1200" dirty="0"/>
            <a:t>́</a:t>
          </a:r>
        </a:p>
      </dsp:txBody>
      <dsp:txXfrm>
        <a:off x="3006169" y="3518870"/>
        <a:ext cx="6033053" cy="482366"/>
      </dsp:txXfrm>
    </dsp:sp>
    <dsp:sp modelId="{E928DBF3-BEEE-47F7-A5E7-2EFF0644FF0A}">
      <dsp:nvSpPr>
        <dsp:cNvPr id="0" name=""/>
        <dsp:cNvSpPr/>
      </dsp:nvSpPr>
      <dsp:spPr>
        <a:xfrm>
          <a:off x="3006169" y="4061533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А́бель Тасма́н</a:t>
          </a:r>
        </a:p>
      </dsp:txBody>
      <dsp:txXfrm>
        <a:off x="3006169" y="4061533"/>
        <a:ext cx="6033053" cy="482366"/>
      </dsp:txXfrm>
    </dsp:sp>
    <dsp:sp modelId="{3A578A4C-4EB2-482C-9647-19551AEAB19E}">
      <dsp:nvSpPr>
        <dsp:cNvPr id="0" name=""/>
        <dsp:cNvSpPr/>
      </dsp:nvSpPr>
      <dsp:spPr>
        <a:xfrm>
          <a:off x="3006169" y="4604195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Джеймс Кук</a:t>
          </a:r>
        </a:p>
      </dsp:txBody>
      <dsp:txXfrm>
        <a:off x="3006169" y="4604195"/>
        <a:ext cx="6033053" cy="482366"/>
      </dsp:txXfrm>
    </dsp:sp>
    <dsp:sp modelId="{EB9D6614-3934-4C1A-82E8-49F874437439}">
      <dsp:nvSpPr>
        <dsp:cNvPr id="0" name=""/>
        <dsp:cNvSpPr/>
      </dsp:nvSpPr>
      <dsp:spPr>
        <a:xfrm>
          <a:off x="3006169" y="5146858"/>
          <a:ext cx="6033053" cy="4823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/>
            <a:t>Ві́льям Сміт</a:t>
          </a:r>
        </a:p>
      </dsp:txBody>
      <dsp:txXfrm>
        <a:off x="3006169" y="5146858"/>
        <a:ext cx="6033053" cy="482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7857F-1F4A-4B08-A5DF-E9AB98731793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CFC51-860B-4C64-A387-15843305D5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30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CFC51-860B-4C64-A387-15843305D5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01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CFC51-860B-4C64-A387-15843305D5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147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52400"/>
            <a:ext cx="11880850" cy="475861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8641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407437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55575" y="559837"/>
            <a:ext cx="11880850" cy="6145763"/>
          </a:xfrm>
        </p:spPr>
        <p:txBody>
          <a:bodyPr/>
          <a:lstStyle/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957588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55510"/>
            <a:ext cx="11880850" cy="37944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5575" y="531846"/>
            <a:ext cx="5864226" cy="617375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531845"/>
            <a:ext cx="5864224" cy="61737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4600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44475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3865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8537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8611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7149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594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575" y="746449"/>
            <a:ext cx="11880850" cy="595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93613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</p:sldLayoutIdLst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6">
          <p15:clr>
            <a:srgbClr val="F26B43"/>
          </p15:clr>
        </p15:guide>
        <p15:guide id="4" orient="horz" pos="4224">
          <p15:clr>
            <a:srgbClr val="F26B43"/>
          </p15:clr>
        </p15:guide>
        <p15:guide id="5" pos="98">
          <p15:clr>
            <a:srgbClr val="F26B43"/>
          </p15:clr>
        </p15:guide>
        <p15:guide id="6" pos="75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8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5760" y="878072"/>
            <a:ext cx="8256240" cy="333437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7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Відкриття</a:t>
            </a:r>
            <a:r>
              <a:rPr lang="ru-RU" sz="72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7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материків</a:t>
            </a:r>
            <a:r>
              <a:rPr lang="ru-RU" sz="7200" b="1" dirty="0">
                <a:ln/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7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океанів</a:t>
            </a:r>
            <a:endParaRPr lang="ru-RU" sz="8000" b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874454" y="1998973"/>
            <a:ext cx="6974808" cy="523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41589C4-23D1-4D75-9BC7-6E7028B02582}"/>
              </a:ext>
            </a:extLst>
          </p:cNvPr>
          <p:cNvSpPr/>
          <p:nvPr/>
        </p:nvSpPr>
        <p:spPr>
          <a:xfrm>
            <a:off x="5171556" y="57822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/>
              <a:t>Підготувала учителька географії</a:t>
            </a:r>
          </a:p>
          <a:p>
            <a:pPr algn="ctr"/>
            <a:r>
              <a:rPr lang="uk-UA" b="1" dirty="0"/>
              <a:t>Краматорської ЗОШ № 20</a:t>
            </a:r>
          </a:p>
          <a:p>
            <a:pPr algn="ctr"/>
            <a:r>
              <a:rPr lang="uk-UA" b="1" dirty="0"/>
              <a:t>Руднєва Ірина Григорівна</a:t>
            </a:r>
            <a:endParaRPr lang="ru-RU" b="1" dirty="0"/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xmlns="" id="{EFF72FF7-A096-46E6-8313-246945024959}"/>
              </a:ext>
            </a:extLst>
          </p:cNvPr>
          <p:cNvSpPr txBox="1">
            <a:spLocks/>
          </p:cNvSpPr>
          <p:nvPr/>
        </p:nvSpPr>
        <p:spPr>
          <a:xfrm>
            <a:off x="8994371" y="64027"/>
            <a:ext cx="3075164" cy="365125"/>
          </a:xfrm>
          <a:prstGeom prst="homePlate">
            <a:avLst/>
          </a:prstGeom>
          <a:solidFill>
            <a:srgbClr val="C5E1F7"/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CFEE1B-7AC2-4A68-8EC2-767718337826}" type="datetime4">
              <a:rPr lang="uk-UA" b="1" smtClean="0">
                <a:solidFill>
                  <a:schemeClr val="tx1"/>
                </a:solidFill>
              </a:rPr>
              <a:pPr algn="ctr"/>
              <a:t>14 вересня 2023 р.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40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F5BE4C-550E-4E4D-B656-0A99766C5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75" y="1558"/>
            <a:ext cx="11880850" cy="475861"/>
          </a:xfrm>
        </p:spPr>
        <p:txBody>
          <a:bodyPr>
            <a:normAutofit fontScale="90000"/>
          </a:bodyPr>
          <a:lstStyle/>
          <a:p>
            <a:r>
              <a:rPr lang="uk-UA" dirty="0"/>
              <a:t>Епоха великих географічних відкриттів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247BE5-07F5-41FF-84D7-DACCB910E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" t="6235"/>
          <a:stretch/>
        </p:blipFill>
        <p:spPr>
          <a:xfrm>
            <a:off x="1155359" y="477419"/>
            <a:ext cx="10009465" cy="62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2696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74420" y="383461"/>
            <a:ext cx="10043160" cy="1219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Причини 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Tahoma" panose="020B0604030504040204" pitchFamily="34" charset="0"/>
              </a:rPr>
              <a:t>Великих </a:t>
            </a:r>
            <a:r>
              <a:rPr lang="ru-RU" alt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Tahoma" panose="020B0604030504040204" pitchFamily="34" charset="0"/>
              </a:rPr>
              <a:t>географічних</a:t>
            </a:r>
            <a:r>
              <a:rPr lang="ru-RU" alt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Tahoma" panose="020B0604030504040204" pitchFamily="34" charset="0"/>
              </a:rPr>
              <a:t> відкриттів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85381" y="2170612"/>
            <a:ext cx="4807738" cy="138906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Прагнення європейців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поповнити запаси золота і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срібла, яких не вистачало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Європі, для карбування монет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301819" y="2199665"/>
            <a:ext cx="4451206" cy="137477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Бажання європейців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позбутися посередників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у торгівлі з країнами сходу.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85381" y="3847012"/>
            <a:ext cx="4807738" cy="126056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Захоплення турками в 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1453 році Константинополя,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пошуки нового шляху до Індії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обхід турецьких володінь 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7301819" y="3836434"/>
            <a:ext cx="4451206" cy="13811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Прагнення збіднілих 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дворяни Іспанії і Португалії 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знайти нові землі, де можна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було розбагатіти.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152" name="Line 12"/>
          <p:cNvSpPr>
            <a:spLocks noChangeShapeType="1"/>
          </p:cNvSpPr>
          <p:nvPr/>
        </p:nvSpPr>
        <p:spPr bwMode="auto">
          <a:xfrm flipH="1">
            <a:off x="4038600" y="1637212"/>
            <a:ext cx="2133600" cy="533400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3" name="Line 13"/>
          <p:cNvSpPr>
            <a:spLocks noChangeShapeType="1"/>
          </p:cNvSpPr>
          <p:nvPr/>
        </p:nvSpPr>
        <p:spPr bwMode="auto">
          <a:xfrm>
            <a:off x="6172200" y="1637212"/>
            <a:ext cx="2209800" cy="533400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4" name="Line 14"/>
          <p:cNvSpPr>
            <a:spLocks noChangeShapeType="1"/>
          </p:cNvSpPr>
          <p:nvPr/>
        </p:nvSpPr>
        <p:spPr bwMode="auto">
          <a:xfrm>
            <a:off x="6172200" y="1637212"/>
            <a:ext cx="76200" cy="2667000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5" name="Line 15"/>
          <p:cNvSpPr>
            <a:spLocks noChangeShapeType="1"/>
          </p:cNvSpPr>
          <p:nvPr/>
        </p:nvSpPr>
        <p:spPr bwMode="auto">
          <a:xfrm flipH="1">
            <a:off x="4800601" y="3486651"/>
            <a:ext cx="1400175" cy="338137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6" name="Line 16"/>
          <p:cNvSpPr>
            <a:spLocks noChangeShapeType="1"/>
          </p:cNvSpPr>
          <p:nvPr/>
        </p:nvSpPr>
        <p:spPr bwMode="auto">
          <a:xfrm>
            <a:off x="6240462" y="4278812"/>
            <a:ext cx="1061357" cy="397376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096000" y="4278812"/>
            <a:ext cx="144463" cy="11161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692131" y="5394912"/>
            <a:ext cx="4807738" cy="127603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Технічні винаходи, здійснені 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у сфері мореплавства, 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картографії, суднобудування та </a:t>
            </a:r>
          </a:p>
          <a:p>
            <a:pPr eaLnBrk="1" hangingPunct="1"/>
            <a:r>
              <a:rPr lang="uk-UA" alt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географії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755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12294" grpId="0" animBg="1"/>
      <p:bldP spid="12295" grpId="0" animBg="1"/>
      <p:bldP spid="6152" grpId="0" animBg="1"/>
      <p:bldP spid="6153" grpId="0" animBg="1"/>
      <p:bldP spid="6154" grpId="0" animBg="1"/>
      <p:bldP spid="6155" grpId="0" animBg="1"/>
      <p:bldP spid="6156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719143" y="1287635"/>
            <a:ext cx="4235262" cy="92208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/>
              <a:t>Бартоломеу</a:t>
            </a:r>
            <a:r>
              <a:rPr lang="ru-RU" dirty="0"/>
              <a:t> </a:t>
            </a:r>
            <a:r>
              <a:rPr lang="ru-RU" dirty="0" err="1"/>
              <a:t>Діаш</a:t>
            </a:r>
            <a:endParaRPr 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(1450 – 1500)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34049" y="2536098"/>
            <a:ext cx="4005450" cy="26776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►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Проплив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уздовж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західного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Африки і досягнув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південних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окраїн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►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відкрив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Доброї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Надії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Агульяс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5575" y="-171185"/>
            <a:ext cx="11880850" cy="755470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Пошуки морського шляху до Індії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3424" y="894443"/>
            <a:ext cx="3943001" cy="4465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4586" y="5607526"/>
            <a:ext cx="556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Маршрути</a:t>
            </a:r>
            <a:r>
              <a:rPr lang="ru-RU" dirty="0"/>
              <a:t> </a:t>
            </a:r>
            <a:r>
              <a:rPr lang="ru-RU" dirty="0" err="1"/>
              <a:t>плавання</a:t>
            </a:r>
            <a:r>
              <a:rPr lang="ru-RU" dirty="0"/>
              <a:t> </a:t>
            </a:r>
          </a:p>
          <a:p>
            <a:pPr algn="ctr"/>
            <a:r>
              <a:rPr lang="ru-RU" dirty="0" err="1"/>
              <a:t>Бартоломеу</a:t>
            </a:r>
            <a:r>
              <a:rPr lang="ru-RU" dirty="0"/>
              <a:t> </a:t>
            </a:r>
            <a:r>
              <a:rPr lang="ru-RU" dirty="0" err="1"/>
              <a:t>Діаша</a:t>
            </a:r>
            <a:r>
              <a:rPr lang="ru-RU" dirty="0"/>
              <a:t> (1487 р.)</a:t>
            </a:r>
          </a:p>
          <a:p>
            <a:pPr algn="ctr"/>
            <a:r>
              <a:rPr lang="ru-RU" dirty="0"/>
              <a:t>та </a:t>
            </a:r>
            <a:r>
              <a:rPr lang="ru-RU" dirty="0" err="1"/>
              <a:t>Васко</a:t>
            </a:r>
            <a:r>
              <a:rPr lang="ru-RU" dirty="0"/>
              <a:t> да </a:t>
            </a:r>
            <a:r>
              <a:rPr lang="ru-RU" dirty="0" err="1"/>
              <a:t>Гами</a:t>
            </a:r>
            <a:r>
              <a:rPr lang="ru-RU" dirty="0"/>
              <a:t> (</a:t>
            </a:r>
            <a:r>
              <a:rPr lang="ru-RU" i="1" dirty="0"/>
              <a:t>1497</a:t>
            </a:r>
            <a:r>
              <a:rPr lang="ru-RU" dirty="0"/>
              <a:t>-</a:t>
            </a:r>
            <a:r>
              <a:rPr lang="ru-RU" i="1" dirty="0"/>
              <a:t>1498 </a:t>
            </a:r>
            <a:r>
              <a:rPr lang="ru-RU" i="1" dirty="0" err="1"/>
              <a:t>рр</a:t>
            </a:r>
            <a:r>
              <a:rPr lang="ru-RU" dirty="0"/>
              <a:t>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1F266C-154A-46AA-A477-4304AE328C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2"/>
          <a:stretch/>
        </p:blipFill>
        <p:spPr>
          <a:xfrm>
            <a:off x="155576" y="894443"/>
            <a:ext cx="3424548" cy="47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431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625803" y="1299295"/>
            <a:ext cx="4355031" cy="9906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Васко да Гама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(1469 – 1524)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83956" y="2486224"/>
            <a:ext cx="3438726" cy="37856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Обігнув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Південну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Африку, 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пройшов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вздовж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материка,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першим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європейців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перетнув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Індійский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океан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5575" y="-142173"/>
            <a:ext cx="11769485" cy="719092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2376C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Пошуки морського шляху до Індії</a:t>
            </a:r>
            <a:endParaRPr lang="ru-RU" sz="4000" b="1" dirty="0">
              <a:ln/>
              <a:solidFill>
                <a:srgbClr val="99FF33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0495" y="1546817"/>
            <a:ext cx="4172532" cy="47250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5648" y="633958"/>
            <a:ext cx="556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Маршрути</a:t>
            </a:r>
            <a:r>
              <a:rPr lang="ru-RU" b="1" dirty="0"/>
              <a:t> </a:t>
            </a:r>
            <a:r>
              <a:rPr lang="ru-RU" b="1" dirty="0" err="1"/>
              <a:t>плавання</a:t>
            </a:r>
            <a:r>
              <a:rPr lang="ru-RU" b="1" dirty="0"/>
              <a:t> </a:t>
            </a:r>
          </a:p>
          <a:p>
            <a:pPr algn="ctr"/>
            <a:r>
              <a:rPr lang="ru-RU" b="1" dirty="0" err="1"/>
              <a:t>Бартоломеу</a:t>
            </a:r>
            <a:r>
              <a:rPr lang="ru-RU" b="1" dirty="0"/>
              <a:t> </a:t>
            </a:r>
            <a:r>
              <a:rPr lang="ru-RU" b="1" dirty="0" err="1"/>
              <a:t>Діаша</a:t>
            </a:r>
            <a:r>
              <a:rPr lang="ru-RU" b="1" dirty="0"/>
              <a:t> (1487 р.)</a:t>
            </a:r>
          </a:p>
          <a:p>
            <a:pPr algn="ctr"/>
            <a:r>
              <a:rPr lang="ru-RU" b="1" dirty="0"/>
              <a:t>та </a:t>
            </a:r>
            <a:r>
              <a:rPr lang="ru-RU" b="1" dirty="0" err="1"/>
              <a:t>Васко</a:t>
            </a:r>
            <a:r>
              <a:rPr lang="ru-RU" b="1" dirty="0"/>
              <a:t> да </a:t>
            </a:r>
            <a:r>
              <a:rPr lang="ru-RU" b="1" dirty="0" err="1"/>
              <a:t>Гами</a:t>
            </a:r>
            <a:r>
              <a:rPr lang="ru-RU" b="1" dirty="0"/>
              <a:t> (1497-1498 </a:t>
            </a:r>
            <a:r>
              <a:rPr lang="ru-RU" b="1" dirty="0" err="1"/>
              <a:t>рр</a:t>
            </a:r>
            <a:r>
              <a:rPr lang="ru-RU" b="1" dirty="0"/>
              <a:t>.)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6E3E871-EFD2-4F37-BC07-81244ECC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4" y="1312431"/>
            <a:ext cx="3652727" cy="50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278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86776" y="2408985"/>
            <a:ext cx="3962502" cy="37856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1492 року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експедиція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Х. Колумба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досягла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острова Сан-Сальвадор в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Багамському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архіпелазі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вважається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офіційною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датою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відкриття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Америки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55575" y="129963"/>
            <a:ext cx="11880849" cy="7190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Пошук</a:t>
            </a:r>
            <a:r>
              <a:rPr lang="ru-RU" dirty="0"/>
              <a:t> Христофором Колумбом </a:t>
            </a:r>
            <a:r>
              <a:rPr lang="ru-RU" dirty="0" err="1"/>
              <a:t>Індії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та друге </a:t>
            </a:r>
            <a:r>
              <a:rPr lang="ru-RU" dirty="0" err="1"/>
              <a:t>відкриття</a:t>
            </a:r>
            <a:r>
              <a:rPr lang="ru-RU" dirty="0"/>
              <a:t> Америки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4466" y="952383"/>
            <a:ext cx="4051959" cy="2707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7802" y="952383"/>
            <a:ext cx="39625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Христофор Колумб</a:t>
            </a:r>
          </a:p>
          <a:p>
            <a:pPr algn="ctr"/>
            <a:r>
              <a:rPr lang="ru-RU" sz="2000" dirty="0"/>
              <a:t>(</a:t>
            </a:r>
            <a:r>
              <a:rPr lang="ru-RU" sz="2000" i="1" dirty="0" err="1"/>
              <a:t>бл</a:t>
            </a:r>
            <a:r>
              <a:rPr lang="ru-RU" sz="2000" i="1" dirty="0"/>
              <a:t>. 1451 </a:t>
            </a:r>
            <a:r>
              <a:rPr lang="ru-RU" sz="2000" dirty="0"/>
              <a:t>-</a:t>
            </a:r>
            <a:r>
              <a:rPr lang="ru-RU" sz="2000" i="1" dirty="0"/>
              <a:t>1506</a:t>
            </a:r>
            <a:r>
              <a:rPr lang="ru-RU" sz="2000" dirty="0"/>
              <a:t>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CB6922-42B6-4AD0-803D-E4E1B5846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5" y="1481328"/>
            <a:ext cx="3577039" cy="43613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ACD8E2-0D9D-4F7A-AE65-1D9AC9711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6510" y="3792642"/>
            <a:ext cx="3847870" cy="29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346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5725" y="719092"/>
            <a:ext cx="4389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Амеріго</a:t>
            </a:r>
            <a:r>
              <a:rPr lang="ru-RU" sz="3200" dirty="0"/>
              <a:t> </a:t>
            </a:r>
            <a:r>
              <a:rPr lang="ru-RU" sz="3200" dirty="0" err="1"/>
              <a:t>Веспуччі</a:t>
            </a:r>
            <a:endParaRPr lang="ru-RU" sz="3200" dirty="0"/>
          </a:p>
          <a:p>
            <a:pPr algn="ctr"/>
            <a:r>
              <a:rPr lang="ru-RU" sz="2000" dirty="0"/>
              <a:t>(1451 -1512)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575" y="4719316"/>
            <a:ext cx="1188085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►Материк,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Х. Колумбом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дістав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мореплавця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італійця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Амеріго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Веспуччі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►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плавав до Америки у той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Колумб.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►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Веспуччі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зрозумів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перебуває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на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невідомих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землях.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назвав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Новим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Світом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2" t="2336"/>
          <a:stretch/>
        </p:blipFill>
        <p:spPr>
          <a:xfrm>
            <a:off x="5947956" y="1278134"/>
            <a:ext cx="6229986" cy="344118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575" y="0"/>
            <a:ext cx="11832931" cy="719092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Чому </a:t>
            </a:r>
            <a:r>
              <a:rPr lang="uk-UA" dirty="0" err="1"/>
              <a:t>америку</a:t>
            </a:r>
            <a:r>
              <a:rPr lang="uk-UA" dirty="0"/>
              <a:t> назвали Америкою?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B17E95-A896-4C57-9EB8-2B74916A4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0193"/>
          <a:stretch/>
        </p:blipFill>
        <p:spPr>
          <a:xfrm>
            <a:off x="203494" y="719092"/>
            <a:ext cx="2872231" cy="38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4671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ABAC64-6053-4309-8BDB-2B95BA0D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70104"/>
            <a:ext cx="11880850" cy="44475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материків</a:t>
            </a:r>
            <a:r>
              <a:rPr lang="ru-RU" dirty="0"/>
              <a:t> та </a:t>
            </a:r>
            <a:r>
              <a:rPr lang="ru-RU" dirty="0" err="1"/>
              <a:t>океанів</a:t>
            </a:r>
            <a:r>
              <a:rPr lang="ru-RU" dirty="0"/>
              <a:t> </a:t>
            </a:r>
            <a:r>
              <a:rPr lang="ru-RU" dirty="0" err="1"/>
              <a:t>Південної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910A55-593B-4392-85A6-DD93DE6CC2A6}"/>
              </a:ext>
            </a:extLst>
          </p:cNvPr>
          <p:cNvSpPr txBox="1"/>
          <p:nvPr/>
        </p:nvSpPr>
        <p:spPr>
          <a:xfrm>
            <a:off x="155574" y="514863"/>
            <a:ext cx="1188085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середньовічних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картах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зображений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великий материк,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називали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латинською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Avstralis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Incognita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Невідома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Південна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Земля)</a:t>
            </a:r>
            <a:endParaRPr lang="uk-UA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ED87CD-97D9-482C-9CA8-45E619A79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41"/>
          <a:stretch/>
        </p:blipFill>
        <p:spPr>
          <a:xfrm>
            <a:off x="2522820" y="1819656"/>
            <a:ext cx="7146360" cy="48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086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302C8A-B52E-4977-932D-457ED774F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75" y="70104"/>
            <a:ext cx="11880850" cy="475861"/>
          </a:xfrm>
        </p:spPr>
        <p:txBody>
          <a:bodyPr>
            <a:normAutofit fontScale="90000"/>
          </a:bodyPr>
          <a:lstStyle/>
          <a:p>
            <a:r>
              <a:rPr lang="uk-UA" dirty="0"/>
              <a:t>Як відкрили Австралію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19ADE41-C56F-47B0-8A29-1B82B0CC076C}"/>
              </a:ext>
            </a:extLst>
          </p:cNvPr>
          <p:cNvSpPr/>
          <p:nvPr/>
        </p:nvSpPr>
        <p:spPr>
          <a:xfrm>
            <a:off x="155575" y="5135940"/>
            <a:ext cx="11880850" cy="156966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лютого 1606 року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експедиції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голландської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Ост-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індійської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керівництвом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капітана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Віллема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Янсзона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висалидись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поблизу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півострова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Кейп-Йорк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стали першими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європейцями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6" descr="Сколько раз открывали Австралию: история пятого континента - ЗНАЙ ЮА">
            <a:extLst>
              <a:ext uri="{FF2B5EF4-FFF2-40B4-BE49-F238E27FC236}">
                <a16:creationId xmlns:a16="http://schemas.microsoft.com/office/drawing/2014/main" xmlns="" id="{0A610F9F-922D-40FA-AED4-03201B5B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15955" y="542905"/>
            <a:ext cx="4468325" cy="4468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38F1B1-5E76-466A-A0C2-BB887FC2C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731" y="542904"/>
            <a:ext cx="3882315" cy="44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008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575" y="4150808"/>
            <a:ext cx="11880850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1642 року Абель Тасман </a:t>
            </a:r>
          </a:p>
          <a:p>
            <a:pPr algn="ctr"/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дістався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Тасманія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Нова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Зеландія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експедиції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Тасман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наблизився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невідомої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Тасман установив,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Австралія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самостійний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ED0DC5-B78C-4DC4-BB09-22834704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68" y="309282"/>
            <a:ext cx="5507273" cy="36715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E5A6372-CA7F-4EB9-9154-E8D58C9F9E4B}"/>
              </a:ext>
            </a:extLst>
          </p:cNvPr>
          <p:cNvGrpSpPr/>
          <p:nvPr/>
        </p:nvGrpSpPr>
        <p:grpSpPr>
          <a:xfrm>
            <a:off x="6215842" y="309282"/>
            <a:ext cx="5638436" cy="3742352"/>
            <a:chOff x="6215842" y="309282"/>
            <a:chExt cx="5638436" cy="3742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0BED3136-C4C0-4300-B2EC-B0B7FF97F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961" y="309282"/>
              <a:ext cx="5516317" cy="367151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FF81384B-7B03-4033-82A4-F15F0908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4463" y="380118"/>
              <a:ext cx="952301" cy="9870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2B4D513-0192-4FCC-B0FA-95B5C4BDA9BD}"/>
                </a:ext>
              </a:extLst>
            </p:cNvPr>
            <p:cNvSpPr txBox="1"/>
            <p:nvPr/>
          </p:nvSpPr>
          <p:spPr>
            <a:xfrm>
              <a:off x="6215842" y="3405303"/>
              <a:ext cx="37261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/>
                <a:t>Маршрути</a:t>
              </a:r>
              <a:r>
                <a:rPr lang="ru-RU" dirty="0"/>
                <a:t> </a:t>
              </a:r>
              <a:r>
                <a:rPr lang="ru-RU" dirty="0" err="1"/>
                <a:t>двох</a:t>
              </a:r>
              <a:r>
                <a:rPr lang="ru-RU" dirty="0"/>
                <a:t> </a:t>
              </a:r>
              <a:r>
                <a:rPr lang="ru-RU" dirty="0" err="1"/>
                <a:t>експедиції</a:t>
              </a:r>
              <a:r>
                <a:rPr lang="ru-RU" dirty="0"/>
                <a:t> Абеля Тасмана</a:t>
              </a:r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83552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576" y="5013358"/>
            <a:ext cx="11880850" cy="19389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Відкриття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Австралії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приписують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відомому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англійському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мореплавцю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Джеймсу Куку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1770 р.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дістався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східного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оголосив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британським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володінням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1814 р.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Нову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Голландію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перейменовано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Терра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Австраліс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Австралію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55575" y="26236"/>
            <a:ext cx="11880850" cy="57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>
                <a:sym typeface="Tahoma" panose="020B0604030504040204" pitchFamily="34" charset="0"/>
              </a:rPr>
              <a:t>Повторне відкриття Австралії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082" y="1039575"/>
            <a:ext cx="5540343" cy="37605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8B3375-078D-42BC-9B40-4886F525F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080396"/>
            <a:ext cx="5701432" cy="31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050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126" y="132200"/>
            <a:ext cx="10515600" cy="4879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Пригадайте</a:t>
            </a:r>
            <a:endParaRPr lang="ru-RU" sz="4000" dirty="0"/>
          </a:p>
        </p:txBody>
      </p:sp>
      <p:sp>
        <p:nvSpPr>
          <p:cNvPr id="19" name="Прямокутник 11">
            <a:extLst>
              <a:ext uri="{FF2B5EF4-FFF2-40B4-BE49-F238E27FC236}">
                <a16:creationId xmlns:a16="http://schemas.microsoft.com/office/drawing/2014/main" xmlns="" id="{A22BBF51-7690-4152-8B34-82E579851481}"/>
              </a:ext>
            </a:extLst>
          </p:cNvPr>
          <p:cNvSpPr/>
          <p:nvPr/>
        </p:nvSpPr>
        <p:spPr>
          <a:xfrm>
            <a:off x="2588080" y="712127"/>
            <a:ext cx="8982980" cy="2599979"/>
          </a:xfrm>
          <a:prstGeom prst="rect">
            <a:avLst/>
          </a:prstGeom>
          <a:solidFill>
            <a:srgbClr val="96C7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вам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материки,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світу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514350" indent="-514350">
              <a:buAutoNum type="arabicPeriod"/>
            </a:pP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материки та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світу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народам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Середземномор’я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Стародавньому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3108D6-BA4B-40A3-9106-20CE98F4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13991"/>
            <a:ext cx="4807670" cy="472812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2EA318CA-9C95-4491-8B41-F0B2EFDA1531}"/>
              </a:ext>
            </a:extLst>
          </p:cNvPr>
          <p:cNvGrpSpPr/>
          <p:nvPr/>
        </p:nvGrpSpPr>
        <p:grpSpPr>
          <a:xfrm>
            <a:off x="4098240" y="4378254"/>
            <a:ext cx="3995520" cy="2408407"/>
            <a:chOff x="369088" y="1113182"/>
            <a:chExt cx="6217242" cy="374760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487AE59E-8D1D-4977-B0E9-C19B97F6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088" y="1113182"/>
              <a:ext cx="6217242" cy="31571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2576D3-9DDB-4261-895F-A9C10680D42B}"/>
                </a:ext>
              </a:extLst>
            </p:cNvPr>
            <p:cNvSpPr txBox="1"/>
            <p:nvPr/>
          </p:nvSpPr>
          <p:spPr>
            <a:xfrm>
              <a:off x="2099482" y="4270374"/>
              <a:ext cx="3539696" cy="5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chemeClr val="accent1">
                      <a:lumMod val="50000"/>
                    </a:schemeClr>
                  </a:solidFill>
                </a:rPr>
                <a:t>Материки (6)</a:t>
              </a:r>
              <a:endParaRPr lang="ru-RU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2663B3C4-BFEE-4984-9C6A-5BBD04576414}"/>
              </a:ext>
            </a:extLst>
          </p:cNvPr>
          <p:cNvGrpSpPr/>
          <p:nvPr/>
        </p:nvGrpSpPr>
        <p:grpSpPr>
          <a:xfrm>
            <a:off x="8033657" y="3429000"/>
            <a:ext cx="4002768" cy="2394576"/>
            <a:chOff x="5710740" y="620194"/>
            <a:chExt cx="6228521" cy="372608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D187FDDC-0B29-4326-97FA-A453C3C9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10740" y="620194"/>
              <a:ext cx="6228521" cy="31690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B3CAA3B-F543-4515-8351-D25FC01A9147}"/>
                </a:ext>
              </a:extLst>
            </p:cNvPr>
            <p:cNvSpPr txBox="1"/>
            <p:nvPr/>
          </p:nvSpPr>
          <p:spPr>
            <a:xfrm>
              <a:off x="7192378" y="3755865"/>
              <a:ext cx="4038476" cy="5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/>
                <a:t>Частини світу (6)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7474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838200" y="26236"/>
            <a:ext cx="10515600" cy="57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dirty="0">
                <a:sym typeface="Tahoma" panose="020B0604030504040204" pitchFamily="34" charset="0"/>
              </a:rPr>
              <a:t>Відкриття Антарктиди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9223" y="606072"/>
            <a:ext cx="1912046" cy="60805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65790" y="3200979"/>
            <a:ext cx="5968093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XIX ст. до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наблизилися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шлюпи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«Восток» і «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Мирний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російської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експедиції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командуванням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Фадея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Беллінсгаузена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Лазарева</a:t>
            </a:r>
          </a:p>
          <a:p>
            <a:pPr algn="ctr"/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1820 року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Антарктиду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E1E79F-4C1E-41DC-8BDC-7A0FACBD7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5" y="2968090"/>
            <a:ext cx="3444875" cy="3737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C79F62-B41C-4003-B397-CA3AF30ABE1C}"/>
              </a:ext>
            </a:extLst>
          </p:cNvPr>
          <p:cNvSpPr txBox="1"/>
          <p:nvPr/>
        </p:nvSpPr>
        <p:spPr>
          <a:xfrm>
            <a:off x="155574" y="606072"/>
            <a:ext cx="9319105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Джеймс Кук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намагався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один материк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Антарктичної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крізь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води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Південного океану.</a:t>
            </a:r>
          </a:p>
          <a:p>
            <a:pPr algn="ctr"/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першовідкривача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шостого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материка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Антарктиди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залишається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спірним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Одним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них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капітана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Вільяма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Сміта</a:t>
            </a:r>
            <a:endParaRPr lang="uk-UA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723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CCDD5-3060-438A-AB4C-85E2488D0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 err="1"/>
              <a:t>Вірю</a:t>
            </a:r>
            <a:r>
              <a:rPr lang="ru-RU" dirty="0"/>
              <a:t> – не </a:t>
            </a:r>
            <a:r>
              <a:rPr lang="ru-RU" dirty="0" err="1"/>
              <a:t>вірю</a:t>
            </a:r>
            <a:r>
              <a:rPr lang="ru-RU" dirty="0"/>
              <a:t>»: </a:t>
            </a:r>
            <a:r>
              <a:rPr lang="ru-RU" dirty="0" err="1"/>
              <a:t>перевіряємо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6598CF-A8F6-4313-B441-9F929AA10793}"/>
              </a:ext>
            </a:extLst>
          </p:cNvPr>
          <p:cNvSpPr txBox="1"/>
          <p:nvPr/>
        </p:nvSpPr>
        <p:spPr>
          <a:xfrm>
            <a:off x="155575" y="1011734"/>
            <a:ext cx="11880850" cy="56938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Північний Льодовитий океан як самостійний був вперше виділений на німецьких картах у середині Х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ст. Через суворі природні умови його почали досліджувати лише в кінці Х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ст. І здійснювали тут не лише відкриття, але й географічні «закриття». Одні мандрівники відкривали острови, які часто називали своїми іменами й наносили на карти. На кшталт Земля Андреєва, Земля </a:t>
            </a:r>
            <a:r>
              <a:rPr lang="uk-UA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Саннікова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Земля </a:t>
            </a:r>
            <a:r>
              <a:rPr lang="uk-UA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Джилліса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Але наступні експедиції вдруге відшукати їх вже не могли. Таємниця таких «земель-привидів» нині розкрита. Це, як з’ясувалося, були не острови, а великі </a:t>
            </a:r>
            <a:r>
              <a:rPr lang="uk-UA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дрейфувальні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крижини завтовшки 30–35 м, здатні існувати протягом декількох років.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5B632F-4872-420A-A102-97F531E7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89595"/>
            <a:ext cx="1289957" cy="131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049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5760" y="878072"/>
            <a:ext cx="8256240" cy="3334377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7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Відкриття</a:t>
            </a:r>
            <a:r>
              <a:rPr lang="ru-RU" sz="72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7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материків</a:t>
            </a:r>
            <a:r>
              <a:rPr lang="ru-RU" sz="7200" b="1" dirty="0">
                <a:ln/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72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океанів</a:t>
            </a:r>
            <a:endParaRPr lang="ru-RU" sz="8000" b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874454" y="1998973"/>
            <a:ext cx="6974808" cy="523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2240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132200"/>
            <a:ext cx="11880850" cy="48799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Нові</a:t>
            </a:r>
            <a:r>
              <a:rPr lang="ru-RU" sz="2800" dirty="0"/>
              <a:t> </a:t>
            </a:r>
            <a:r>
              <a:rPr lang="ru-RU" sz="2800" dirty="0" err="1"/>
              <a:t>терміни</a:t>
            </a:r>
            <a:r>
              <a:rPr lang="ru-RU" sz="2800" dirty="0"/>
              <a:t>, </a:t>
            </a:r>
            <a:r>
              <a:rPr lang="ru-RU" sz="2800" dirty="0" err="1"/>
              <a:t>назви</a:t>
            </a:r>
            <a:r>
              <a:rPr lang="ru-RU" sz="2800" dirty="0"/>
              <a:t> та </a:t>
            </a:r>
            <a:r>
              <a:rPr lang="ru-RU" sz="2800" dirty="0" err="1"/>
              <a:t>імена</a:t>
            </a:r>
            <a:r>
              <a:rPr lang="ru-RU" sz="2800" dirty="0"/>
              <a:t> до </a:t>
            </a:r>
            <a:r>
              <a:rPr lang="ru-RU" sz="2800" dirty="0" err="1"/>
              <a:t>скарбнички</a:t>
            </a:r>
            <a:r>
              <a:rPr lang="ru-RU" sz="2800" dirty="0"/>
              <a:t> </a:t>
            </a:r>
            <a:r>
              <a:rPr lang="ru-RU" sz="2800" dirty="0" err="1"/>
              <a:t>знань</a:t>
            </a:r>
            <a:endParaRPr lang="ru-RU" sz="28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AD8E16F7-0A78-4D70-8E77-B22D169D4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17204376"/>
              </p:ext>
            </p:extLst>
          </p:nvPr>
        </p:nvGraphicFramePr>
        <p:xfrm>
          <a:off x="1576388" y="752394"/>
          <a:ext cx="9039223" cy="6105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8796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60976-DE06-4AC6-B54F-714545A4F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CA60976-DE06-4AC6-B54F-714545A4F4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635266-43E8-487B-B44F-254CD1D24F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A9635266-43E8-487B-B44F-254CD1D24F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DBA64-FCB3-40F2-B46F-C7A2682E09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B7ADBA64-FCB3-40F2-B46F-C7A2682E09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7F9D33-BB43-4991-AE44-AF6DFF553E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F67F9D33-BB43-4991-AE44-AF6DFF553E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0470A4-2B77-4D1A-A842-AE4D2267D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0B0470A4-2B77-4D1A-A842-AE4D2267D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667FC2-0964-4579-86E9-CA975F268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25667FC2-0964-4579-86E9-CA975F2687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98CEDC-67A9-4B94-A1C7-B54D0A365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4998CEDC-67A9-4B94-A1C7-B54D0A365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28DBF3-BEEE-47F7-A5E7-2EFF0644FF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E928DBF3-BEEE-47F7-A5E7-2EFF0644FF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578A4C-4EB2-482C-9647-19551AEAB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3A578A4C-4EB2-482C-9647-19551AEAB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9D6614-3934-4C1A-82E8-49F874437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EB9D6614-3934-4C1A-82E8-49F8744374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41DFD9-F6EB-4B55-A1E4-8B1C7B4D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Старий Світ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0BB2D0-EE15-4C9A-AD10-74ABAE8B9C7F}"/>
              </a:ext>
            </a:extLst>
          </p:cNvPr>
          <p:cNvSpPr txBox="1"/>
          <p:nvPr/>
        </p:nvSpPr>
        <p:spPr>
          <a:xfrm>
            <a:off x="155575" y="665006"/>
            <a:ext cx="1188085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Старим Світом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 частини світу, які були відомі європейцям з прадавніх часів: це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Європа, Азія та Африка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E1A7483-D808-46C9-824A-551D2A0B0A95}"/>
              </a:ext>
            </a:extLst>
          </p:cNvPr>
          <p:cNvGrpSpPr/>
          <p:nvPr/>
        </p:nvGrpSpPr>
        <p:grpSpPr>
          <a:xfrm>
            <a:off x="1148443" y="1639517"/>
            <a:ext cx="9895114" cy="4982324"/>
            <a:chOff x="1148443" y="1639517"/>
            <a:chExt cx="9895114" cy="498232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DEA94695-22F2-4BE5-8417-860B99C22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8443" y="1639517"/>
              <a:ext cx="9895114" cy="44694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20C2B76-019B-4E0C-A620-A36F11843DBE}"/>
                </a:ext>
              </a:extLst>
            </p:cNvPr>
            <p:cNvSpPr txBox="1"/>
            <p:nvPr/>
          </p:nvSpPr>
          <p:spPr>
            <a:xfrm>
              <a:off x="3048681" y="6252509"/>
              <a:ext cx="60946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/>
                <a:t>Новий</a:t>
              </a:r>
              <a:r>
                <a:rPr lang="ru-RU" dirty="0"/>
                <a:t> </a:t>
              </a:r>
              <a:r>
                <a:rPr lang="ru-RU" dirty="0" err="1"/>
                <a:t>cвіт</a:t>
              </a:r>
              <a:r>
                <a:rPr lang="ru-RU" dirty="0"/>
                <a:t> (</a:t>
              </a:r>
              <a:r>
                <a:rPr lang="ru-RU" dirty="0" err="1"/>
                <a:t>зелений</a:t>
              </a:r>
              <a:r>
                <a:rPr lang="ru-RU" dirty="0"/>
                <a:t>) та </a:t>
              </a:r>
              <a:r>
                <a:rPr lang="ru-RU" dirty="0" err="1"/>
                <a:t>Старий</a:t>
              </a:r>
              <a:r>
                <a:rPr lang="ru-RU" dirty="0"/>
                <a:t> </a:t>
              </a:r>
              <a:r>
                <a:rPr lang="ru-RU" dirty="0" err="1"/>
                <a:t>світ</a:t>
              </a:r>
              <a:r>
                <a:rPr lang="ru-RU" dirty="0"/>
                <a:t> (</a:t>
              </a:r>
              <a:r>
                <a:rPr lang="ru-RU" dirty="0" err="1"/>
                <a:t>сірий</a:t>
              </a:r>
              <a:r>
                <a:rPr lang="ru-RU" dirty="0"/>
                <a:t>)</a:t>
              </a:r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041243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5883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Плавання вікінгів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6683" y="602867"/>
            <a:ext cx="1188085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Вікінги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сміливі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мореплавці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жили на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Західній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норманами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варягами.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4341" y="3355471"/>
            <a:ext cx="5833192" cy="3321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3950" y="1808999"/>
            <a:ext cx="568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►</a:t>
            </a:r>
            <a:r>
              <a:rPr lang="ru-RU" sz="2400" b="1" dirty="0" err="1"/>
              <a:t>вікінги</a:t>
            </a:r>
            <a:r>
              <a:rPr lang="ru-RU" sz="2400" b="1" dirty="0"/>
              <a:t> </a:t>
            </a:r>
            <a:r>
              <a:rPr lang="ru-RU" sz="2400" b="1" dirty="0" err="1"/>
              <a:t>відкрили</a:t>
            </a:r>
            <a:r>
              <a:rPr lang="ru-RU" sz="2400" b="1" dirty="0"/>
              <a:t> </a:t>
            </a:r>
            <a:r>
              <a:rPr lang="ru-RU" sz="2400" b="1" dirty="0" err="1"/>
              <a:t>острови</a:t>
            </a:r>
            <a:r>
              <a:rPr lang="ru-RU" sz="2400" b="1" dirty="0"/>
              <a:t> на </a:t>
            </a:r>
            <a:r>
              <a:rPr lang="ru-RU" sz="2400" b="1" dirty="0" err="1"/>
              <a:t>півночі</a:t>
            </a:r>
            <a:r>
              <a:rPr lang="ru-RU" sz="2400" b="1" dirty="0"/>
              <a:t> </a:t>
            </a:r>
            <a:r>
              <a:rPr lang="ru-RU" sz="2400" b="1" dirty="0" err="1"/>
              <a:t>Північної</a:t>
            </a:r>
            <a:r>
              <a:rPr lang="ru-RU" sz="2400" b="1" dirty="0"/>
              <a:t> Америки</a:t>
            </a:r>
          </a:p>
        </p:txBody>
      </p:sp>
      <p:sp>
        <p:nvSpPr>
          <p:cNvPr id="9" name="Овал 8"/>
          <p:cNvSpPr/>
          <p:nvPr/>
        </p:nvSpPr>
        <p:spPr>
          <a:xfrm>
            <a:off x="8138160" y="3355471"/>
            <a:ext cx="992777" cy="94818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8412480" y="2628977"/>
            <a:ext cx="320040" cy="1172314"/>
          </a:xfrm>
          <a:prstGeom prst="downArrow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F8C300F-8D71-4D7F-AE32-FB8E5FF79F21}"/>
              </a:ext>
            </a:extLst>
          </p:cNvPr>
          <p:cNvGrpSpPr/>
          <p:nvPr/>
        </p:nvGrpSpPr>
        <p:grpSpPr>
          <a:xfrm>
            <a:off x="242883" y="1540268"/>
            <a:ext cx="5662128" cy="5165332"/>
            <a:chOff x="242883" y="1540268"/>
            <a:chExt cx="5662128" cy="5165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70616BC-9350-4763-837B-00D698A110DB}"/>
                </a:ext>
              </a:extLst>
            </p:cNvPr>
            <p:cNvSpPr txBox="1"/>
            <p:nvPr/>
          </p:nvSpPr>
          <p:spPr>
            <a:xfrm>
              <a:off x="242883" y="1540268"/>
              <a:ext cx="47582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Напрямки </a:t>
              </a:r>
              <a:r>
                <a:rPr lang="ru-RU" dirty="0" err="1"/>
                <a:t>плавання</a:t>
              </a:r>
              <a:r>
                <a:rPr lang="ru-RU" dirty="0"/>
                <a:t> </a:t>
              </a:r>
              <a:r>
                <a:rPr lang="ru-RU" dirty="0" err="1"/>
                <a:t>вікінгів</a:t>
              </a:r>
              <a:r>
                <a:rPr lang="ru-RU" dirty="0"/>
                <a:t> (Х ст.)</a:t>
              </a:r>
              <a:endParaRPr lang="uk-UA" dirty="0"/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92EFE876-AC02-4DC4-BF3F-92480CABFBB2}"/>
                </a:ext>
              </a:extLst>
            </p:cNvPr>
            <p:cNvGrpSpPr/>
            <p:nvPr/>
          </p:nvGrpSpPr>
          <p:grpSpPr>
            <a:xfrm>
              <a:off x="304800" y="1936597"/>
              <a:ext cx="5600211" cy="4769003"/>
              <a:chOff x="304800" y="1936597"/>
              <a:chExt cx="5600211" cy="4769003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xmlns="" id="{25148D52-C249-4F22-99C0-845A8DD31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1936597"/>
                <a:ext cx="4649956" cy="3143403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CC572270-A382-49F8-8C93-D1EB1B175D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360" r="9262"/>
              <a:stretch/>
            </p:blipFill>
            <p:spPr>
              <a:xfrm flipH="1">
                <a:off x="2088661" y="4414566"/>
                <a:ext cx="3816350" cy="22910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00378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54853"/>
          </a:xfrm>
        </p:spPr>
        <p:txBody>
          <a:bodyPr>
            <a:noAutofit/>
          </a:bodyPr>
          <a:lstStyle/>
          <a:p>
            <a:pPr algn="ctr"/>
            <a:r>
              <a:rPr lang="uk-UA" dirty="0"/>
              <a:t>Плавання вікінгів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37919" y="575622"/>
            <a:ext cx="3317405" cy="9144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err="1">
                <a:solidFill>
                  <a:schemeClr val="tx1"/>
                </a:solidFill>
                <a:latin typeface="+mj-lt"/>
              </a:rPr>
              <a:t>Ейрік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Рауді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 (</a:t>
            </a:r>
            <a:r>
              <a:rPr lang="ru-RU" sz="1800" dirty="0" err="1">
                <a:solidFill>
                  <a:schemeClr val="tx1"/>
                </a:solidFill>
                <a:latin typeface="+mj-lt"/>
              </a:rPr>
              <a:t>Рудий</a:t>
            </a:r>
            <a:r>
              <a:rPr lang="ru-RU" sz="18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+mj-lt"/>
              </a:rPr>
              <a:t>950—1003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518" y="4832909"/>
            <a:ext cx="5992079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Відкрив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острови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Ісландію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Ґренландію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. </a:t>
            </a:r>
          </a:p>
          <a:p>
            <a:r>
              <a:rPr lang="ru-RU" sz="2400" b="1" dirty="0" err="1"/>
              <a:t>Вважається</a:t>
            </a:r>
            <a:r>
              <a:rPr lang="ru-RU" sz="2400" b="1" dirty="0"/>
              <a:t> першим </a:t>
            </a:r>
            <a:r>
              <a:rPr lang="ru-RU" sz="2400" b="1" dirty="0" err="1"/>
              <a:t>європейцем</a:t>
            </a:r>
            <a:r>
              <a:rPr lang="ru-RU" sz="2400" b="1" dirty="0"/>
              <a:t>, </a:t>
            </a:r>
            <a:r>
              <a:rPr lang="ru-RU" sz="2400" b="1" dirty="0" err="1"/>
              <a:t>який</a:t>
            </a:r>
            <a:r>
              <a:rPr lang="ru-RU" sz="2400" b="1" dirty="0"/>
              <a:t> </a:t>
            </a:r>
            <a:r>
              <a:rPr lang="ru-RU" sz="2400" b="1" dirty="0" err="1"/>
              <a:t>заснував</a:t>
            </a:r>
            <a:r>
              <a:rPr lang="ru-RU" sz="2400" b="1" dirty="0"/>
              <a:t> </a:t>
            </a:r>
            <a:r>
              <a:rPr lang="ru-RU" sz="2400" b="1" dirty="0" err="1"/>
              <a:t>поселення</a:t>
            </a:r>
            <a:r>
              <a:rPr lang="ru-RU" sz="2400" b="1" dirty="0"/>
              <a:t> в </a:t>
            </a:r>
            <a:r>
              <a:rPr lang="ru-RU" sz="2400" b="1" dirty="0" err="1"/>
              <a:t>Гренландії</a:t>
            </a:r>
            <a:r>
              <a:rPr lang="ru-RU" sz="2400" b="1" dirty="0"/>
              <a:t>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67314" y="4896370"/>
            <a:ext cx="5469111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2400" b="1" dirty="0"/>
              <a:t>За </a:t>
            </a:r>
            <a:r>
              <a:rPr lang="ru-RU" sz="2400" b="1" dirty="0" err="1"/>
              <a:t>кілька</a:t>
            </a:r>
            <a:r>
              <a:rPr lang="ru-RU" sz="2400" b="1" dirty="0"/>
              <a:t> </a:t>
            </a:r>
            <a:r>
              <a:rPr lang="ru-RU" sz="2400" b="1" dirty="0" err="1"/>
              <a:t>років</a:t>
            </a:r>
            <a:r>
              <a:rPr lang="ru-RU" sz="2400" b="1" dirty="0"/>
              <a:t> його </a:t>
            </a:r>
            <a:r>
              <a:rPr lang="ru-RU" sz="2400" b="1" dirty="0" err="1"/>
              <a:t>син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Лейф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Еріксон</a:t>
            </a:r>
            <a:r>
              <a:rPr lang="ru-RU" sz="2400" b="1" dirty="0">
                <a:solidFill>
                  <a:srgbClr val="00FF00"/>
                </a:solidFill>
              </a:rPr>
              <a:t> </a:t>
            </a:r>
            <a:r>
              <a:rPr lang="ru-RU" sz="2400" b="1" dirty="0"/>
              <a:t>на невеликому </a:t>
            </a:r>
            <a:r>
              <a:rPr lang="ru-RU" sz="2400" b="1" dirty="0" err="1"/>
              <a:t>судні</a:t>
            </a:r>
            <a:r>
              <a:rPr lang="ru-RU" sz="2400" b="1" dirty="0"/>
              <a:t> </a:t>
            </a:r>
            <a:r>
              <a:rPr lang="ru-RU" sz="2400" b="1" dirty="0" err="1"/>
              <a:t>досяг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північно-східного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узбережжя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Північної</a:t>
            </a:r>
            <a:r>
              <a:rPr lang="ru-RU" sz="24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Америки</a:t>
            </a:r>
            <a:endParaRPr lang="ru-RU" sz="3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Эрик Рыжий | Викинги Вики | Fand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263" y="1332148"/>
            <a:ext cx="2387043" cy="31977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6DFD056-46BE-4676-85E1-B6730810B685}"/>
              </a:ext>
            </a:extLst>
          </p:cNvPr>
          <p:cNvGrpSpPr/>
          <p:nvPr/>
        </p:nvGrpSpPr>
        <p:grpSpPr>
          <a:xfrm>
            <a:off x="9017560" y="579178"/>
            <a:ext cx="3317405" cy="4000390"/>
            <a:chOff x="9017560" y="579178"/>
            <a:chExt cx="3317405" cy="4000390"/>
          </a:xfrm>
        </p:grpSpPr>
        <p:pic>
          <p:nvPicPr>
            <p:cNvPr id="2054" name="Picture 6" descr="Лейф | Викинги Вики | Fand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880"/>
            <a:stretch/>
          </p:blipFill>
          <p:spPr bwMode="auto">
            <a:xfrm>
              <a:off x="9482743" y="1282431"/>
              <a:ext cx="2387040" cy="329713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Объект 3"/>
            <p:cNvSpPr txBox="1">
              <a:spLocks/>
            </p:cNvSpPr>
            <p:nvPr/>
          </p:nvSpPr>
          <p:spPr>
            <a:xfrm>
              <a:off x="9017560" y="579178"/>
              <a:ext cx="3317405" cy="914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 err="1">
                  <a:solidFill>
                    <a:schemeClr val="tx1"/>
                  </a:solidFill>
                  <a:latin typeface="+mj-lt"/>
                </a:rPr>
                <a:t>Лейф</a:t>
              </a:r>
              <a:r>
                <a:rPr lang="ru-RU" sz="1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ru-RU" sz="1800" dirty="0" err="1">
                  <a:solidFill>
                    <a:schemeClr val="tx1"/>
                  </a:solidFill>
                  <a:latin typeface="+mj-lt"/>
                </a:rPr>
                <a:t>Ерікссон</a:t>
              </a:r>
              <a:r>
                <a:rPr lang="ru-RU" sz="1800" dirty="0">
                  <a:solidFill>
                    <a:schemeClr val="tx1"/>
                  </a:solidFill>
                  <a:latin typeface="+mj-lt"/>
                </a:rPr>
                <a:t>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tx1"/>
                  </a:solidFill>
                  <a:latin typeface="+mj-lt"/>
                </a:rPr>
                <a:t>970—1020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A199D8A-D518-4552-A4C4-EC431453D2B8}"/>
              </a:ext>
            </a:extLst>
          </p:cNvPr>
          <p:cNvGrpSpPr/>
          <p:nvPr/>
        </p:nvGrpSpPr>
        <p:grpSpPr>
          <a:xfrm>
            <a:off x="3010030" y="1776964"/>
            <a:ext cx="6276988" cy="2802604"/>
            <a:chOff x="3010030" y="1776964"/>
            <a:chExt cx="6276988" cy="280260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893C8AAE-7288-469B-B743-CA053A7E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0030" y="2166268"/>
              <a:ext cx="6276988" cy="24133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B2E2B4-2B96-4127-80C5-CA2772597975}"/>
                </a:ext>
              </a:extLst>
            </p:cNvPr>
            <p:cNvSpPr txBox="1"/>
            <p:nvPr/>
          </p:nvSpPr>
          <p:spPr>
            <a:xfrm>
              <a:off x="3054260" y="1776964"/>
              <a:ext cx="61885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Напрямки </a:t>
              </a:r>
              <a:r>
                <a:rPr lang="ru-RU" dirty="0" err="1"/>
                <a:t>плавання</a:t>
              </a:r>
              <a:r>
                <a:rPr lang="ru-RU" dirty="0"/>
                <a:t> </a:t>
              </a:r>
              <a:r>
                <a:rPr lang="ru-RU" dirty="0" err="1"/>
                <a:t>вікінгів</a:t>
              </a:r>
              <a:r>
                <a:rPr lang="ru-RU" dirty="0"/>
                <a:t> (Х ст.)</a:t>
              </a:r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90610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575" y="116932"/>
            <a:ext cx="11880850" cy="719092"/>
          </a:xfrm>
        </p:spPr>
        <p:txBody>
          <a:bodyPr>
            <a:noAutofit/>
          </a:bodyPr>
          <a:lstStyle/>
          <a:p>
            <a:pPr algn="ctr"/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територій</a:t>
            </a:r>
            <a:r>
              <a:rPr lang="ru-RU" dirty="0"/>
              <a:t> Старого </a:t>
            </a:r>
            <a:r>
              <a:rPr lang="ru-RU" dirty="0" err="1"/>
              <a:t>світу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</a:t>
            </a:r>
            <a:r>
              <a:rPr lang="ru-RU" dirty="0" err="1"/>
              <a:t>Азії</a:t>
            </a:r>
            <a:r>
              <a:rPr lang="ru-RU" dirty="0"/>
              <a:t> та </a:t>
            </a:r>
            <a:r>
              <a:rPr lang="ru-RU" dirty="0" err="1"/>
              <a:t>Африці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4938" y="1231690"/>
            <a:ext cx="4563406" cy="308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656" y="1086650"/>
            <a:ext cx="717420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Марко Поло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першим з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європейців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здійснив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Південною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Азією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575" y="5505271"/>
            <a:ext cx="1188085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Марко Поло не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географом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здогадувався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цієї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науки.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написана ним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книжка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розмаїття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світів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807" y="2675636"/>
            <a:ext cx="2956638" cy="2707014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9647EAF-AEA6-4877-9705-F412A224C869}"/>
              </a:ext>
            </a:extLst>
          </p:cNvPr>
          <p:cNvGrpSpPr/>
          <p:nvPr/>
        </p:nvGrpSpPr>
        <p:grpSpPr>
          <a:xfrm>
            <a:off x="173656" y="2029305"/>
            <a:ext cx="4249973" cy="3095162"/>
            <a:chOff x="155575" y="2252383"/>
            <a:chExt cx="4249973" cy="3095162"/>
          </a:xfrm>
        </p:grpSpPr>
        <p:sp>
          <p:nvSpPr>
            <p:cNvPr id="5" name="TextBox 4"/>
            <p:cNvSpPr txBox="1"/>
            <p:nvPr/>
          </p:nvSpPr>
          <p:spPr>
            <a:xfrm>
              <a:off x="640020" y="2252383"/>
              <a:ext cx="32810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Марко Поло</a:t>
              </a:r>
            </a:p>
            <a:p>
              <a:pPr algn="ctr"/>
              <a:r>
                <a:rPr lang="ru-RU" dirty="0"/>
                <a:t>(1254-1324 р.)</a:t>
              </a: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D0D4344B-E6C3-44F3-8420-264EA3C9C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575" y="2898714"/>
              <a:ext cx="4249973" cy="2448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997372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45645" y="7937"/>
            <a:ext cx="10900709" cy="719092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Глобус Мартіна </a:t>
            </a:r>
            <a:r>
              <a:rPr lang="uk-UA" dirty="0" err="1"/>
              <a:t>Бегайма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12178" y="2806897"/>
            <a:ext cx="3859334" cy="26776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Земне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яблуко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глобуса,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Мартіном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Бегаймом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Нюрнберзі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1492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6" descr="Когда появился глобус | VOKRUGSVE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77880DB-5B41-4732-8774-5D32FE2F8AA3}"/>
              </a:ext>
            </a:extLst>
          </p:cNvPr>
          <p:cNvGrpSpPr/>
          <p:nvPr/>
        </p:nvGrpSpPr>
        <p:grpSpPr>
          <a:xfrm>
            <a:off x="155575" y="712196"/>
            <a:ext cx="3758057" cy="5851396"/>
            <a:chOff x="155575" y="712196"/>
            <a:chExt cx="3758057" cy="5851396"/>
          </a:xfrm>
        </p:grpSpPr>
        <p:sp>
          <p:nvSpPr>
            <p:cNvPr id="5" name="TextBox 4"/>
            <p:cNvSpPr txBox="1"/>
            <p:nvPr/>
          </p:nvSpPr>
          <p:spPr>
            <a:xfrm>
              <a:off x="535753" y="712196"/>
              <a:ext cx="2997699" cy="70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/>
                <a:t>Мартін</a:t>
              </a:r>
              <a:r>
                <a:rPr lang="ru-RU" dirty="0"/>
                <a:t> </a:t>
              </a:r>
              <a:r>
                <a:rPr lang="ru-RU" dirty="0" err="1"/>
                <a:t>Бегайм</a:t>
              </a:r>
              <a:endParaRPr lang="ru-RU" dirty="0"/>
            </a:p>
            <a:p>
              <a:pPr algn="ctr"/>
              <a:r>
                <a:rPr lang="ru-RU" dirty="0"/>
                <a:t>(1459-1507)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8B00E5DF-AC52-451C-899B-BFCD2864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75" y="1358527"/>
              <a:ext cx="3758057" cy="5205065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05FA1457-0E3D-453A-9E51-E99F53AE9FF2}"/>
              </a:ext>
            </a:extLst>
          </p:cNvPr>
          <p:cNvGrpSpPr/>
          <p:nvPr/>
        </p:nvGrpSpPr>
        <p:grpSpPr>
          <a:xfrm>
            <a:off x="8170058" y="712196"/>
            <a:ext cx="3866367" cy="5851396"/>
            <a:chOff x="4119919" y="712196"/>
            <a:chExt cx="3866367" cy="585139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16E93B4-D209-4D68-B462-DD8344EE0F49}"/>
                </a:ext>
              </a:extLst>
            </p:cNvPr>
            <p:cNvSpPr txBox="1"/>
            <p:nvPr/>
          </p:nvSpPr>
          <p:spPr>
            <a:xfrm>
              <a:off x="4397298" y="712196"/>
              <a:ext cx="3311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Глобус </a:t>
              </a:r>
              <a:r>
                <a:rPr lang="ru-RU" dirty="0" err="1"/>
                <a:t>Мартін</a:t>
              </a:r>
              <a:r>
                <a:rPr lang="ru-RU" dirty="0"/>
                <a:t> </a:t>
              </a:r>
              <a:r>
                <a:rPr lang="ru-RU" dirty="0" err="1"/>
                <a:t>Бегайм</a:t>
              </a:r>
              <a:endParaRPr lang="ru-RU" dirty="0"/>
            </a:p>
            <a:p>
              <a:pPr algn="ctr"/>
              <a:r>
                <a:rPr lang="ru-RU" dirty="0"/>
                <a:t>(1492 р.)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80C37023-E7C1-4A0A-B174-D26593CC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9919" y="1418490"/>
              <a:ext cx="3866367" cy="5145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70360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E1E463A0-1E0D-4D62-924E-B52AB2E05AA2}"/>
              </a:ext>
            </a:extLst>
          </p:cNvPr>
          <p:cNvGrpSpPr/>
          <p:nvPr/>
        </p:nvGrpSpPr>
        <p:grpSpPr>
          <a:xfrm>
            <a:off x="0" y="568825"/>
            <a:ext cx="7003389" cy="4063747"/>
            <a:chOff x="0" y="568825"/>
            <a:chExt cx="7003389" cy="406374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68825"/>
              <a:ext cx="7003389" cy="34006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38423" y="3924686"/>
              <a:ext cx="39265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/>
                <a:t>Світ</a:t>
              </a:r>
              <a:r>
                <a:rPr lang="ru-RU" sz="2000" b="1" dirty="0"/>
                <a:t>, </a:t>
              </a:r>
              <a:r>
                <a:rPr lang="ru-RU" sz="2000" b="1" dirty="0" err="1"/>
                <a:t>зображений</a:t>
              </a:r>
              <a:r>
                <a:rPr lang="ru-RU" sz="2000" b="1" dirty="0"/>
                <a:t> на </a:t>
              </a:r>
              <a:r>
                <a:rPr lang="ru-RU" sz="2000" b="1" dirty="0" err="1"/>
                <a:t>глобусі</a:t>
              </a:r>
              <a:r>
                <a:rPr lang="ru-RU" sz="2000" b="1" dirty="0"/>
                <a:t> </a:t>
              </a:r>
              <a:r>
                <a:rPr lang="ru-RU" sz="2000" b="1" dirty="0" err="1"/>
                <a:t>Мартіна</a:t>
              </a:r>
              <a:r>
                <a:rPr lang="ru-RU" sz="2000" b="1" dirty="0"/>
                <a:t> </a:t>
              </a:r>
              <a:r>
                <a:rPr lang="ru-RU" sz="2000" b="1" dirty="0" err="1"/>
                <a:t>Бегайма</a:t>
              </a:r>
              <a:endParaRPr lang="ru-RU" sz="2000" b="1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17021907-5D3B-4219-A657-D4E3D8698960}"/>
              </a:ext>
            </a:extLst>
          </p:cNvPr>
          <p:cNvGrpSpPr/>
          <p:nvPr/>
        </p:nvGrpSpPr>
        <p:grpSpPr>
          <a:xfrm>
            <a:off x="5507411" y="2946981"/>
            <a:ext cx="6634762" cy="3810849"/>
            <a:chOff x="5507411" y="2946981"/>
            <a:chExt cx="6634762" cy="381084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07411" y="3273939"/>
              <a:ext cx="6634762" cy="34838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21672" y="2946981"/>
              <a:ext cx="4206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/>
                <a:t>Сучасна карта світу</a:t>
              </a:r>
              <a:endParaRPr lang="ru-RU" sz="2000" b="1" dirty="0"/>
            </a:p>
          </p:txBody>
        </p:sp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A9341E0E-4732-4793-9622-3CA3301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5" y="7937"/>
            <a:ext cx="10900709" cy="719092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Глобус Мартіна </a:t>
            </a:r>
            <a:r>
              <a:rPr lang="uk-UA" dirty="0" err="1"/>
              <a:t>Бегайма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8203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 кл. Т.1">
  <a:themeElements>
    <a:clrScheme name="Другая 4">
      <a:dk1>
        <a:srgbClr val="02376C"/>
      </a:dk1>
      <a:lt1>
        <a:srgbClr val="FFFFFF"/>
      </a:lt1>
      <a:dk2>
        <a:srgbClr val="2992FA"/>
      </a:dk2>
      <a:lt2>
        <a:srgbClr val="02519F"/>
      </a:lt2>
      <a:accent1>
        <a:srgbClr val="5B9BD5"/>
      </a:accent1>
      <a:accent2>
        <a:srgbClr val="046DD5"/>
      </a:accent2>
      <a:accent3>
        <a:srgbClr val="034A90"/>
      </a:accent3>
      <a:accent4>
        <a:srgbClr val="023160"/>
      </a:accent4>
      <a:accent5>
        <a:srgbClr val="48A1FA"/>
      </a:accent5>
      <a:accent6>
        <a:srgbClr val="FFFFFF"/>
      </a:accent6>
      <a:hlink>
        <a:srgbClr val="0563C1"/>
      </a:hlink>
      <a:folHlink>
        <a:srgbClr val="954F72"/>
      </a:folHlink>
    </a:clrScheme>
    <a:fontScheme name="Другая 1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ветящийся край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6 кл. Т.1" id="{57FEABF4-8A4D-4DEC-AFEE-E96878C441FE}" vid="{849AD03D-D535-482B-8510-CE3C9FFDEB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10502</TotalTime>
  <Words>885</Words>
  <Application>Microsoft Office PowerPoint</Application>
  <PresentationFormat>Произвольный</PresentationFormat>
  <Paragraphs>127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6 кл. Т.1</vt:lpstr>
      <vt:lpstr>Відкриття материків та океанів</vt:lpstr>
      <vt:lpstr>Пригадайте</vt:lpstr>
      <vt:lpstr>Нові терміни, назви та імена до скарбнички знань</vt:lpstr>
      <vt:lpstr>Старий Світ</vt:lpstr>
      <vt:lpstr>Плавання вікінгів</vt:lpstr>
      <vt:lpstr>Плавання вікінгів</vt:lpstr>
      <vt:lpstr>Відкриття нових територій Старого світу  в Азії та Африці</vt:lpstr>
      <vt:lpstr>Глобус Мартіна Бегайма</vt:lpstr>
      <vt:lpstr>Глобус Мартіна Бегайма</vt:lpstr>
      <vt:lpstr>Епоха великих географічних відкриттів</vt:lpstr>
      <vt:lpstr>Слайд 11</vt:lpstr>
      <vt:lpstr>Пошуки морського шляху до Індії</vt:lpstr>
      <vt:lpstr>Пошуки морського шляху до Індії</vt:lpstr>
      <vt:lpstr>Пошук Христофором Колумбом Індії  та друге відкриття Америки</vt:lpstr>
      <vt:lpstr>Чому америку назвали Америкою?</vt:lpstr>
      <vt:lpstr>Відкриття материків та океанів Південної півкулі</vt:lpstr>
      <vt:lpstr>Як відкрили Австралію</vt:lpstr>
      <vt:lpstr>Слайд 18</vt:lpstr>
      <vt:lpstr>Слайд 19</vt:lpstr>
      <vt:lpstr>Слайд 20</vt:lpstr>
      <vt:lpstr>«Вірю – не вірю»: перевіряємо інформацію</vt:lpstr>
      <vt:lpstr>Відкриття материків та океанів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282</cp:revision>
  <dcterms:created xsi:type="dcterms:W3CDTF">2022-06-30T16:01:36Z</dcterms:created>
  <dcterms:modified xsi:type="dcterms:W3CDTF">2023-09-14T14:49:12Z</dcterms:modified>
</cp:coreProperties>
</file>