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1734" r:id="rId3"/>
    <p:sldId id="1735" r:id="rId4"/>
    <p:sldId id="1736" r:id="rId5"/>
    <p:sldId id="1737" r:id="rId6"/>
    <p:sldId id="1738" r:id="rId7"/>
    <p:sldId id="1739" r:id="rId8"/>
    <p:sldId id="1744" r:id="rId9"/>
    <p:sldId id="1745" r:id="rId10"/>
    <p:sldId id="1746" r:id="rId11"/>
    <p:sldId id="1740" r:id="rId12"/>
    <p:sldId id="1742" r:id="rId13"/>
    <p:sldId id="1747" r:id="rId14"/>
    <p:sldId id="1743" r:id="rId15"/>
    <p:sldId id="1748" r:id="rId16"/>
    <p:sldId id="1749" r:id="rId17"/>
    <p:sldId id="1754" r:id="rId18"/>
    <p:sldId id="1750" r:id="rId19"/>
    <p:sldId id="1751" r:id="rId20"/>
    <p:sldId id="1752" r:id="rId21"/>
    <p:sldId id="1753" r:id="rId22"/>
    <p:sldId id="1755" r:id="rId23"/>
    <p:sldId id="1756" r:id="rId24"/>
    <p:sldId id="1759" r:id="rId25"/>
    <p:sldId id="1757" r:id="rId26"/>
    <p:sldId id="325" r:id="rId27"/>
    <p:sldId id="379" r:id="rId28"/>
    <p:sldId id="259" r:id="rId29"/>
    <p:sldId id="261" r:id="rId30"/>
    <p:sldId id="304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19426B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9" autoAdjust="0"/>
    <p:restoredTop sz="94892" autoAdjust="0"/>
  </p:normalViewPr>
  <p:slideViewPr>
    <p:cSldViewPr snapToGrid="0">
      <p:cViewPr varScale="1">
        <p:scale>
          <a:sx n="78" d="100"/>
          <a:sy n="78" d="100"/>
        </p:scale>
        <p:origin x="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>
            <a:extLst>
              <a:ext uri="{FF2B5EF4-FFF2-40B4-BE49-F238E27FC236}">
                <a16:creationId xmlns:a16="http://schemas.microsoft.com/office/drawing/2014/main" id="{AC995171-A50B-46A2-A757-23DCA5AC66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AF67A247-6EFE-4B55-B250-160DA0C2440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F90B8186-7E38-44DA-90D0-7950831636F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5052E179-9982-4960-9BCB-E79C78B2D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A674817D-4F10-43CB-94D8-5EA68BBFD7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5A017B63-D648-4714-A8D7-B4D72300E74E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9C167955-038A-44A0-9614-52F03D7030A5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AF9F0B29-910A-41D1-8EF2-A36F777841D7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7394F761-094A-42D8-864F-05FC38037E65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A7821AB5-6D4A-4194-9919-F5E40BE72779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CDAD2551-B8FF-4573-91C2-D0C8C38FD7F4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5F23067D-A751-461C-AD6F-CBB5DCADDC2A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507AC24C-771A-4918-8241-3F6166CB773C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0C72FAB1-CEB5-40AB-8559-FF9C300457F5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DECA8353-4A5F-4FF3-80DE-E230C7213586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AA7C827C-976B-49F6-98A7-5578F2F8876A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6736F129-A312-4C09-8EAF-6EC0104D7447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9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BFB24E67-C16D-433D-A318-72A207C0FE9E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21548EB2-ABE9-4A4D-BF5A-DE10AFC89C56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5756FB7A-1D3B-4961-BBA1-D9C8EE67796F}"/>
              </a:ext>
            </a:extLst>
          </p:cNvPr>
          <p:cNvSpPr/>
          <p:nvPr userDrawn="1"/>
        </p:nvSpPr>
        <p:spPr>
          <a:xfrm>
            <a:off x="1133931" y="3338852"/>
            <a:ext cx="2267780" cy="38139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Бондаренко </a:t>
            </a:r>
            <a:r>
              <a:rPr lang="ru-RU" sz="14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О.О.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08E16003-F881-4D20-9766-7B013AF1613D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1DE97077-9023-4746-B76C-F02DFC2C139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857A3B8F-64DD-4204-8461-8F89B823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1" y="162512"/>
            <a:ext cx="10487609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C187EDFE-D4EB-429B-9FE3-BF7BD4C1467D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6" name="Графіка 3">
              <a:extLst>
                <a:ext uri="{FF2B5EF4-FFF2-40B4-BE49-F238E27FC236}">
                  <a16:creationId xmlns:a16="http://schemas.microsoft.com/office/drawing/2014/main" id="{B282E777-10AF-43C0-B06B-1607EA8FD434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8" name="Полілінія: фігура 27">
                <a:extLst>
                  <a:ext uri="{FF2B5EF4-FFF2-40B4-BE49-F238E27FC236}">
                    <a16:creationId xmlns:a16="http://schemas.microsoft.com/office/drawing/2014/main" id="{4FE3406F-F97D-4020-8C83-437422F9F517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9" name="Графіка 3">
                <a:extLst>
                  <a:ext uri="{FF2B5EF4-FFF2-40B4-BE49-F238E27FC236}">
                    <a16:creationId xmlns:a16="http://schemas.microsoft.com/office/drawing/2014/main" id="{77AF523B-1DAD-4089-A7D4-13D287EE3907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4626C00A-8860-4823-8D6F-CA3C3EF103B9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87CAF1E9-1E2A-4647-BE1F-C80CA163B6B1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E89557DC-7355-4A8B-8F63-C89DD8DAE5EB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C1535E69-A1C5-43F2-A5C5-A25F08C03707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5" name="Полілінія: фігура 34">
                  <a:extLst>
                    <a:ext uri="{FF2B5EF4-FFF2-40B4-BE49-F238E27FC236}">
                      <a16:creationId xmlns:a16="http://schemas.microsoft.com/office/drawing/2014/main" id="{5DEAA520-931A-49E3-B0BF-C5FCDB726432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0" name="Полілінія: фігура 29">
                <a:extLst>
                  <a:ext uri="{FF2B5EF4-FFF2-40B4-BE49-F238E27FC236}">
                    <a16:creationId xmlns:a16="http://schemas.microsoft.com/office/drawing/2014/main" id="{6637D989-39E9-4CEE-8D24-EB41B524139E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7" name="Прямокутник: округлені кути 26">
              <a:extLst>
                <a:ext uri="{FF2B5EF4-FFF2-40B4-BE49-F238E27FC236}">
                  <a16:creationId xmlns:a16="http://schemas.microsoft.com/office/drawing/2014/main" id="{8EAD4D94-0DF0-4705-ADA1-A5AE019789B0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EA99E359-EF07-4104-B11D-4A41ADBADA6C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0A958B-4060-45B9-B05C-903306FF774B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CB6B61AB-6219-4C06-916B-475CD03CB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5BB6A642-B785-408D-8062-439782BF3F2A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5949A0A-D28D-402C-82A5-B70695A9C2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Поняття інсталяції та деінсталяції програмного забезпечення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DC3D0A6-2108-403D-9E23-293AF1AB3F5B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2</a:t>
            </a:r>
          </a:p>
        </p:txBody>
      </p:sp>
      <p:pic>
        <p:nvPicPr>
          <p:cNvPr id="15" name="Picture 4" descr="Web maintenance, web settings, website tools, web repair, website management icon - Download on Iconfinder">
            <a:extLst>
              <a:ext uri="{FF2B5EF4-FFF2-40B4-BE49-F238E27FC236}">
                <a16:creationId xmlns:a16="http://schemas.microsoft.com/office/drawing/2014/main" id="{F8A3E3F9-1737-4674-8919-84B77F0B4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2187" r="2605" b="2292"/>
          <a:stretch/>
        </p:blipFill>
        <p:spPr bwMode="auto">
          <a:xfrm>
            <a:off x="6587449" y="3911762"/>
            <a:ext cx="2336812" cy="23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F243E931-8F5B-403F-A27A-DF2A1655C687}"/>
              </a:ext>
            </a:extLst>
          </p:cNvPr>
          <p:cNvGrpSpPr/>
          <p:nvPr/>
        </p:nvGrpSpPr>
        <p:grpSpPr>
          <a:xfrm>
            <a:off x="9475430" y="3907760"/>
            <a:ext cx="2336812" cy="2353624"/>
            <a:chOff x="6344913" y="3677128"/>
            <a:chExt cx="2336812" cy="2353624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74342035-479B-4077-80FB-85865704C555}"/>
                </a:ext>
              </a:extLst>
            </p:cNvPr>
            <p:cNvSpPr/>
            <p:nvPr/>
          </p:nvSpPr>
          <p:spPr>
            <a:xfrm>
              <a:off x="6344913" y="3677128"/>
              <a:ext cx="2336812" cy="2353624"/>
            </a:xfrm>
            <a:prstGeom prst="ellipse">
              <a:avLst/>
            </a:prstGeom>
            <a:solidFill>
              <a:srgbClr val="439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8" name="Picture 2" descr="Cd, disc, install, setup, software icon - Free download">
              <a:extLst>
                <a:ext uri="{FF2B5EF4-FFF2-40B4-BE49-F238E27FC236}">
                  <a16:creationId xmlns:a16="http://schemas.microsoft.com/office/drawing/2014/main" id="{EE21D81D-742C-40FD-A54B-AAF5CDC2D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102" y="3939622"/>
              <a:ext cx="1907458" cy="1907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B75821-3182-42CE-BF32-8FCF7E7E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21" y="1831640"/>
            <a:ext cx="588645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Встановлювальні файли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Встановлення програми </a:t>
            </a:r>
            <a:r>
              <a:rPr lang="uk-UA" sz="2800" b="1" i="1" dirty="0" err="1">
                <a:solidFill>
                  <a:srgbClr val="FFFF00"/>
                </a:solidFill>
              </a:rPr>
              <a:t>Blender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5C0FF-F74B-4540-BE44-94C4288B088F}"/>
              </a:ext>
            </a:extLst>
          </p:cNvPr>
          <p:cNvSpPr txBox="1"/>
          <p:nvPr/>
        </p:nvSpPr>
        <p:spPr>
          <a:xfrm>
            <a:off x="70928" y="1831641"/>
            <a:ext cx="6025071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uk-UA" sz="2800" b="1" i="1" dirty="0">
                <a:solidFill>
                  <a:schemeClr val="bg1"/>
                </a:solidFill>
              </a:rPr>
              <a:t>натиснути кнопку </a:t>
            </a:r>
            <a:r>
              <a:rPr lang="uk-UA" sz="2800" b="1" i="1" dirty="0" err="1">
                <a:solidFill>
                  <a:srgbClr val="FFFF00"/>
                </a:solidFill>
              </a:rPr>
              <a:t>Install</a:t>
            </a:r>
            <a:r>
              <a:rPr lang="en-US" dirty="0"/>
              <a:t> </a:t>
            </a:r>
            <a:r>
              <a:rPr lang="uk-UA" sz="2800" b="1" i="1" dirty="0">
                <a:solidFill>
                  <a:schemeClr val="bg1"/>
                </a:solidFill>
              </a:rPr>
              <a:t>— розпочнеться встановлення, по завершенні якого слід закрити вікно, натиснувши кнопку </a:t>
            </a:r>
            <a:r>
              <a:rPr lang="uk-UA" sz="2800" b="1" i="1" dirty="0" err="1">
                <a:solidFill>
                  <a:srgbClr val="FFFF00"/>
                </a:solidFill>
              </a:rPr>
              <a:t>Finish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FB1065A-4B59-41F7-812C-EA1145A45578}"/>
              </a:ext>
            </a:extLst>
          </p:cNvPr>
          <p:cNvSpPr/>
          <p:nvPr/>
        </p:nvSpPr>
        <p:spPr>
          <a:xfrm>
            <a:off x="9556541" y="5956299"/>
            <a:ext cx="1337520" cy="33520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FFFEB9C4-C8DC-48C1-9E41-BA78FE7E157D}"/>
              </a:ext>
            </a:extLst>
          </p:cNvPr>
          <p:cNvSpPr/>
          <p:nvPr/>
        </p:nvSpPr>
        <p:spPr>
          <a:xfrm rot="18900000">
            <a:off x="10083070" y="530203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0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Встановлювальні файли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615982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Після цього програму можна запустити за допомогою ярлика, який з’явився в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головному меню ОС.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4DE4D-54BB-4E5D-919C-FA598D32562A}"/>
              </a:ext>
            </a:extLst>
          </p:cNvPr>
          <p:cNvSpPr txBox="1"/>
          <p:nvPr/>
        </p:nvSpPr>
        <p:spPr>
          <a:xfrm>
            <a:off x="1567543" y="3701422"/>
            <a:ext cx="10554607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3 міркувань безпеки інсталювати програми за допомогою встановлювального файлу або зі сховища (див. далі) у більшості ОС можуть тільки користувачі та користування, які мають права адміністратора комп’ютера.</a:t>
            </a:r>
          </a:p>
        </p:txBody>
      </p:sp>
      <p:pic>
        <p:nvPicPr>
          <p:cNvPr id="8" name="Picture 2" descr="attention, notice, warning icon">
            <a:extLst>
              <a:ext uri="{FF2B5EF4-FFF2-40B4-BE49-F238E27FC236}">
                <a16:creationId xmlns:a16="http://schemas.microsoft.com/office/drawing/2014/main" id="{913CC52F-DCD2-4620-B28D-E7C986BC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70142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DB877A1-5247-4977-90D4-C6C1525B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78" y="1196763"/>
            <a:ext cx="2730770" cy="22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Встановлювальні файли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6756176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В ОС </a:t>
            </a:r>
            <a:r>
              <a:rPr lang="en-US" sz="2800" b="1" i="1" dirty="0">
                <a:solidFill>
                  <a:schemeClr val="bg1"/>
                </a:solidFill>
              </a:rPr>
              <a:t>Windows, </a:t>
            </a:r>
            <a:r>
              <a:rPr lang="uk-UA" sz="2800" b="1" i="1" dirty="0">
                <a:solidFill>
                  <a:schemeClr val="bg1"/>
                </a:solidFill>
              </a:rPr>
              <a:t>якщо виконано вхід в обліковий запис з обмеженими правами, можна запустити встановлювальний файл від імені адміністратора. В контекстному меню файлу слід вибрати відповідну команду, а потім у діалоговому вікні — ім’я користувача чи користування з правами адміністратора і ввести пароль.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BBB172-D999-440A-A30D-1F025675B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121" y="1196764"/>
            <a:ext cx="5174871" cy="483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90178C5-DD70-42F4-9388-0CE9015CB8A9}"/>
              </a:ext>
            </a:extLst>
          </p:cNvPr>
          <p:cNvSpPr/>
          <p:nvPr/>
        </p:nvSpPr>
        <p:spPr>
          <a:xfrm>
            <a:off x="6950201" y="3094816"/>
            <a:ext cx="5169791" cy="33418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2FC79C5F-494B-40CE-B140-945173207C65}"/>
              </a:ext>
            </a:extLst>
          </p:cNvPr>
          <p:cNvSpPr/>
          <p:nvPr/>
        </p:nvSpPr>
        <p:spPr>
          <a:xfrm rot="18900000">
            <a:off x="7670065" y="242338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7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Встановлювальні файли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947BD2-84DB-4BF9-901C-B1200A322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417" y="1196763"/>
            <a:ext cx="6315575" cy="5262979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9FFF253-35FB-483E-88BC-B85D98569DAC}"/>
              </a:ext>
            </a:extLst>
          </p:cNvPr>
          <p:cNvSpPr/>
          <p:nvPr/>
        </p:nvSpPr>
        <p:spPr>
          <a:xfrm>
            <a:off x="72009" y="1196763"/>
            <a:ext cx="5611037" cy="526297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Якщо є декілька варіантів отримання встановлювального файлу, варто надавати перевагу тому, який пропонує розробник програми (наприклад, сайту розробника). Це допоможе уникнути файлів, змінених зловмисниками.</a:t>
            </a:r>
          </a:p>
        </p:txBody>
      </p:sp>
    </p:spTree>
    <p:extLst>
      <p:ext uri="{BB962C8B-B14F-4D97-AF65-F5344CB8AC3E}">
        <p14:creationId xmlns:p14="http://schemas.microsoft.com/office/powerpoint/2010/main" val="11002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Сховище програм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A5B77BA-C184-4D3A-8F6C-BEAAFC97B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62" y="1196763"/>
            <a:ext cx="5286030" cy="52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6F560D0-25DE-4D87-BE7E-D5A9187DDA18}"/>
              </a:ext>
            </a:extLst>
          </p:cNvPr>
          <p:cNvSpPr/>
          <p:nvPr/>
        </p:nvSpPr>
        <p:spPr>
          <a:xfrm>
            <a:off x="72008" y="1196763"/>
            <a:ext cx="6626965" cy="526773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i="1" dirty="0">
                <a:solidFill>
                  <a:schemeClr val="bg1"/>
                </a:solidFill>
              </a:rPr>
              <a:t>Розробники багатьох ОС пропонують не лише власне ОС, а й певний набір програмного забезпечення, яке можна встановити додатково. Ці програми зберігаються у сховищі в інтернеті, доступ до якого здійснюють за допомогою спеціальної програми.</a:t>
            </a:r>
          </a:p>
        </p:txBody>
      </p:sp>
    </p:spTree>
    <p:extLst>
      <p:ext uri="{BB962C8B-B14F-4D97-AF65-F5344CB8AC3E}">
        <p14:creationId xmlns:p14="http://schemas.microsoft.com/office/powerpoint/2010/main" val="37286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Сховище програм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сучасних версіях ОС доступ до сховища забезпечує: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ABA0890-ED6F-403E-B191-504E7F061477}"/>
              </a:ext>
            </a:extLst>
          </p:cNvPr>
          <p:cNvSpPr/>
          <p:nvPr/>
        </p:nvSpPr>
        <p:spPr>
          <a:xfrm>
            <a:off x="72007" y="1838168"/>
            <a:ext cx="3973050" cy="9149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 ОС </a:t>
            </a:r>
            <a:r>
              <a:rPr lang="en-US" sz="2800" b="1" i="1" dirty="0">
                <a:solidFill>
                  <a:schemeClr val="bg1"/>
                </a:solidFill>
              </a:rPr>
              <a:t>Windows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518C9AC-CCE7-45C3-BAE6-92022A262CBA}"/>
              </a:ext>
            </a:extLst>
          </p:cNvPr>
          <p:cNvSpPr/>
          <p:nvPr/>
        </p:nvSpPr>
        <p:spPr>
          <a:xfrm>
            <a:off x="4110552" y="1838168"/>
            <a:ext cx="3973050" cy="9149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 ОС </a:t>
            </a:r>
            <a:r>
              <a:rPr lang="en-US" sz="2800" b="1" i="1" dirty="0">
                <a:solidFill>
                  <a:schemeClr val="bg1"/>
                </a:solidFill>
              </a:rPr>
              <a:t>Android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E308D9F-B9ED-4475-B953-6F7617D2772A}"/>
              </a:ext>
            </a:extLst>
          </p:cNvPr>
          <p:cNvSpPr/>
          <p:nvPr/>
        </p:nvSpPr>
        <p:spPr>
          <a:xfrm>
            <a:off x="8149100" y="1838168"/>
            <a:ext cx="3973050" cy="9149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 ОС </a:t>
            </a:r>
            <a:r>
              <a:rPr lang="en-US" sz="2800" b="1" i="1" dirty="0">
                <a:solidFill>
                  <a:schemeClr val="bg1"/>
                </a:solidFill>
              </a:rPr>
              <a:t>iOS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DB7164D-F86D-4DD5-AAD7-28742ABB504C}"/>
              </a:ext>
            </a:extLst>
          </p:cNvPr>
          <p:cNvSpPr/>
          <p:nvPr/>
        </p:nvSpPr>
        <p:spPr>
          <a:xfrm>
            <a:off x="72007" y="2871325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програма </a:t>
            </a:r>
            <a:r>
              <a:rPr lang="en-US" sz="2800" b="1" i="1" dirty="0">
                <a:solidFill>
                  <a:schemeClr val="bg1"/>
                </a:solidFill>
              </a:rPr>
              <a:t>Microsoft Store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15B20D7-5809-4D87-906E-17954F1E7F8B}"/>
              </a:ext>
            </a:extLst>
          </p:cNvPr>
          <p:cNvSpPr/>
          <p:nvPr/>
        </p:nvSpPr>
        <p:spPr>
          <a:xfrm>
            <a:off x="4110552" y="2871325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Play </a:t>
            </a:r>
            <a:r>
              <a:rPr lang="uk-UA" sz="2800" b="1" i="1" dirty="0">
                <a:solidFill>
                  <a:schemeClr val="bg1"/>
                </a:solidFill>
              </a:rPr>
              <a:t>Маркет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30189D9-110B-43B3-90C8-DA6BE58F2484}"/>
              </a:ext>
            </a:extLst>
          </p:cNvPr>
          <p:cNvSpPr/>
          <p:nvPr/>
        </p:nvSpPr>
        <p:spPr>
          <a:xfrm>
            <a:off x="8149100" y="2871325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Apple Store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152493C-3785-454E-B098-4CC213F5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2" y="436741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ple, store, app, app store, apps, game, games icon - Free download">
            <a:extLst>
              <a:ext uri="{FF2B5EF4-FFF2-40B4-BE49-F238E27FC236}">
                <a16:creationId xmlns:a16="http://schemas.microsoft.com/office/drawing/2014/main" id="{40B2BF8B-F39A-4758-8AD3-909AC0DC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084" y="4163986"/>
            <a:ext cx="2361116" cy="236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конка Play, google play, плей маркет, размер 512x512 | id22938 |  iconbird.com">
            <a:extLst>
              <a:ext uri="{FF2B5EF4-FFF2-40B4-BE49-F238E27FC236}">
                <a16:creationId xmlns:a16="http://schemas.microsoft.com/office/drawing/2014/main" id="{46FF60DF-6645-46C8-ABF2-84E792C7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36" y="4308055"/>
            <a:ext cx="2023728" cy="20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Сховище програм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7491670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Перевагою такого сховища є те, що вміщені в нього програми розробники перевіряють на сумісність з ОС. Це зменшує ймовірність виникнення проблем під час користування програмами.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5B455-0465-43B0-ABAB-B9A77E2B4A52}"/>
              </a:ext>
            </a:extLst>
          </p:cNvPr>
          <p:cNvSpPr txBox="1"/>
          <p:nvPr/>
        </p:nvSpPr>
        <p:spPr>
          <a:xfrm>
            <a:off x="72008" y="3989659"/>
            <a:ext cx="7491670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Проте, у сховищі часто містяться не найновіші версії програм, тому, якщо ОС це дозволяє, встановлювати нові версії доводиться іншим способом.</a:t>
            </a:r>
          </a:p>
        </p:txBody>
      </p:sp>
      <p:pic>
        <p:nvPicPr>
          <p:cNvPr id="5122" name="Picture 2" descr="Software pricing online advertising service web Vector Image">
            <a:extLst>
              <a:ext uri="{FF2B5EF4-FFF2-40B4-BE49-F238E27FC236}">
                <a16:creationId xmlns:a16="http://schemas.microsoft.com/office/drawing/2014/main" id="{F53FC10A-87BE-4B83-A955-3AE60291F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r="6611" b="8696"/>
          <a:stretch/>
        </p:blipFill>
        <p:spPr bwMode="auto">
          <a:xfrm>
            <a:off x="7639319" y="1196762"/>
            <a:ext cx="4480673" cy="50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3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Переносні програми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людина не планує користуватися програмою довго або не має прав адміністратора, потрібних, щоб її встановити, для ознайомлення з програмою можна скористатися її переносним варіантом.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E2680-A9B8-436F-8F03-2974C5C43DFF}"/>
              </a:ext>
            </a:extLst>
          </p:cNvPr>
          <p:cNvSpPr txBox="1"/>
          <p:nvPr/>
        </p:nvSpPr>
        <p:spPr>
          <a:xfrm>
            <a:off x="1403648" y="3124940"/>
            <a:ext cx="7740352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Переносна</a:t>
            </a:r>
            <a:r>
              <a:rPr lang="uk-UA" sz="2800" b="1" i="1" kern="0" dirty="0">
                <a:solidFill>
                  <a:srgbClr val="FFFFFF"/>
                </a:solidFill>
              </a:rPr>
              <a:t> (або </a:t>
            </a:r>
            <a:r>
              <a:rPr lang="uk-UA" sz="2800" b="1" i="1" kern="0" dirty="0">
                <a:solidFill>
                  <a:srgbClr val="FFFF00"/>
                </a:solidFill>
              </a:rPr>
              <a:t>портативна</a:t>
            </a:r>
            <a:r>
              <a:rPr lang="uk-UA" sz="2800" b="1" i="1" kern="0" dirty="0">
                <a:solidFill>
                  <a:srgbClr val="FFFFFF"/>
                </a:solidFill>
              </a:rPr>
              <a:t>) </a:t>
            </a:r>
            <a:r>
              <a:rPr lang="uk-UA" sz="2800" b="1" i="1" kern="0" dirty="0">
                <a:solidFill>
                  <a:srgbClr val="FFFF00"/>
                </a:solidFill>
              </a:rPr>
              <a:t>програма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 err="1">
                <a:solidFill>
                  <a:srgbClr val="FFFFFF"/>
                </a:solidFill>
              </a:rPr>
              <a:t>portable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application</a:t>
            </a:r>
            <a:r>
              <a:rPr lang="en-US" dirty="0"/>
              <a:t>  </a:t>
            </a:r>
            <a:r>
              <a:rPr lang="uk-UA" sz="2800" b="1" i="1" kern="0" dirty="0">
                <a:solidFill>
                  <a:srgbClr val="FFFFFF"/>
                </a:solidFill>
              </a:rPr>
              <a:t>— переносний застосунок) — це програма, для запуску якої на комп’ютері не потрібне встановлення.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26CB7D6-957A-4E38-A224-7D4EB2EA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3124940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lash drive - Free electronics icons">
            <a:extLst>
              <a:ext uri="{FF2B5EF4-FFF2-40B4-BE49-F238E27FC236}">
                <a16:creationId xmlns:a16="http://schemas.microsoft.com/office/drawing/2014/main" id="{70E84936-6C8A-4298-B4F6-9331EAF8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94" y="3124940"/>
            <a:ext cx="2677656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Переносні програми</a:t>
            </a:r>
          </a:p>
        </p:txBody>
      </p:sp>
      <p:pic>
        <p:nvPicPr>
          <p:cNvPr id="7170" name="Picture 2" descr="Usb Vector Art, Icons, and Graphics for Free Download">
            <a:extLst>
              <a:ext uri="{FF2B5EF4-FFF2-40B4-BE49-F238E27FC236}">
                <a16:creationId xmlns:a16="http://schemas.microsoft.com/office/drawing/2014/main" id="{99710D7D-FDAB-4630-A7AB-A2F1E70B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980" y="1196763"/>
            <a:ext cx="5045011" cy="504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E47A43B-6797-4982-8F55-1EA815E0B44F}"/>
              </a:ext>
            </a:extLst>
          </p:cNvPr>
          <p:cNvSpPr/>
          <p:nvPr/>
        </p:nvSpPr>
        <p:spPr>
          <a:xfrm>
            <a:off x="72008" y="1196763"/>
            <a:ext cx="6855565" cy="5045010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00" b="1" i="1" dirty="0">
                <a:solidFill>
                  <a:schemeClr val="bg1"/>
                </a:solidFill>
              </a:rPr>
              <a:t>Для користування переносною програмою достатньо скопіювати на комп’ютер або </a:t>
            </a:r>
            <a:r>
              <a:rPr lang="uk-UA" sz="2900" b="1" i="1" dirty="0" err="1">
                <a:solidFill>
                  <a:schemeClr val="bg1"/>
                </a:solidFill>
              </a:rPr>
              <a:t>флешнакопичувач</a:t>
            </a:r>
            <a:r>
              <a:rPr lang="uk-UA" sz="2900" b="1" i="1" dirty="0">
                <a:solidFill>
                  <a:schemeClr val="bg1"/>
                </a:solidFill>
              </a:rPr>
              <a:t> папку з файлами програми, відшукати в ній потрібний виконуваний файл і запустити. Після цього можна для запуску програми зробити ярлик на робочому столі.</a:t>
            </a:r>
          </a:p>
        </p:txBody>
      </p:sp>
    </p:spTree>
    <p:extLst>
      <p:ext uri="{BB962C8B-B14F-4D97-AF65-F5344CB8AC3E}">
        <p14:creationId xmlns:p14="http://schemas.microsoft.com/office/powerpoint/2010/main" val="27989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Переносні програми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Не всі розробники надають переносні варіанти своїх програм.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16C65-5400-45E4-9EF1-E5AACA4CB484}"/>
              </a:ext>
            </a:extLst>
          </p:cNvPr>
          <p:cNvSpPr txBox="1"/>
          <p:nvPr/>
        </p:nvSpPr>
        <p:spPr>
          <a:xfrm>
            <a:off x="1567543" y="2280128"/>
            <a:ext cx="6383761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скопіювати папку програми, встановленої на комп’ютері за допомогою встановлювального файлу, і перенести на інший комп’ютер, то копія може виявитися непрацездатною.</a:t>
            </a:r>
          </a:p>
        </p:txBody>
      </p:sp>
      <p:pic>
        <p:nvPicPr>
          <p:cNvPr id="8" name="Picture 2" descr="attention, notice, warning icon">
            <a:extLst>
              <a:ext uri="{FF2B5EF4-FFF2-40B4-BE49-F238E27FC236}">
                <a16:creationId xmlns:a16="http://schemas.microsoft.com/office/drawing/2014/main" id="{0CA9F361-CC64-4D6E-909A-6C38B7F81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280128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916C8D-4A58-43AA-8280-82665C6A4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215" y="2280127"/>
            <a:ext cx="3978935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8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Встановлення та видалення програм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Перед початком використання програми на комп’ютері треба налагодити її взаємодію з ОС, тобто </a:t>
            </a:r>
            <a:r>
              <a:rPr lang="uk-UA" sz="2800" b="1" i="1" dirty="0">
                <a:solidFill>
                  <a:srgbClr val="FFFF00"/>
                </a:solidFill>
              </a:rPr>
              <a:t>встановити програму </a:t>
            </a:r>
            <a:r>
              <a:rPr lang="uk-UA" sz="2800" b="1" i="1" dirty="0">
                <a:solidFill>
                  <a:schemeClr val="bg1"/>
                </a:solidFill>
              </a:rPr>
              <a:t>на комп’ютер.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37A4773-39D4-43B4-8342-17B81FB1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2691255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A6E1C1-7974-4CB6-894C-04629C91D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104"/>
          <a:stretch/>
        </p:blipFill>
        <p:spPr>
          <a:xfrm>
            <a:off x="5673214" y="2691255"/>
            <a:ext cx="6448936" cy="3650551"/>
          </a:xfrm>
          <a:prstGeom prst="rect">
            <a:avLst/>
          </a:prstGeom>
        </p:spPr>
      </p:pic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B9B5BC1F-E465-46E1-A6D8-D16B09D16923}"/>
              </a:ext>
            </a:extLst>
          </p:cNvPr>
          <p:cNvSpPr/>
          <p:nvPr/>
        </p:nvSpPr>
        <p:spPr>
          <a:xfrm>
            <a:off x="1403647" y="2691254"/>
            <a:ext cx="4181076" cy="36505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встановлення програми на комп’ютер називають також </a:t>
            </a:r>
            <a:r>
              <a:rPr lang="uk-UA" sz="2800" b="1" i="1" kern="0" dirty="0">
                <a:solidFill>
                  <a:srgbClr val="FFFF00"/>
                </a:solidFill>
              </a:rPr>
              <a:t>інсталяцією програми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6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Переносні програми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 сторінці завантаження тривимірного редактора </a:t>
            </a:r>
            <a:r>
              <a:rPr lang="en-US" sz="2800" b="1" i="1" dirty="0">
                <a:solidFill>
                  <a:srgbClr val="FFFF00"/>
                </a:solidFill>
              </a:rPr>
              <a:t>Blender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для ОС </a:t>
            </a:r>
            <a:r>
              <a:rPr lang="en-US" sz="2800" b="1" i="1" dirty="0">
                <a:solidFill>
                  <a:schemeClr val="bg1"/>
                </a:solidFill>
              </a:rPr>
              <a:t>Windows </a:t>
            </a:r>
            <a:r>
              <a:rPr lang="uk-UA" sz="2800" b="1" i="1" dirty="0">
                <a:solidFill>
                  <a:schemeClr val="bg1"/>
                </a:solidFill>
              </a:rPr>
              <a:t>розробники пропонують такі варіанти завантаження: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C360BD-7AB3-41B8-B257-8E86AB2E4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251" y="2680203"/>
            <a:ext cx="4192741" cy="2661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23E6FC-54F6-4AD5-AE9F-109B1495B46C}"/>
              </a:ext>
            </a:extLst>
          </p:cNvPr>
          <p:cNvSpPr txBox="1"/>
          <p:nvPr/>
        </p:nvSpPr>
        <p:spPr>
          <a:xfrm>
            <a:off x="72007" y="2686807"/>
            <a:ext cx="7660636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встановлювальний файл (</a:t>
            </a:r>
            <a:r>
              <a:rPr lang="en-US" sz="2800" b="1" i="1" dirty="0">
                <a:solidFill>
                  <a:schemeClr val="bg1"/>
                </a:solidFill>
              </a:rPr>
              <a:t>Installer);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B2067-F6DE-41B5-96FD-3EF249C81862}"/>
              </a:ext>
            </a:extLst>
          </p:cNvPr>
          <p:cNvSpPr txBox="1"/>
          <p:nvPr/>
        </p:nvSpPr>
        <p:spPr>
          <a:xfrm>
            <a:off x="72007" y="3752399"/>
            <a:ext cx="7660636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переносна програма (</a:t>
            </a:r>
            <a:r>
              <a:rPr lang="en-US" sz="2800" b="1" i="1" dirty="0">
                <a:solidFill>
                  <a:schemeClr val="bg1"/>
                </a:solidFill>
              </a:rPr>
              <a:t>Portable);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6FC30-DA31-4BF9-971D-844B00BC327F}"/>
              </a:ext>
            </a:extLst>
          </p:cNvPr>
          <p:cNvSpPr txBox="1"/>
          <p:nvPr/>
        </p:nvSpPr>
        <p:spPr>
          <a:xfrm>
            <a:off x="72007" y="4387105"/>
            <a:ext cx="7660636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посилання на сховище програм (</a:t>
            </a:r>
            <a:r>
              <a:rPr lang="en-US" sz="2800" b="1" i="1" dirty="0">
                <a:solidFill>
                  <a:schemeClr val="bg1"/>
                </a:solidFill>
              </a:rPr>
              <a:t>Microsoft Store).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FEB20D-2E4D-4AAD-A788-D16E40CD4EE1}"/>
              </a:ext>
            </a:extLst>
          </p:cNvPr>
          <p:cNvSpPr txBox="1"/>
          <p:nvPr/>
        </p:nvSpPr>
        <p:spPr>
          <a:xfrm>
            <a:off x="70929" y="549901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інших ОС, для яких випускається </a:t>
            </a:r>
            <a:r>
              <a:rPr lang="en-US" sz="2800" b="1" i="1" dirty="0">
                <a:solidFill>
                  <a:schemeClr val="bg1"/>
                </a:solidFill>
              </a:rPr>
              <a:t>Blender, </a:t>
            </a:r>
            <a:r>
              <a:rPr lang="uk-UA" sz="2800" b="1" i="1" dirty="0">
                <a:solidFill>
                  <a:schemeClr val="bg1"/>
                </a:solidFill>
              </a:rPr>
              <a:t>також існують різні варіанти отримання програми.</a:t>
            </a:r>
          </a:p>
        </p:txBody>
      </p:sp>
    </p:spTree>
    <p:extLst>
      <p:ext uri="{BB962C8B-B14F-4D97-AF65-F5344CB8AC3E}">
        <p14:creationId xmlns:p14="http://schemas.microsoft.com/office/powerpoint/2010/main" val="36840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Видалення програм</a:t>
            </a:r>
          </a:p>
        </p:txBody>
      </p:sp>
      <p:pic>
        <p:nvPicPr>
          <p:cNvPr id="6" name="Picture 2" descr="IconExperience » G-Collection » Uninstall Icon">
            <a:extLst>
              <a:ext uri="{FF2B5EF4-FFF2-40B4-BE49-F238E27FC236}">
                <a16:creationId xmlns:a16="http://schemas.microsoft.com/office/drawing/2014/main" id="{210CC207-81D2-49BD-B8E0-E1F14D7BF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/>
          <a:stretch/>
        </p:blipFill>
        <p:spPr bwMode="auto">
          <a:xfrm>
            <a:off x="7326822" y="1196763"/>
            <a:ext cx="4757026" cy="495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0E7C81A-F660-4483-9B1F-CC0D5461417B}"/>
              </a:ext>
            </a:extLst>
          </p:cNvPr>
          <p:cNvSpPr/>
          <p:nvPr/>
        </p:nvSpPr>
        <p:spPr>
          <a:xfrm>
            <a:off x="72008" y="1196763"/>
            <a:ext cx="7064287" cy="495282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Програму, яка більше не потрібна на комп’ютері, варто з нього видалити. Це вивільнить пам’ять, яку займають файли програми, а також усуне інші зміни, зроблені в ОС під час встановлення.</a:t>
            </a:r>
          </a:p>
        </p:txBody>
      </p:sp>
    </p:spTree>
    <p:extLst>
      <p:ext uri="{BB962C8B-B14F-4D97-AF65-F5344CB8AC3E}">
        <p14:creationId xmlns:p14="http://schemas.microsoft.com/office/powerpoint/2010/main" val="4384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Видалення програм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Прийнявши рішення про видалення програми, не слід зразу видаляти пов’язані з програмою папки, файли і ярлики.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611C8-BC8D-47E2-848D-8E42B930267C}"/>
              </a:ext>
            </a:extLst>
          </p:cNvPr>
          <p:cNvSpPr txBox="1"/>
          <p:nvPr/>
        </p:nvSpPr>
        <p:spPr>
          <a:xfrm>
            <a:off x="70929" y="2710966"/>
            <a:ext cx="967935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Натомість потрібно запустити системну програму для видалення інстальованих програм або програму </a:t>
            </a:r>
            <a:r>
              <a:rPr lang="uk-UA" sz="2800" b="1" i="1" dirty="0">
                <a:solidFill>
                  <a:srgbClr val="FFFF00"/>
                </a:solidFill>
              </a:rPr>
              <a:t>деінсталяції</a:t>
            </a:r>
            <a:r>
              <a:rPr lang="uk-UA" sz="2800" b="1" i="1" dirty="0">
                <a:solidFill>
                  <a:schemeClr val="bg1"/>
                </a:solidFill>
              </a:rPr>
              <a:t> конкретної програми. А потім у діалоговому режимі видалити програму з комп’ютера.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9498B-C56D-4F89-85A3-B0FDA11F1521}"/>
              </a:ext>
            </a:extLst>
          </p:cNvPr>
          <p:cNvSpPr txBox="1"/>
          <p:nvPr/>
        </p:nvSpPr>
        <p:spPr>
          <a:xfrm>
            <a:off x="70929" y="5093377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 цьому з ОС буде вилучено зміни, зроблені під час встановлення програми (команди головного меню, асоціації файлів, файли та ярлики тощо).</a:t>
            </a:r>
          </a:p>
        </p:txBody>
      </p:sp>
      <p:pic>
        <p:nvPicPr>
          <p:cNvPr id="9218" name="Picture 2" descr="Removedor de Aplicaciones Android Aplicación APK (com.jumobile.manager. systemapp) por Jumobile - Descargar en PHONEKY">
            <a:extLst>
              <a:ext uri="{FF2B5EF4-FFF2-40B4-BE49-F238E27FC236}">
                <a16:creationId xmlns:a16="http://schemas.microsoft.com/office/drawing/2014/main" id="{E8FABD19-6E39-42C1-A8E5-7DD918FE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7980" r="8514" b="8204"/>
          <a:stretch/>
        </p:blipFill>
        <p:spPr bwMode="auto">
          <a:xfrm>
            <a:off x="9870241" y="2710966"/>
            <a:ext cx="2250830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Видалення програм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10914-86CD-4B06-B04C-D0E105435BA9}"/>
              </a:ext>
            </a:extLst>
          </p:cNvPr>
          <p:cNvSpPr txBox="1"/>
          <p:nvPr/>
        </p:nvSpPr>
        <p:spPr>
          <a:xfrm>
            <a:off x="1403648" y="1196752"/>
            <a:ext cx="1071850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Процес видалення програми з комп’ютера називають також </a:t>
            </a:r>
            <a:r>
              <a:rPr lang="uk-UA" sz="3200" b="1" i="1" kern="0" dirty="0">
                <a:solidFill>
                  <a:srgbClr val="FFFF00"/>
                </a:solidFill>
              </a:rPr>
              <a:t>деінсталяцією програми</a:t>
            </a:r>
            <a:r>
              <a:rPr lang="uk-UA" sz="32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0D8539C-0689-4A12-BBFB-7C6E6441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278141" cy="127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ADC173-1198-41FF-ACD3-0BB3785C2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634" y="2375503"/>
            <a:ext cx="3675358" cy="3528342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30997DF-308F-4B1C-B49E-CDAFC404ACDD}"/>
              </a:ext>
            </a:extLst>
          </p:cNvPr>
          <p:cNvSpPr/>
          <p:nvPr/>
        </p:nvSpPr>
        <p:spPr>
          <a:xfrm>
            <a:off x="72008" y="2463438"/>
            <a:ext cx="8217227" cy="3497312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В ОС Windows 1</a:t>
            </a:r>
            <a:r>
              <a:rPr lang="en-US" sz="3200" b="1" i="1" dirty="0">
                <a:solidFill>
                  <a:schemeClr val="bg1"/>
                </a:solidFill>
              </a:rPr>
              <a:t>1</a:t>
            </a:r>
            <a:r>
              <a:rPr lang="uk-UA" sz="3200" b="1" i="1" dirty="0">
                <a:solidFill>
                  <a:schemeClr val="bg1"/>
                </a:solidFill>
              </a:rPr>
              <a:t> програма для керування встановленими програмами запускається з </a:t>
            </a:r>
            <a:r>
              <a:rPr lang="uk-UA" sz="3200" b="1" i="1" dirty="0">
                <a:solidFill>
                  <a:srgbClr val="FFFF00"/>
                </a:solidFill>
              </a:rPr>
              <a:t>Панелі керування</a:t>
            </a:r>
            <a:r>
              <a:rPr lang="uk-UA" sz="3200" b="1" i="1" dirty="0">
                <a:solidFill>
                  <a:schemeClr val="bg1"/>
                </a:solidFill>
              </a:rPr>
              <a:t> командою </a:t>
            </a:r>
            <a:r>
              <a:rPr lang="uk-UA" sz="3200" b="1" i="1" dirty="0">
                <a:solidFill>
                  <a:srgbClr val="FFFF00"/>
                </a:solidFill>
              </a:rPr>
              <a:t>Програми та засоби</a:t>
            </a:r>
            <a:r>
              <a:rPr lang="uk-UA" sz="3200" b="1" i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20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Видалення програм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Щоб видалити одну з програм, слід у вікні </a:t>
            </a:r>
            <a:r>
              <a:rPr lang="uk-UA" sz="2800" b="1" i="1" dirty="0">
                <a:solidFill>
                  <a:srgbClr val="FFFF00"/>
                </a:solidFill>
              </a:rPr>
              <a:t>Програми та засоби</a:t>
            </a:r>
            <a:r>
              <a:rPr lang="uk-UA" sz="2800" b="1" i="1" dirty="0">
                <a:solidFill>
                  <a:schemeClr val="bg1"/>
                </a:solidFill>
              </a:rPr>
              <a:t> вибрати зі списку її назву і натиснути </a:t>
            </a:r>
            <a:r>
              <a:rPr lang="uk-UA" sz="2800" b="1" i="1" dirty="0">
                <a:solidFill>
                  <a:srgbClr val="FFFF00"/>
                </a:solidFill>
              </a:rPr>
              <a:t>Видалити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75DE42-2A4F-414D-835B-92F46E440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105"/>
          <a:stretch/>
        </p:blipFill>
        <p:spPr>
          <a:xfrm>
            <a:off x="72008" y="2694672"/>
            <a:ext cx="12050142" cy="380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BF2AE71-E8C7-4ABD-AF20-5F09A08B9FB5}"/>
              </a:ext>
            </a:extLst>
          </p:cNvPr>
          <p:cNvSpPr/>
          <p:nvPr/>
        </p:nvSpPr>
        <p:spPr>
          <a:xfrm>
            <a:off x="3479965" y="4734559"/>
            <a:ext cx="901536" cy="3312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FC78E99A-8133-43FF-A5D7-246F47F7BE1E}"/>
              </a:ext>
            </a:extLst>
          </p:cNvPr>
          <p:cNvSpPr/>
          <p:nvPr/>
        </p:nvSpPr>
        <p:spPr>
          <a:xfrm rot="18900000">
            <a:off x="3689723" y="404588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Видалення програм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9" y="1196763"/>
            <a:ext cx="8783756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Щоб видалити програму в ОС </a:t>
            </a:r>
            <a:r>
              <a:rPr lang="en-US" sz="2800" b="1" i="1" dirty="0">
                <a:solidFill>
                  <a:srgbClr val="FFFF00"/>
                </a:solidFill>
              </a:rPr>
              <a:t>MIUI</a:t>
            </a:r>
            <a:r>
              <a:rPr lang="en-US" sz="2800" b="1" i="1" dirty="0">
                <a:solidFill>
                  <a:schemeClr val="bg1"/>
                </a:solidFill>
              </a:rPr>
              <a:t> (</a:t>
            </a:r>
            <a:r>
              <a:rPr lang="uk-UA" sz="2800" b="1" i="1" dirty="0">
                <a:solidFill>
                  <a:schemeClr val="bg1"/>
                </a:solidFill>
              </a:rPr>
              <a:t>розробка корпорації </a:t>
            </a:r>
            <a:r>
              <a:rPr lang="en-US" sz="2800" b="1" i="1" dirty="0">
                <a:solidFill>
                  <a:srgbClr val="FFFF00"/>
                </a:solidFill>
              </a:rPr>
              <a:t>Xiaomi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на основі </a:t>
            </a:r>
            <a:r>
              <a:rPr lang="en-US" sz="2800" b="1" i="1" dirty="0">
                <a:solidFill>
                  <a:srgbClr val="FFFF00"/>
                </a:solidFill>
              </a:rPr>
              <a:t>Android</a:t>
            </a:r>
            <a:r>
              <a:rPr lang="en-US" sz="2800" b="1" i="1" dirty="0">
                <a:solidFill>
                  <a:schemeClr val="bg1"/>
                </a:solidFill>
              </a:rPr>
              <a:t>), </a:t>
            </a:r>
            <a:r>
              <a:rPr lang="uk-UA" sz="2800" b="1" i="1" dirty="0">
                <a:solidFill>
                  <a:schemeClr val="bg1"/>
                </a:solidFill>
              </a:rPr>
              <a:t>слід на її значку виконати довге натискання і вибрати з меню, що з’явиться, команду </a:t>
            </a:r>
            <a:r>
              <a:rPr lang="uk-UA" sz="2800" b="1" i="1" dirty="0">
                <a:solidFill>
                  <a:srgbClr val="FFFF00"/>
                </a:solidFill>
              </a:rPr>
              <a:t>Видалити</a:t>
            </a:r>
            <a:r>
              <a:rPr lang="uk-UA" sz="2800" b="1" i="1" dirty="0">
                <a:solidFill>
                  <a:schemeClr val="bg1"/>
                </a:solidFill>
              </a:rPr>
              <a:t>. Після цього потрібно підтвердити згоду на видалення програми та всіх її даних.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41A0B-1D1A-4BC9-B66E-8519501B3AD0}"/>
              </a:ext>
            </a:extLst>
          </p:cNvPr>
          <p:cNvSpPr txBox="1"/>
          <p:nvPr/>
        </p:nvSpPr>
        <p:spPr>
          <a:xfrm>
            <a:off x="1567543" y="4387216"/>
            <a:ext cx="10554607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багатьох ОС видаляти програми можна тільки маючи підвищені привілеї, наприклад, права адміністратора. Для видалення переносної програми достатньо видалити файл або папку з її файлами.</a:t>
            </a:r>
          </a:p>
        </p:txBody>
      </p:sp>
      <p:pic>
        <p:nvPicPr>
          <p:cNvPr id="9" name="Picture 2" descr="attention, notice, warning icon">
            <a:extLst>
              <a:ext uri="{FF2B5EF4-FFF2-40B4-BE49-F238E27FC236}">
                <a16:creationId xmlns:a16="http://schemas.microsoft.com/office/drawing/2014/main" id="{08FB8E1E-68B8-44A1-8B2E-45861A0EA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387216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Xiaomi icon - Free download on Iconfinder">
            <a:extLst>
              <a:ext uri="{FF2B5EF4-FFF2-40B4-BE49-F238E27FC236}">
                <a16:creationId xmlns:a16="http://schemas.microsoft.com/office/drawing/2014/main" id="{734D9DDA-D10A-40F1-A524-D9802249E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12494" r="12127" b="12471"/>
          <a:stretch/>
        </p:blipFill>
        <p:spPr bwMode="auto">
          <a:xfrm>
            <a:off x="8968631" y="1196763"/>
            <a:ext cx="3151360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інсталяція та деінсталяція програм?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1843490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є способи встановлення програми на комп’ютер?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47535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встановлювальний (інсталяційний) файл?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310722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переваги та недоліки використання сховища програм?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176937"/>
            <a:ext cx="1015263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програми називають переносними?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29" y="4815765"/>
            <a:ext cx="10152634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Чому, за потреби видалити встановлену на комп’ютері програму, не слід просто видаляти її папку?</a:t>
            </a:r>
          </a:p>
        </p:txBody>
      </p:sp>
    </p:spTree>
    <p:extLst>
      <p:ext uri="{BB962C8B-B14F-4D97-AF65-F5344CB8AC3E}">
        <p14:creationId xmlns:p14="http://schemas.microsoft.com/office/powerpoint/2010/main" val="9426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Інсталяція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018F423-D4FA-4D85-83AE-F624CBFD3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/>
          <a:stretch/>
        </p:blipFill>
        <p:spPr bwMode="auto">
          <a:xfrm>
            <a:off x="178376" y="2044163"/>
            <a:ext cx="11728489" cy="26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2, 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-19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19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Встановлення програм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Під час встановлення програми відбувається таке: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E4AE1-42EF-48BC-96DE-BBCAA1416ED5}"/>
              </a:ext>
            </a:extLst>
          </p:cNvPr>
          <p:cNvSpPr txBox="1"/>
          <p:nvPr/>
        </p:nvSpPr>
        <p:spPr>
          <a:xfrm>
            <a:off x="72009" y="1846009"/>
            <a:ext cx="6712250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у постійну пам’ять комп’ютера записуються її складові (виконувані файли, файли зображень, звуків, документації тощо);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69CE0-6BF2-4687-AAAF-D42283AD679A}"/>
              </a:ext>
            </a:extLst>
          </p:cNvPr>
          <p:cNvSpPr txBox="1"/>
          <p:nvPr/>
        </p:nvSpPr>
        <p:spPr>
          <a:xfrm>
            <a:off x="72009" y="4242699"/>
            <a:ext cx="671225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вносяться необхідні записи до файлів ОС;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5BE674-EA4D-4B47-B938-5C4D2FBD50EC}"/>
              </a:ext>
            </a:extLst>
          </p:cNvPr>
          <p:cNvSpPr txBox="1"/>
          <p:nvPr/>
        </p:nvSpPr>
        <p:spPr>
          <a:xfrm>
            <a:off x="72008" y="5346727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 головному меню ОС (в ОС Windows — у меню Пуск) створюються команди для запуску програми тощо.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E4AC6F-54F8-4344-858C-03CD82126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23" b="15200"/>
          <a:stretch/>
        </p:blipFill>
        <p:spPr>
          <a:xfrm>
            <a:off x="6900355" y="1840476"/>
            <a:ext cx="5219638" cy="33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3F6F8C7-2E95-4D0C-92AB-545E03529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A2211DF-1EBE-49F2-B44C-24292236C58C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2</a:t>
            </a:r>
          </a:p>
        </p:txBody>
      </p:sp>
      <p:pic>
        <p:nvPicPr>
          <p:cNvPr id="13" name="Picture 4" descr="Web maintenance, web settings, website tools, web repair, website management icon - Download on Iconfinder">
            <a:extLst>
              <a:ext uri="{FF2B5EF4-FFF2-40B4-BE49-F238E27FC236}">
                <a16:creationId xmlns:a16="http://schemas.microsoft.com/office/drawing/2014/main" id="{130886AD-48E0-4275-AD6F-C29608A64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2187" r="2605" b="2292"/>
          <a:stretch/>
        </p:blipFill>
        <p:spPr bwMode="auto">
          <a:xfrm>
            <a:off x="6587449" y="3911762"/>
            <a:ext cx="2336812" cy="23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B79A0275-0C82-4991-840C-7A2CF05AECBE}"/>
              </a:ext>
            </a:extLst>
          </p:cNvPr>
          <p:cNvGrpSpPr/>
          <p:nvPr/>
        </p:nvGrpSpPr>
        <p:grpSpPr>
          <a:xfrm>
            <a:off x="9475430" y="3907760"/>
            <a:ext cx="2336812" cy="2353624"/>
            <a:chOff x="6344913" y="3677128"/>
            <a:chExt cx="2336812" cy="235362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C7A37BE0-19D9-4F89-B441-B0A9BDC93A64}"/>
                </a:ext>
              </a:extLst>
            </p:cNvPr>
            <p:cNvSpPr/>
            <p:nvPr/>
          </p:nvSpPr>
          <p:spPr>
            <a:xfrm>
              <a:off x="6344913" y="3677128"/>
              <a:ext cx="2336812" cy="2353624"/>
            </a:xfrm>
            <a:prstGeom prst="ellipse">
              <a:avLst/>
            </a:prstGeom>
            <a:solidFill>
              <a:srgbClr val="439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Picture 2" descr="Cd, disc, install, setup, software icon - Free download">
              <a:extLst>
                <a:ext uri="{FF2B5EF4-FFF2-40B4-BE49-F238E27FC236}">
                  <a16:creationId xmlns:a16="http://schemas.microsoft.com/office/drawing/2014/main" id="{7BB18E62-97BE-4198-B513-C31BA4F5A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102" y="3939622"/>
              <a:ext cx="1907458" cy="1907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Встановлення програм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Особливості встановлення програм залежать від ОС, а також від конкретної програми. Багато ОС підтримують декілька способів встановлення програм.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69DA5-F804-4CC5-B248-E36B42F8E874}"/>
              </a:ext>
            </a:extLst>
          </p:cNvPr>
          <p:cNvSpPr txBox="1"/>
          <p:nvPr/>
        </p:nvSpPr>
        <p:spPr>
          <a:xfrm>
            <a:off x="70929" y="270109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Серед способів встановлення програм розглянемо: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43876-DDBE-41BA-95D4-027562F63DB3}"/>
              </a:ext>
            </a:extLst>
          </p:cNvPr>
          <p:cNvSpPr txBox="1"/>
          <p:nvPr/>
        </p:nvSpPr>
        <p:spPr>
          <a:xfrm>
            <a:off x="442451" y="3343656"/>
            <a:ext cx="7590503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використання встановлювальних (інсталяційних) файлів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0756F-314C-4408-84A3-0511E80914DF}"/>
              </a:ext>
            </a:extLst>
          </p:cNvPr>
          <p:cNvSpPr txBox="1"/>
          <p:nvPr/>
        </p:nvSpPr>
        <p:spPr>
          <a:xfrm>
            <a:off x="442451" y="4417790"/>
            <a:ext cx="7590503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встановлення зі сховища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087D6-0800-4F86-AFB4-5B1331175FC1}"/>
              </a:ext>
            </a:extLst>
          </p:cNvPr>
          <p:cNvSpPr txBox="1"/>
          <p:nvPr/>
        </p:nvSpPr>
        <p:spPr>
          <a:xfrm>
            <a:off x="442451" y="5061037"/>
            <a:ext cx="7590503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використання переносних програм.</a:t>
            </a:r>
          </a:p>
        </p:txBody>
      </p:sp>
      <p:pic>
        <p:nvPicPr>
          <p:cNvPr id="11" name="Picture 2" descr="install icon">
            <a:extLst>
              <a:ext uri="{FF2B5EF4-FFF2-40B4-BE49-F238E27FC236}">
                <a16:creationId xmlns:a16="http://schemas.microsoft.com/office/drawing/2014/main" id="{127A405B-1AA2-4E71-8F84-C7ED7560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465" y="3300557"/>
            <a:ext cx="2864269" cy="28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8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Встановлювальні файли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Розробник програми може поширювати її у вигляді </a:t>
            </a:r>
            <a:r>
              <a:rPr lang="uk-UA" sz="2800" b="1" i="1" dirty="0">
                <a:solidFill>
                  <a:srgbClr val="FFFF00"/>
                </a:solidFill>
              </a:rPr>
              <a:t>встановлювального файлу</a:t>
            </a:r>
            <a:r>
              <a:rPr lang="uk-UA" sz="2800" b="1" i="1" dirty="0">
                <a:solidFill>
                  <a:schemeClr val="bg1"/>
                </a:solidFill>
              </a:rPr>
              <a:t>. Це файл (виконуваний або спеціального формату), який потрібно відкрити на комп’ютері, після чого розпочнеться діалог щодо встановлення програми.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0E2F54A-1C69-4E6C-9442-C3542193464C}"/>
              </a:ext>
            </a:extLst>
          </p:cNvPr>
          <p:cNvSpPr/>
          <p:nvPr/>
        </p:nvSpPr>
        <p:spPr>
          <a:xfrm>
            <a:off x="72006" y="3524420"/>
            <a:ext cx="5972332" cy="739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dirty="0">
                <a:solidFill>
                  <a:schemeClr val="bg1"/>
                </a:solidFill>
              </a:rPr>
              <a:t>В ОС </a:t>
            </a:r>
            <a:r>
              <a:rPr lang="en-US" sz="3200" b="1" i="1" dirty="0">
                <a:solidFill>
                  <a:schemeClr val="bg1"/>
                </a:solidFill>
              </a:rPr>
              <a:t>Windows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ECCE866-A7F2-4378-B4FD-A34585073BD5}"/>
              </a:ext>
            </a:extLst>
          </p:cNvPr>
          <p:cNvSpPr/>
          <p:nvPr/>
        </p:nvSpPr>
        <p:spPr>
          <a:xfrm>
            <a:off x="6149818" y="3524420"/>
            <a:ext cx="5972332" cy="739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dirty="0">
                <a:solidFill>
                  <a:schemeClr val="bg1"/>
                </a:solidFill>
              </a:rPr>
              <a:t>в ОС </a:t>
            </a:r>
            <a:r>
              <a:rPr lang="en-US" sz="3200" b="1" i="1" dirty="0">
                <a:solidFill>
                  <a:schemeClr val="bg1"/>
                </a:solidFill>
              </a:rPr>
              <a:t>Linux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BAADE25-EE7D-4551-AA0F-C271E742B833}"/>
              </a:ext>
            </a:extLst>
          </p:cNvPr>
          <p:cNvSpPr/>
          <p:nvPr/>
        </p:nvSpPr>
        <p:spPr>
          <a:xfrm>
            <a:off x="72005" y="4404851"/>
            <a:ext cx="3875439" cy="20947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це може бути файл формату </a:t>
            </a:r>
            <a:r>
              <a:rPr lang="en-US" sz="2800" b="1" i="1" dirty="0">
                <a:solidFill>
                  <a:srgbClr val="FFFF00"/>
                </a:solidFill>
              </a:rPr>
              <a:t>EXE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або </a:t>
            </a:r>
            <a:r>
              <a:rPr lang="en-US" sz="2800" b="1" i="1" dirty="0">
                <a:solidFill>
                  <a:srgbClr val="FFFF00"/>
                </a:solidFill>
              </a:rPr>
              <a:t>MSI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54A3B8C-7945-4986-9AB7-90ADC336BB79}"/>
              </a:ext>
            </a:extLst>
          </p:cNvPr>
          <p:cNvSpPr/>
          <p:nvPr/>
        </p:nvSpPr>
        <p:spPr>
          <a:xfrm>
            <a:off x="6149817" y="4404851"/>
            <a:ext cx="3875439" cy="20947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це може бути файл формату </a:t>
            </a:r>
            <a:r>
              <a:rPr lang="en-US" sz="2800" b="1" i="1" dirty="0">
                <a:solidFill>
                  <a:srgbClr val="FFFF00"/>
                </a:solidFill>
              </a:rPr>
              <a:t>DEB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або </a:t>
            </a:r>
            <a:r>
              <a:rPr lang="en-US" sz="2800" b="1" i="1" dirty="0">
                <a:solidFill>
                  <a:srgbClr val="FFFF00"/>
                </a:solidFill>
              </a:rPr>
              <a:t>RPM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тощо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3" name="Picture 6" descr="Exe, executable, file icon - Download on Iconfinder">
            <a:extLst>
              <a:ext uri="{FF2B5EF4-FFF2-40B4-BE49-F238E27FC236}">
                <a16:creationId xmlns:a16="http://schemas.microsoft.com/office/drawing/2014/main" id="{415EE848-9682-4C82-A7C6-99EC50F71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t="12752" r="20363" b="12450"/>
          <a:stretch/>
        </p:blipFill>
        <p:spPr bwMode="auto">
          <a:xfrm>
            <a:off x="4153818" y="4344549"/>
            <a:ext cx="1864604" cy="215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b, debian software package, extension, file, type icon - Download on Iconfinder">
            <a:extLst>
              <a:ext uri="{FF2B5EF4-FFF2-40B4-BE49-F238E27FC236}">
                <a16:creationId xmlns:a16="http://schemas.microsoft.com/office/drawing/2014/main" id="{BA61840D-FF9D-4A78-BC49-41F2174A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257" y="4344549"/>
            <a:ext cx="2094737" cy="20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Встановлювальні файли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встановлення в ОС </a:t>
            </a:r>
            <a:r>
              <a:rPr lang="en-US" sz="2800" b="1" i="1" dirty="0">
                <a:solidFill>
                  <a:schemeClr val="bg1"/>
                </a:solidFill>
              </a:rPr>
              <a:t>Windows </a:t>
            </a:r>
            <a:r>
              <a:rPr lang="uk-UA" sz="2800" b="1" i="1" dirty="0">
                <a:solidFill>
                  <a:schemeClr val="bg1"/>
                </a:solidFill>
              </a:rPr>
              <a:t>програми </a:t>
            </a:r>
            <a:r>
              <a:rPr lang="en-US" sz="2800" b="1" i="1" dirty="0">
                <a:solidFill>
                  <a:srgbClr val="FFFF00"/>
                </a:solidFill>
              </a:rPr>
              <a:t>Blender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потрібно: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6AA09-FB9E-438B-AB31-66D3D9EDFC73}"/>
              </a:ext>
            </a:extLst>
          </p:cNvPr>
          <p:cNvSpPr txBox="1"/>
          <p:nvPr/>
        </p:nvSpPr>
        <p:spPr>
          <a:xfrm>
            <a:off x="70930" y="2278064"/>
            <a:ext cx="8188488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sz="2800" b="1" i="1" dirty="0">
                <a:solidFill>
                  <a:schemeClr val="bg1"/>
                </a:solidFill>
              </a:rPr>
              <a:t>на </a:t>
            </a:r>
            <a:r>
              <a:rPr lang="uk-UA" sz="2800" b="1" i="1" dirty="0" err="1">
                <a:solidFill>
                  <a:schemeClr val="bg1"/>
                </a:solidFill>
              </a:rPr>
              <a:t>вебсторінці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>
                <a:solidFill>
                  <a:schemeClr val="bg1"/>
                </a:solidFill>
              </a:rPr>
              <a:t>blender.org/download/ </a:t>
            </a:r>
            <a:r>
              <a:rPr lang="uk-UA" sz="2800" b="1" i="1" dirty="0">
                <a:solidFill>
                  <a:schemeClr val="bg1"/>
                </a:solidFill>
              </a:rPr>
              <a:t>завантажити встановлювальний файл (наприклад, </a:t>
            </a:r>
            <a:br>
              <a:rPr lang="uk-UA" sz="2800" b="1" i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blender-3.0.1-windows-x64.msi);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417DA0-0200-49FB-B512-32440A853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835" y="2278063"/>
            <a:ext cx="3603236" cy="38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Встановлювальні файли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Встановлення програми </a:t>
            </a:r>
            <a:r>
              <a:rPr lang="uk-UA" sz="2800" b="1" i="1" dirty="0" err="1">
                <a:solidFill>
                  <a:srgbClr val="FFFF00"/>
                </a:solidFill>
              </a:rPr>
              <a:t>Blender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5C0FF-F74B-4540-BE44-94C4288B088F}"/>
              </a:ext>
            </a:extLst>
          </p:cNvPr>
          <p:cNvSpPr txBox="1"/>
          <p:nvPr/>
        </p:nvSpPr>
        <p:spPr>
          <a:xfrm>
            <a:off x="70928" y="1831641"/>
            <a:ext cx="6025071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uk-UA" sz="2800" b="1" i="1" dirty="0">
                <a:solidFill>
                  <a:schemeClr val="bg1"/>
                </a:solidFill>
              </a:rPr>
              <a:t>відкрити файл — при цьому запуститься програма </a:t>
            </a:r>
            <a:r>
              <a:rPr lang="uk-UA" sz="2800" b="1" i="1" dirty="0">
                <a:solidFill>
                  <a:srgbClr val="FFFF00"/>
                </a:solidFill>
              </a:rPr>
              <a:t>Windows </a:t>
            </a:r>
            <a:r>
              <a:rPr lang="uk-UA" sz="2800" b="1" i="1" dirty="0" err="1">
                <a:solidFill>
                  <a:srgbClr val="FFFF00"/>
                </a:solidFill>
              </a:rPr>
              <a:t>Installer</a:t>
            </a:r>
            <a:r>
              <a:rPr lang="uk-UA" sz="2800" b="1" i="1" dirty="0">
                <a:solidFill>
                  <a:schemeClr val="bg1"/>
                </a:solidFill>
              </a:rPr>
              <a:t>, яка вестиме подальший діалог з користувачем (перехід до наступного кроку діалогу — кнопка </a:t>
            </a:r>
            <a:r>
              <a:rPr lang="uk-UA" sz="2800" b="1" i="1" dirty="0" err="1">
                <a:solidFill>
                  <a:srgbClr val="FFFF00"/>
                </a:solidFill>
              </a:rPr>
              <a:t>Next</a:t>
            </a:r>
            <a:r>
              <a:rPr lang="uk-UA" sz="2800" b="1" i="1" dirty="0">
                <a:solidFill>
                  <a:schemeClr val="bg1"/>
                </a:solidFill>
              </a:rPr>
              <a:t>);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FE01AA-4BD3-4153-B1E4-DD83793F1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21" y="1831641"/>
            <a:ext cx="588645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02CB2D8-45CD-43B0-826D-0D0EF0492CD3}"/>
              </a:ext>
            </a:extLst>
          </p:cNvPr>
          <p:cNvSpPr/>
          <p:nvPr/>
        </p:nvSpPr>
        <p:spPr>
          <a:xfrm>
            <a:off x="9963481" y="5956299"/>
            <a:ext cx="930580" cy="33520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A9077A1F-1E8F-4FD0-9404-4242560EFD8E}"/>
              </a:ext>
            </a:extLst>
          </p:cNvPr>
          <p:cNvSpPr/>
          <p:nvPr/>
        </p:nvSpPr>
        <p:spPr>
          <a:xfrm rot="18900000">
            <a:off x="10262140" y="530203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9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D842A7-6EF5-4FB5-9645-508B6B576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21" y="1831640"/>
            <a:ext cx="588645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Встановлювальні файли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Встановлення програми </a:t>
            </a:r>
            <a:r>
              <a:rPr lang="uk-UA" sz="2800" b="1" i="1" dirty="0" err="1">
                <a:solidFill>
                  <a:srgbClr val="FFFF00"/>
                </a:solidFill>
              </a:rPr>
              <a:t>Blender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5C0FF-F74B-4540-BE44-94C4288B088F}"/>
              </a:ext>
            </a:extLst>
          </p:cNvPr>
          <p:cNvSpPr txBox="1"/>
          <p:nvPr/>
        </p:nvSpPr>
        <p:spPr>
          <a:xfrm>
            <a:off x="70928" y="1831641"/>
            <a:ext cx="6025071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uk-UA" sz="2800" b="1" i="1" dirty="0">
                <a:solidFill>
                  <a:schemeClr val="bg1"/>
                </a:solidFill>
              </a:rPr>
              <a:t>погодитися з умовами ліцензії </a:t>
            </a:r>
            <a:r>
              <a:rPr lang="en-US" sz="2800" b="1" i="1" dirty="0">
                <a:solidFill>
                  <a:schemeClr val="bg1"/>
                </a:solidFill>
              </a:rPr>
              <a:t>GNU GPL, </a:t>
            </a:r>
            <a:r>
              <a:rPr lang="uk-UA" sz="2800" b="1" i="1" dirty="0">
                <a:solidFill>
                  <a:schemeClr val="bg1"/>
                </a:solidFill>
              </a:rPr>
              <a:t>поставивши позначку</a:t>
            </a:r>
            <a:br>
              <a:rPr lang="uk-UA" sz="2800" b="1" i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rgbClr val="FFFF00"/>
                </a:solidFill>
              </a:rPr>
              <a:t>I accept the terms in the License Agreement</a:t>
            </a:r>
            <a:r>
              <a:rPr lang="uk-UA" sz="2800" b="1" i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02CB2D8-45CD-43B0-826D-0D0EF0492CD3}"/>
              </a:ext>
            </a:extLst>
          </p:cNvPr>
          <p:cNvSpPr/>
          <p:nvPr/>
        </p:nvSpPr>
        <p:spPr>
          <a:xfrm>
            <a:off x="6507976" y="5390802"/>
            <a:ext cx="2738894" cy="33520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A9077A1F-1E8F-4FD0-9404-4242560EFD8E}"/>
              </a:ext>
            </a:extLst>
          </p:cNvPr>
          <p:cNvSpPr/>
          <p:nvPr/>
        </p:nvSpPr>
        <p:spPr>
          <a:xfrm rot="18900000">
            <a:off x="6498025" y="477269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1BDD5A-B37A-4523-8B27-17EAE19A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21" y="1831640"/>
            <a:ext cx="588645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Встановлювальні файли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Встановлення програми </a:t>
            </a:r>
            <a:r>
              <a:rPr lang="uk-UA" sz="2800" b="1" i="1" dirty="0" err="1">
                <a:solidFill>
                  <a:srgbClr val="FFFF00"/>
                </a:solidFill>
              </a:rPr>
              <a:t>Blender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5C0FF-F74B-4540-BE44-94C4288B088F}"/>
              </a:ext>
            </a:extLst>
          </p:cNvPr>
          <p:cNvSpPr txBox="1"/>
          <p:nvPr/>
        </p:nvSpPr>
        <p:spPr>
          <a:xfrm>
            <a:off x="70928" y="1831641"/>
            <a:ext cx="602507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uk-UA" sz="2800" b="1" i="1" dirty="0">
                <a:solidFill>
                  <a:schemeClr val="bg1"/>
                </a:solidFill>
              </a:rPr>
              <a:t>вибрати папку для встановлення або погодитися із запропонованою;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ACAF7FC-B12D-4259-946F-FBE6C4306D34}"/>
              </a:ext>
            </a:extLst>
          </p:cNvPr>
          <p:cNvSpPr/>
          <p:nvPr/>
        </p:nvSpPr>
        <p:spPr>
          <a:xfrm>
            <a:off x="10882850" y="5431016"/>
            <a:ext cx="1118649" cy="33520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2D8C9BEF-40EF-48C8-A2C7-2495284910A7}"/>
              </a:ext>
            </a:extLst>
          </p:cNvPr>
          <p:cNvSpPr/>
          <p:nvPr/>
        </p:nvSpPr>
        <p:spPr>
          <a:xfrm rot="2700000" flipH="1">
            <a:off x="10236873" y="477294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9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9592</TotalTime>
  <Words>1105</Words>
  <Application>Microsoft Office PowerPoint</Application>
  <PresentationFormat>Широкий екран</PresentationFormat>
  <Paragraphs>106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Comic Sans MS</vt:lpstr>
      <vt:lpstr>Verdana</vt:lpstr>
      <vt:lpstr>Wingdings</vt:lpstr>
      <vt:lpstr>Тема Office</vt:lpstr>
      <vt:lpstr>Поняття інсталяції та деінсталяції програмного забезпечення</vt:lpstr>
      <vt:lpstr>Встановлення та видалення програм</vt:lpstr>
      <vt:lpstr>Встановлення програм</vt:lpstr>
      <vt:lpstr>Встановлення програм</vt:lpstr>
      <vt:lpstr>Встановлювальні файли</vt:lpstr>
      <vt:lpstr>Встановлювальні файли</vt:lpstr>
      <vt:lpstr>Встановлювальні файли</vt:lpstr>
      <vt:lpstr>Встановлювальні файли</vt:lpstr>
      <vt:lpstr>Встановлювальні файли</vt:lpstr>
      <vt:lpstr>Встановлювальні файли</vt:lpstr>
      <vt:lpstr>Встановлювальні файли</vt:lpstr>
      <vt:lpstr>Встановлювальні файли</vt:lpstr>
      <vt:lpstr>Встановлювальні файли</vt:lpstr>
      <vt:lpstr>Сховище програм</vt:lpstr>
      <vt:lpstr>Сховище програм</vt:lpstr>
      <vt:lpstr>Сховище програм</vt:lpstr>
      <vt:lpstr>Переносні програми</vt:lpstr>
      <vt:lpstr>Переносні програми</vt:lpstr>
      <vt:lpstr>Переносні програми</vt:lpstr>
      <vt:lpstr>Переносні програми</vt:lpstr>
      <vt:lpstr>Видалення програм</vt:lpstr>
      <vt:lpstr>Видалення програм</vt:lpstr>
      <vt:lpstr>Видалення програм</vt:lpstr>
      <vt:lpstr>Видалення програм</vt:lpstr>
      <vt:lpstr>Видалення програм</vt:lpstr>
      <vt:lpstr>Питання для самоперевірки</vt:lpstr>
      <vt:lpstr>Розгадайте ребус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307</cp:revision>
  <dcterms:created xsi:type="dcterms:W3CDTF">2016-06-06T19:48:43Z</dcterms:created>
  <dcterms:modified xsi:type="dcterms:W3CDTF">2022-08-04T16:16:47Z</dcterms:modified>
</cp:coreProperties>
</file>