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1729" r:id="rId3"/>
    <p:sldId id="1735" r:id="rId4"/>
    <p:sldId id="1737" r:id="rId5"/>
    <p:sldId id="1736" r:id="rId6"/>
    <p:sldId id="1730" r:id="rId7"/>
    <p:sldId id="1731" r:id="rId8"/>
    <p:sldId id="1732" r:id="rId9"/>
    <p:sldId id="1741" r:id="rId10"/>
    <p:sldId id="1742" r:id="rId11"/>
    <p:sldId id="1743" r:id="rId12"/>
    <p:sldId id="1739" r:id="rId13"/>
    <p:sldId id="1744" r:id="rId14"/>
    <p:sldId id="1746" r:id="rId15"/>
    <p:sldId id="1745" r:id="rId16"/>
    <p:sldId id="1728" r:id="rId17"/>
    <p:sldId id="259" r:id="rId18"/>
    <p:sldId id="261" r:id="rId19"/>
    <p:sldId id="304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  <a:srgbClr val="E1292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892" autoAdjust="0"/>
  </p:normalViewPr>
  <p:slideViewPr>
    <p:cSldViewPr snapToGrid="0">
      <p:cViewPr varScale="1">
        <p:scale>
          <a:sx n="76" d="100"/>
          <a:sy n="76" d="100"/>
        </p:scale>
        <p:origin x="43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C1D0A-B9C4-4548-91F6-1922859C24DA}" type="datetimeFigureOut">
              <a:rPr lang="uk-UA" smtClean="0"/>
              <a:t>27.03.2021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CB05D-96F8-4967-8A65-A7CBBD7B18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537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com.ua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teach-inf.com.ua/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606" r="1693" b="28148"/>
          <a:stretch/>
        </p:blipFill>
        <p:spPr>
          <a:xfrm>
            <a:off x="0" y="1"/>
            <a:ext cx="4765678" cy="3899426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84424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8</a:t>
            </a:r>
            <a:endParaRPr lang="uk-UA" sz="150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id="{DCFE19AA-8AE1-48EF-8640-8ACBB1B6DBC8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</a:t>
            </a:r>
            <a:r>
              <a:rPr lang="en-US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27.03.2021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27.03.2021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2F8E2CD9-1704-475F-9D3D-E540C53AF270}"/>
              </a:ext>
            </a:extLst>
          </p:cNvPr>
          <p:cNvGrpSpPr/>
          <p:nvPr userDrawn="1"/>
        </p:nvGrpSpPr>
        <p:grpSpPr>
          <a:xfrm>
            <a:off x="-15226" y="6550240"/>
            <a:ext cx="4779249" cy="307777"/>
            <a:chOff x="467543" y="6506203"/>
            <a:chExt cx="4779249" cy="30777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2646EA-9341-43F1-B97E-77C55EE97A65}"/>
                </a:ext>
              </a:extLst>
            </p:cNvPr>
            <p:cNvSpPr txBox="1"/>
            <p:nvPr/>
          </p:nvSpPr>
          <p:spPr>
            <a:xfrm>
              <a:off x="467543" y="6506203"/>
              <a:ext cx="477924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0070C0"/>
                  </a:solidFill>
                  <a:latin typeface="Comic Sans MS" panose="030F0702030302020204" pitchFamily="66" charset="0"/>
                  <a:hlinkClick r:id="rId6" tooltip="Перейти на сайт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teach-inf.com.ua</a:t>
              </a:r>
              <a:endParaRPr lang="ru-RU" sz="1400" b="1" i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24" name="Picture 3">
              <a:extLst>
                <a:ext uri="{FF2B5EF4-FFF2-40B4-BE49-F238E27FC236}">
                  <a16:creationId xmlns:a16="http://schemas.microsoft.com/office/drawing/2014/main" id="{3702A9C8-4F71-4438-94D2-8F48162100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21953" y="6552070"/>
              <a:ext cx="325911" cy="192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27.03.2021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27.03.2021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27.03.2021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27.03.2021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27.03.2021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27.03.2021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27.03.2021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27.03.2021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6000" dirty="0"/>
              <a:t>Кодування графічних даних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4</a:t>
            </a:r>
          </a:p>
        </p:txBody>
      </p:sp>
      <p:pic>
        <p:nvPicPr>
          <p:cNvPr id="16" name="Picture 2" descr="Coding, programming, laptop icon - Download on Iconfinder">
            <a:extLst>
              <a:ext uri="{FF2B5EF4-FFF2-40B4-BE49-F238E27FC236}">
                <a16:creationId xmlns:a16="http://schemas.microsoft.com/office/drawing/2014/main" id="{459316AA-7C34-4190-A8F3-FE4D9407D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356" y="3682996"/>
            <a:ext cx="2341888" cy="234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mputer, creative, design, graphics, pen icon">
            <a:extLst>
              <a:ext uri="{FF2B5EF4-FFF2-40B4-BE49-F238E27FC236}">
                <a16:creationId xmlns:a16="http://schemas.microsoft.com/office/drawing/2014/main" id="{856A38D4-B314-4860-BB66-194CB5D6C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870" y="3683000"/>
            <a:ext cx="2402898" cy="234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7052273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Побачити код вибраного вами кольору можна під час роботи в різних програмних засобах. 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Кодування графічних даних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A88348-8C67-45E5-8591-14A63433F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230" y="1196763"/>
            <a:ext cx="4857762" cy="5334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073E6B-4DC8-461D-81C8-D0B13511E973}"/>
              </a:ext>
            </a:extLst>
          </p:cNvPr>
          <p:cNvSpPr txBox="1"/>
          <p:nvPr/>
        </p:nvSpPr>
        <p:spPr>
          <a:xfrm>
            <a:off x="72008" y="2716406"/>
            <a:ext cx="7052273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Наприклад, у програмах </a:t>
            </a:r>
            <a:r>
              <a:rPr lang="en-US" sz="2800" b="1" i="1" dirty="0">
                <a:solidFill>
                  <a:srgbClr val="FFFF00"/>
                </a:solidFill>
              </a:rPr>
              <a:t>Word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і </a:t>
            </a:r>
            <a:r>
              <a:rPr lang="en-US" sz="2800" b="1" i="1" dirty="0">
                <a:solidFill>
                  <a:srgbClr val="FFFF00"/>
                </a:solidFill>
              </a:rPr>
              <a:t>Excel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під час вибору кольору для заливки об’єктів подається код кольору в моделі </a:t>
            </a:r>
            <a:r>
              <a:rPr lang="en-US" sz="2800" b="1" i="1" dirty="0">
                <a:solidFill>
                  <a:srgbClr val="FFFF00"/>
                </a:solidFill>
              </a:rPr>
              <a:t>RGB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або </a:t>
            </a:r>
            <a:r>
              <a:rPr lang="en-US" sz="2800" b="1" i="1" dirty="0">
                <a:solidFill>
                  <a:srgbClr val="FFFF00"/>
                </a:solidFill>
              </a:rPr>
              <a:t>HSB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572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Кодування графічних даних виконується по-різному залежно від виду графіки. 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Кодування графічних даних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A7A2A6-5674-49D5-BB10-DEDE6BC87498}"/>
              </a:ext>
            </a:extLst>
          </p:cNvPr>
          <p:cNvSpPr txBox="1"/>
          <p:nvPr/>
        </p:nvSpPr>
        <p:spPr>
          <a:xfrm>
            <a:off x="70929" y="2268016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Як ви вже  знаєте, </a:t>
            </a:r>
            <a:r>
              <a:rPr lang="uk-UA" sz="2800" b="1" i="1" dirty="0">
                <a:solidFill>
                  <a:srgbClr val="FFFF00"/>
                </a:solidFill>
              </a:rPr>
              <a:t>растрове  зображення </a:t>
            </a:r>
            <a:r>
              <a:rPr lang="uk-UA" sz="2800" b="1" i="1" dirty="0">
                <a:solidFill>
                  <a:schemeClr val="bg1"/>
                </a:solidFill>
              </a:rPr>
              <a:t>складається  з окремих </a:t>
            </a:r>
            <a:r>
              <a:rPr lang="uk-UA" sz="2800" b="1" i="1" dirty="0">
                <a:solidFill>
                  <a:srgbClr val="FFFF00"/>
                </a:solidFill>
              </a:rPr>
              <a:t>пікселів</a:t>
            </a:r>
            <a:r>
              <a:rPr lang="uk-UA" sz="2800" b="1" i="1" dirty="0">
                <a:solidFill>
                  <a:schemeClr val="bg1"/>
                </a:solidFill>
              </a:rPr>
              <a:t>. Для кодування растрового зображення набором чисел визначається: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02501083-0269-4CA9-9D2A-D8F504A53CEF}"/>
              </a:ext>
            </a:extLst>
          </p:cNvPr>
          <p:cNvSpPr/>
          <p:nvPr/>
        </p:nvSpPr>
        <p:spPr>
          <a:xfrm>
            <a:off x="70929" y="3780205"/>
            <a:ext cx="2830651" cy="269093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кількість пікселів у ньому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70C4FF3A-F833-4769-BEDA-087ABA6A40A1}"/>
              </a:ext>
            </a:extLst>
          </p:cNvPr>
          <p:cNvSpPr/>
          <p:nvPr/>
        </p:nvSpPr>
        <p:spPr>
          <a:xfrm>
            <a:off x="6148741" y="3780205"/>
            <a:ext cx="2830651" cy="269093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колір кожного пікселя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0" name="Picture 2" descr="adjustable, content, frame, image, photos, picture, responsive, size icon">
            <a:extLst>
              <a:ext uri="{FF2B5EF4-FFF2-40B4-BE49-F238E27FC236}">
                <a16:creationId xmlns:a16="http://schemas.microsoft.com/office/drawing/2014/main" id="{01169599-6D4F-498F-8F1F-E76905F12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376" y="3763409"/>
            <a:ext cx="2707727" cy="270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olor wheel, palette, swatch icon">
            <a:extLst>
              <a:ext uri="{FF2B5EF4-FFF2-40B4-BE49-F238E27FC236}">
                <a16:creationId xmlns:a16="http://schemas.microsoft.com/office/drawing/2014/main" id="{A5784729-223F-4BE5-A170-28325DEB1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419" y="3752168"/>
            <a:ext cx="2830651" cy="283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22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rgbClr val="FFFF00"/>
                </a:solidFill>
              </a:rPr>
              <a:t>Векторне  зображення  </a:t>
            </a:r>
            <a:r>
              <a:rPr lang="uk-UA" sz="2800" b="1" i="1" dirty="0">
                <a:solidFill>
                  <a:schemeClr val="bg1"/>
                </a:solidFill>
              </a:rPr>
              <a:t>складається  з  окремих  геометричних фігур  (графічних примітивів):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Кодування графічних даних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ED668FCF-AD25-452D-AFC2-0C557260F4D4}"/>
              </a:ext>
            </a:extLst>
          </p:cNvPr>
          <p:cNvSpPr/>
          <p:nvPr/>
        </p:nvSpPr>
        <p:spPr>
          <a:xfrm>
            <a:off x="72008" y="2268232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Відрізків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8EB12814-C838-4C5C-A2B4-F17FE82946BC}"/>
              </a:ext>
            </a:extLst>
          </p:cNvPr>
          <p:cNvSpPr/>
          <p:nvPr/>
        </p:nvSpPr>
        <p:spPr>
          <a:xfrm>
            <a:off x="3125138" y="2268232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Багато-кутників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7A6F9E59-3513-44F3-A792-F3CB969FC3C8}"/>
              </a:ext>
            </a:extLst>
          </p:cNvPr>
          <p:cNvSpPr/>
          <p:nvPr/>
        </p:nvSpPr>
        <p:spPr>
          <a:xfrm>
            <a:off x="6178267" y="2268232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Кривих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9D173F20-3D29-4B34-ABAF-D33565663EE0}"/>
              </a:ext>
            </a:extLst>
          </p:cNvPr>
          <p:cNvSpPr/>
          <p:nvPr/>
        </p:nvSpPr>
        <p:spPr>
          <a:xfrm>
            <a:off x="9229550" y="2270150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Овалів тощо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cxnSp>
        <p:nvCxnSpPr>
          <p:cNvPr id="20" name="Пряма сполучна лінія 19">
            <a:extLst>
              <a:ext uri="{FF2B5EF4-FFF2-40B4-BE49-F238E27FC236}">
                <a16:creationId xmlns:a16="http://schemas.microsoft.com/office/drawing/2014/main" id="{91871BCE-6232-4484-B980-80AA01065EC6}"/>
              </a:ext>
            </a:extLst>
          </p:cNvPr>
          <p:cNvCxnSpPr/>
          <p:nvPr/>
        </p:nvCxnSpPr>
        <p:spPr>
          <a:xfrm flipV="1">
            <a:off x="157316" y="4001729"/>
            <a:ext cx="2723536" cy="2251587"/>
          </a:xfrm>
          <a:prstGeom prst="line">
            <a:avLst/>
          </a:prstGeom>
          <a:ln w="342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abstract, geomatry, geometric, polygon, shape icon">
            <a:extLst>
              <a:ext uri="{FF2B5EF4-FFF2-40B4-BE49-F238E27FC236}">
                <a16:creationId xmlns:a16="http://schemas.microsoft.com/office/drawing/2014/main" id="{47C7F452-23AE-4667-90D8-E16A46ECC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138" y="3740947"/>
            <a:ext cx="2887061" cy="288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arrow, curve, windy icon">
            <a:extLst>
              <a:ext uri="{FF2B5EF4-FFF2-40B4-BE49-F238E27FC236}">
                <a16:creationId xmlns:a16="http://schemas.microsoft.com/office/drawing/2014/main" id="{E4E3E882-B085-4853-B0A5-DB2B5AD9F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485" y="3773835"/>
            <a:ext cx="2808843" cy="280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Овал 22">
            <a:extLst>
              <a:ext uri="{FF2B5EF4-FFF2-40B4-BE49-F238E27FC236}">
                <a16:creationId xmlns:a16="http://schemas.microsoft.com/office/drawing/2014/main" id="{BCFF42B5-E7CE-4D8A-A967-9E86E8677C70}"/>
              </a:ext>
            </a:extLst>
          </p:cNvPr>
          <p:cNvSpPr/>
          <p:nvPr/>
        </p:nvSpPr>
        <p:spPr>
          <a:xfrm>
            <a:off x="9500262" y="3773835"/>
            <a:ext cx="2345635" cy="2808843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7364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  <p:bldP spid="18" grpId="0" animBg="1"/>
      <p:bldP spid="19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Кожен із графічних примітивів має: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Кодування графічних даних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E5DE65C4-29AE-493F-BAA7-9F2FFCC6ACF9}"/>
              </a:ext>
            </a:extLst>
          </p:cNvPr>
          <p:cNvSpPr/>
          <p:nvPr/>
        </p:nvSpPr>
        <p:spPr>
          <a:xfrm>
            <a:off x="72008" y="1829825"/>
            <a:ext cx="2887061" cy="187806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Координати в площині зображення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3FCD91A9-E640-4D2C-B69F-815AD092320B}"/>
              </a:ext>
            </a:extLst>
          </p:cNvPr>
          <p:cNvSpPr/>
          <p:nvPr/>
        </p:nvSpPr>
        <p:spPr>
          <a:xfrm>
            <a:off x="3125138" y="1829825"/>
            <a:ext cx="2887061" cy="187806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Форму, </a:t>
            </a:r>
            <a:r>
              <a:rPr lang="uk-UA" sz="2400" b="1" i="1" dirty="0">
                <a:solidFill>
                  <a:schemeClr val="bg1"/>
                </a:solidFill>
              </a:rPr>
              <a:t>яку можна описати математичними формулами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248D3C8E-DE4B-40B1-95D1-AFC13B85232B}"/>
              </a:ext>
            </a:extLst>
          </p:cNvPr>
          <p:cNvSpPr/>
          <p:nvPr/>
        </p:nvSpPr>
        <p:spPr>
          <a:xfrm>
            <a:off x="6178267" y="1829825"/>
            <a:ext cx="2887061" cy="187806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dirty="0">
                <a:solidFill>
                  <a:schemeClr val="bg1"/>
                </a:solidFill>
              </a:rPr>
              <a:t>Параметри контуру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57785073-E372-4C40-8D1B-E5C90D1C4509}"/>
              </a:ext>
            </a:extLst>
          </p:cNvPr>
          <p:cNvSpPr/>
          <p:nvPr/>
        </p:nvSpPr>
        <p:spPr>
          <a:xfrm>
            <a:off x="9229550" y="1831743"/>
            <a:ext cx="2887061" cy="187806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dirty="0">
                <a:solidFill>
                  <a:schemeClr val="bg1"/>
                </a:solidFill>
              </a:rPr>
              <a:t>Параметри заливки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pic>
        <p:nvPicPr>
          <p:cNvPr id="11" name="Picture 2" descr="cloud, contour, frame, stroke, wire icon">
            <a:extLst>
              <a:ext uri="{FF2B5EF4-FFF2-40B4-BE49-F238E27FC236}">
                <a16:creationId xmlns:a16="http://schemas.microsoft.com/office/drawing/2014/main" id="{C0609B7D-2E0B-417D-A48F-F60F78FBC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420" y="3707889"/>
            <a:ext cx="2888908" cy="288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brush, colour, drawing, paint, plate, sketch, tool icon">
            <a:extLst>
              <a:ext uri="{FF2B5EF4-FFF2-40B4-BE49-F238E27FC236}">
                <a16:creationId xmlns:a16="http://schemas.microsoft.com/office/drawing/2014/main" id="{F8E0F333-3302-4A78-9B5C-2239C6451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549" y="3841709"/>
            <a:ext cx="2887062" cy="288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angle, ruler, triangle icon">
            <a:extLst>
              <a:ext uri="{FF2B5EF4-FFF2-40B4-BE49-F238E27FC236}">
                <a16:creationId xmlns:a16="http://schemas.microsoft.com/office/drawing/2014/main" id="{9EE152B0-9230-416F-8465-38A87592E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5" y="3824055"/>
            <a:ext cx="2815893" cy="281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Результат пошуку зображень за запитом &quot;shape icon&quot;">
            <a:extLst>
              <a:ext uri="{FF2B5EF4-FFF2-40B4-BE49-F238E27FC236}">
                <a16:creationId xmlns:a16="http://schemas.microsoft.com/office/drawing/2014/main" id="{BEAD0C13-71AB-490A-84DD-68CCDA9A57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0" t="11106" r="8793" b="10761"/>
          <a:stretch/>
        </p:blipFill>
        <p:spPr bwMode="auto">
          <a:xfrm>
            <a:off x="3123291" y="3764440"/>
            <a:ext cx="2888908" cy="270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50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Кодування </a:t>
            </a:r>
            <a:r>
              <a:rPr lang="uk-UA" sz="2800" b="1" i="1" dirty="0">
                <a:solidFill>
                  <a:srgbClr val="FFFF00"/>
                </a:solidFill>
              </a:rPr>
              <a:t>векторного зображення </a:t>
            </a:r>
            <a:r>
              <a:rPr lang="uk-UA" sz="2800" b="1" i="1" dirty="0">
                <a:solidFill>
                  <a:schemeClr val="bg1"/>
                </a:solidFill>
              </a:rPr>
              <a:t>полягає в описі значень властивостей графічних примітивів, з яких складається зображення.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Кодування графічних даних</a:t>
            </a:r>
          </a:p>
        </p:txBody>
      </p:sp>
      <p:pic>
        <p:nvPicPr>
          <p:cNvPr id="6" name="Picture 2" descr="Результат пошуку зображень за запитом &quot;векторна графіка&quot;">
            <a:extLst>
              <a:ext uri="{FF2B5EF4-FFF2-40B4-BE49-F238E27FC236}">
                <a16:creationId xmlns:a16="http://schemas.microsoft.com/office/drawing/2014/main" id="{99B8B5B7-F50E-463A-8CCB-C6C0319C6E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r="4742"/>
          <a:stretch/>
        </p:blipFill>
        <p:spPr bwMode="auto">
          <a:xfrm>
            <a:off x="1734175" y="2744326"/>
            <a:ext cx="8723649" cy="368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75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Наприклад, для побудови круга достатньо  закодувати: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Кодування графічних даних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BCAC47D8-0AD1-4B09-90B1-F8BF75A3C46A}"/>
              </a:ext>
            </a:extLst>
          </p:cNvPr>
          <p:cNvSpPr/>
          <p:nvPr/>
        </p:nvSpPr>
        <p:spPr>
          <a:xfrm>
            <a:off x="77547" y="2244090"/>
            <a:ext cx="2887061" cy="133684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Місце розміщення центра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392FFC7C-542D-4B7A-8016-650789EC22B1}"/>
              </a:ext>
            </a:extLst>
          </p:cNvPr>
          <p:cNvSpPr/>
          <p:nvPr/>
        </p:nvSpPr>
        <p:spPr>
          <a:xfrm>
            <a:off x="3130677" y="2244090"/>
            <a:ext cx="2887061" cy="133684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Радіус круга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B9009AA0-BF9C-4543-8440-B899C5E352D0}"/>
              </a:ext>
            </a:extLst>
          </p:cNvPr>
          <p:cNvSpPr/>
          <p:nvPr/>
        </p:nvSpPr>
        <p:spPr>
          <a:xfrm>
            <a:off x="6183806" y="2244090"/>
            <a:ext cx="2887061" cy="133684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Товщину, стиль і колір лінії кола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80EB75E8-AC9F-40CB-B1E9-EE77C014D7F5}"/>
              </a:ext>
            </a:extLst>
          </p:cNvPr>
          <p:cNvSpPr/>
          <p:nvPr/>
        </p:nvSpPr>
        <p:spPr>
          <a:xfrm>
            <a:off x="9235089" y="2246008"/>
            <a:ext cx="2887061" cy="133684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Колір   заливки</a:t>
            </a:r>
          </a:p>
        </p:txBody>
      </p:sp>
      <p:pic>
        <p:nvPicPr>
          <p:cNvPr id="11" name="Picture 2" descr="axis, chart, coordinates icon">
            <a:extLst>
              <a:ext uri="{FF2B5EF4-FFF2-40B4-BE49-F238E27FC236}">
                <a16:creationId xmlns:a16="http://schemas.microsoft.com/office/drawing/2014/main" id="{DDC94C80-6C2C-451F-9A2C-E17E00DCF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3" y="3662779"/>
            <a:ext cx="2883475" cy="288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orm, geometry, measure, radius, round icon">
            <a:extLst>
              <a:ext uri="{FF2B5EF4-FFF2-40B4-BE49-F238E27FC236}">
                <a16:creationId xmlns:a16="http://schemas.microsoft.com/office/drawing/2014/main" id="{112DA305-40F4-44B6-80C3-8BAE7689A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677" y="3662779"/>
            <a:ext cx="2887061" cy="288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48E2158B-0818-4EDB-B8F4-42FCD66C1ACC}"/>
              </a:ext>
            </a:extLst>
          </p:cNvPr>
          <p:cNvSpPr/>
          <p:nvPr/>
        </p:nvSpPr>
        <p:spPr>
          <a:xfrm>
            <a:off x="6235729" y="3712909"/>
            <a:ext cx="2783213" cy="2783213"/>
          </a:xfrm>
          <a:prstGeom prst="ellipse">
            <a:avLst/>
          </a:prstGeom>
          <a:noFill/>
          <a:ln w="190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49F02DF1-B04C-46D1-AFBF-2B4022B153BF}"/>
              </a:ext>
            </a:extLst>
          </p:cNvPr>
          <p:cNvSpPr/>
          <p:nvPr/>
        </p:nvSpPr>
        <p:spPr>
          <a:xfrm>
            <a:off x="9235088" y="3662779"/>
            <a:ext cx="2887061" cy="2887061"/>
          </a:xfrm>
          <a:prstGeom prst="ellipse">
            <a:avLst/>
          </a:prstGeom>
          <a:solidFill>
            <a:srgbClr val="7030A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338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59DF8B-D596-4D61-A882-62BC753BD732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колірна модель? </a:t>
            </a:r>
          </a:p>
        </p:txBody>
      </p:sp>
      <p:pic>
        <p:nvPicPr>
          <p:cNvPr id="14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FEFB6BFA-99A8-406D-A28C-EA0CBD944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DB55A0F-84FA-475A-A150-63F056D6840A}"/>
              </a:ext>
            </a:extLst>
          </p:cNvPr>
          <p:cNvSpPr txBox="1"/>
          <p:nvPr/>
        </p:nvSpPr>
        <p:spPr>
          <a:xfrm>
            <a:off x="72008" y="1836290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колірні моделі ви знаєте? Охарактеризуйте їх.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556AD2-3158-4A18-8F5A-252134B558F7}"/>
              </a:ext>
            </a:extLst>
          </p:cNvPr>
          <p:cNvSpPr txBox="1"/>
          <p:nvPr/>
        </p:nvSpPr>
        <p:spPr>
          <a:xfrm>
            <a:off x="72008" y="2496357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чому полягає кодування растрового графічного зображення?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4506A8-CE31-450B-BE5D-2F05A7613063}"/>
              </a:ext>
            </a:extLst>
          </p:cNvPr>
          <p:cNvSpPr txBox="1"/>
          <p:nvPr/>
        </p:nvSpPr>
        <p:spPr>
          <a:xfrm>
            <a:off x="72008" y="3587311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У  чому  полягає  кодування  векторного  графічного  зображення?  Наведіть приклади.</a:t>
            </a:r>
          </a:p>
        </p:txBody>
      </p:sp>
    </p:spTree>
    <p:extLst>
      <p:ext uri="{BB962C8B-B14F-4D97-AF65-F5344CB8AC3E}">
        <p14:creationId xmlns:p14="http://schemas.microsoft.com/office/powerpoint/2010/main" val="110913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003" y="1272161"/>
            <a:ext cx="4659626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1.2, ст.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12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-14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1.2</a:t>
            </a: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1.2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" y="1272161"/>
            <a:ext cx="4659626" cy="5347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679"/>
              <a:gd name="adj2" fmla="val 16474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14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7CB552-4E22-4667-A9CE-CD78F99EF5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82" r="9530"/>
          <a:stretch/>
        </p:blipFill>
        <p:spPr>
          <a:xfrm>
            <a:off x="7228115" y="1177376"/>
            <a:ext cx="4839154" cy="564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2017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4</a:t>
            </a:r>
          </a:p>
        </p:txBody>
      </p:sp>
      <p:pic>
        <p:nvPicPr>
          <p:cNvPr id="9" name="Picture 2" descr="Coding, programming, laptop icon - Download on Iconfinder">
            <a:extLst>
              <a:ext uri="{FF2B5EF4-FFF2-40B4-BE49-F238E27FC236}">
                <a16:creationId xmlns:a16="http://schemas.microsoft.com/office/drawing/2014/main" id="{1EAF1F76-6626-406C-92FC-D85C3BB5E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356" y="3682996"/>
            <a:ext cx="2341888" cy="234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mputer, creative, design, graphics, pen icon">
            <a:extLst>
              <a:ext uri="{FF2B5EF4-FFF2-40B4-BE49-F238E27FC236}">
                <a16:creationId xmlns:a16="http://schemas.microsoft.com/office/drawing/2014/main" id="{9D0FDA28-50F9-498C-849A-6A503B53E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870" y="3683000"/>
            <a:ext cx="2402898" cy="234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У комп’ютерній графіці важливим є кодування кольорів.</a:t>
            </a:r>
          </a:p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Існують різні правила кодування кольору – </a:t>
            </a:r>
            <a:r>
              <a:rPr lang="uk-UA" sz="2800" b="1" i="1" dirty="0">
                <a:solidFill>
                  <a:srgbClr val="FFFF00"/>
                </a:solidFill>
              </a:rPr>
              <a:t>колірні моделі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Кодування графічних даних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856B07-ACF7-4F0D-97E5-CEFB1560F4D4}"/>
              </a:ext>
            </a:extLst>
          </p:cNvPr>
          <p:cNvSpPr txBox="1"/>
          <p:nvPr/>
        </p:nvSpPr>
        <p:spPr>
          <a:xfrm>
            <a:off x="1403648" y="3126034"/>
            <a:ext cx="6604888" cy="304698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Колірна модель </a:t>
            </a:r>
            <a:r>
              <a:rPr lang="uk-UA" sz="3200" b="1" i="1" kern="0" dirty="0">
                <a:solidFill>
                  <a:srgbClr val="FFFFFF"/>
                </a:solidFill>
              </a:rPr>
              <a:t>– це спосіб кодування різних кольорів спектра у вигляді впорядкованого набору числових значень певних </a:t>
            </a:r>
            <a:r>
              <a:rPr lang="uk-UA" sz="3200" b="1" i="1" kern="0" dirty="0">
                <a:solidFill>
                  <a:srgbClr val="FFFF00"/>
                </a:solidFill>
              </a:rPr>
              <a:t>базових компонентів</a:t>
            </a:r>
            <a:r>
              <a:rPr lang="uk-UA" sz="3200" b="1" i="1" kern="0" dirty="0">
                <a:solidFill>
                  <a:srgbClr val="FFFFFF"/>
                </a:solidFill>
              </a:rPr>
              <a:t>.</a:t>
            </a:r>
            <a:endParaRPr kumimoji="0" lang="uk-UA" sz="32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559CDF2-51C4-4C5C-AAB9-03D918832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040" y="3126034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lue, color, green, light, optical, red, rgb icon - Download on Iconfinder">
            <a:extLst>
              <a:ext uri="{FF2B5EF4-FFF2-40B4-BE49-F238E27FC236}">
                <a16:creationId xmlns:a16="http://schemas.microsoft.com/office/drawing/2014/main" id="{58036DEE-3273-4B1B-B76D-9958563A1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9" t="3894" r="3526" b="3699"/>
          <a:stretch/>
        </p:blipFill>
        <p:spPr bwMode="auto">
          <a:xfrm>
            <a:off x="8580135" y="3126035"/>
            <a:ext cx="3060713" cy="304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57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1.2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Кодування графічних даних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C1D977-3C65-41A8-9041-27CD1443DFB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Найчастіше в комп’ютерній графіці використовують: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74BF2188-C3BF-483E-BBEC-B7297671C2F7}"/>
              </a:ext>
            </a:extLst>
          </p:cNvPr>
          <p:cNvSpPr/>
          <p:nvPr/>
        </p:nvSpPr>
        <p:spPr>
          <a:xfrm>
            <a:off x="72008" y="1801824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колірну</a:t>
            </a:r>
            <a:r>
              <a:rPr lang="en-US" sz="3600" b="1" i="1" kern="0" dirty="0">
                <a:solidFill>
                  <a:srgbClr val="FFFFFF"/>
                </a:solidFill>
              </a:rPr>
              <a:t> </a:t>
            </a:r>
            <a:r>
              <a:rPr lang="uk-UA" sz="3600" b="1" i="1" kern="0" dirty="0">
                <a:solidFill>
                  <a:srgbClr val="FFFFFF"/>
                </a:solidFill>
              </a:rPr>
              <a:t>модель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rgbClr val="FFFFFF"/>
                </a:solidFill>
              </a:rPr>
              <a:t>RGB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9B405327-5AAB-46AD-ABAE-FA314A147D7C}"/>
              </a:ext>
            </a:extLst>
          </p:cNvPr>
          <p:cNvSpPr/>
          <p:nvPr/>
        </p:nvSpPr>
        <p:spPr>
          <a:xfrm>
            <a:off x="6149820" y="1801824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rgbClr val="FFFFFF"/>
                </a:solidFill>
              </a:rPr>
              <a:t> </a:t>
            </a:r>
            <a:r>
              <a:rPr lang="uk-UA" sz="3600" b="1" i="1" kern="0" dirty="0">
                <a:solidFill>
                  <a:srgbClr val="FFFFFF"/>
                </a:solidFill>
              </a:rPr>
              <a:t>колірну</a:t>
            </a:r>
            <a:r>
              <a:rPr lang="en-US" sz="3600" b="1" i="1" kern="0" dirty="0">
                <a:solidFill>
                  <a:srgbClr val="FFFFFF"/>
                </a:solidFill>
              </a:rPr>
              <a:t> </a:t>
            </a:r>
            <a:r>
              <a:rPr lang="uk-UA" sz="3600" b="1" i="1" kern="0" dirty="0">
                <a:solidFill>
                  <a:srgbClr val="FFFFFF"/>
                </a:solidFill>
              </a:rPr>
              <a:t>модель </a:t>
            </a:r>
            <a:r>
              <a:rPr lang="en-US" sz="3600" b="1" i="1" kern="0" dirty="0">
                <a:solidFill>
                  <a:srgbClr val="FFFFFF"/>
                </a:solidFill>
              </a:rPr>
              <a:t>CMYK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  <p:pic>
        <p:nvPicPr>
          <p:cNvPr id="14" name="Picture 4" descr="hardware, print, printer icon">
            <a:extLst>
              <a:ext uri="{FF2B5EF4-FFF2-40B4-BE49-F238E27FC236}">
                <a16:creationId xmlns:a16="http://schemas.microsoft.com/office/drawing/2014/main" id="{81C04262-17C2-4077-886B-A3FD22B64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352" y="3025705"/>
            <a:ext cx="3008280" cy="300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88BC1E69-4C96-44B5-AD27-B6543B780805}"/>
              </a:ext>
            </a:extLst>
          </p:cNvPr>
          <p:cNvSpPr/>
          <p:nvPr/>
        </p:nvSpPr>
        <p:spPr>
          <a:xfrm>
            <a:off x="72008" y="3277080"/>
            <a:ext cx="2850082" cy="26413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якщо  зображення  буде  </a:t>
            </a:r>
            <a:r>
              <a:rPr lang="uk-UA" sz="2800" b="1" i="1" dirty="0" err="1">
                <a:solidFill>
                  <a:schemeClr val="bg1"/>
                </a:solidFill>
              </a:rPr>
              <a:t>відтворюва-тися</a:t>
            </a:r>
            <a:r>
              <a:rPr lang="uk-UA" sz="2800" b="1" i="1" dirty="0">
                <a:solidFill>
                  <a:schemeClr val="bg1"/>
                </a:solidFill>
              </a:rPr>
              <a:t> на  екрані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47DCA47B-C46D-4CB3-ACCA-5692A6EB86FB}"/>
              </a:ext>
            </a:extLst>
          </p:cNvPr>
          <p:cNvSpPr/>
          <p:nvPr/>
        </p:nvSpPr>
        <p:spPr>
          <a:xfrm>
            <a:off x="6147662" y="3277080"/>
            <a:ext cx="3167160" cy="26413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dirty="0">
                <a:solidFill>
                  <a:schemeClr val="bg1"/>
                </a:solidFill>
              </a:rPr>
              <a:t>для  друку зображення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pic>
        <p:nvPicPr>
          <p:cNvPr id="19" name="Picture 2" descr="computer icon">
            <a:extLst>
              <a:ext uri="{FF2B5EF4-FFF2-40B4-BE49-F238E27FC236}">
                <a16:creationId xmlns:a16="http://schemas.microsoft.com/office/drawing/2014/main" id="{F1727631-F4B7-4299-BD4C-D848DA05D6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" t="22756" r="33355" b="27128"/>
          <a:stretch/>
        </p:blipFill>
        <p:spPr bwMode="auto">
          <a:xfrm>
            <a:off x="3095964" y="3429000"/>
            <a:ext cx="3000036" cy="244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49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1.2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Кодування графічних даних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B6CF6D-69EC-444C-A7C2-EECC47B62C35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колірній моделі </a:t>
            </a:r>
            <a:r>
              <a:rPr lang="en-US" sz="2800" b="1" i="1" kern="0" dirty="0">
                <a:solidFill>
                  <a:srgbClr val="FFFF00"/>
                </a:solidFill>
              </a:rPr>
              <a:t>RGB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базовими компонентами є три кольори спектра: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0317DAEB-A199-4BF1-8CDC-E628A2854081}"/>
              </a:ext>
            </a:extLst>
          </p:cNvPr>
          <p:cNvSpPr/>
          <p:nvPr/>
        </p:nvSpPr>
        <p:spPr>
          <a:xfrm>
            <a:off x="72008" y="2248568"/>
            <a:ext cx="3973050" cy="12926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Червоний</a:t>
            </a:r>
            <a:endParaRPr lang="en-US" sz="3200" b="1" i="1" kern="0" dirty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(</a:t>
            </a:r>
            <a:r>
              <a:rPr lang="uk-UA" sz="32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3200" b="1" i="1" kern="0" dirty="0">
                <a:solidFill>
                  <a:srgbClr val="FFFFFF"/>
                </a:solidFill>
              </a:rPr>
              <a:t>. </a:t>
            </a:r>
            <a:r>
              <a:rPr lang="en-US" sz="3200" b="1" i="1" kern="0" dirty="0">
                <a:solidFill>
                  <a:srgbClr val="FFFF00"/>
                </a:solidFill>
              </a:rPr>
              <a:t>R</a:t>
            </a:r>
            <a:r>
              <a:rPr lang="en-US" sz="3200" b="1" i="1" kern="0" dirty="0">
                <a:solidFill>
                  <a:srgbClr val="FFFFFF"/>
                </a:solidFill>
              </a:rPr>
              <a:t>ed)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316DA1F0-FAC6-4EB8-8C0A-D6B764BAD049}"/>
              </a:ext>
            </a:extLst>
          </p:cNvPr>
          <p:cNvSpPr/>
          <p:nvPr/>
        </p:nvSpPr>
        <p:spPr>
          <a:xfrm>
            <a:off x="72008" y="3635908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Зелений</a:t>
            </a:r>
            <a:endParaRPr lang="en-US" sz="3200" b="1" i="1" kern="0" dirty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(</a:t>
            </a:r>
            <a:r>
              <a:rPr lang="uk-UA" sz="32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3200" b="1" i="1" kern="0" dirty="0">
                <a:solidFill>
                  <a:srgbClr val="FFFFFF"/>
                </a:solidFill>
              </a:rPr>
              <a:t>. </a:t>
            </a:r>
            <a:r>
              <a:rPr lang="en-US" sz="3200" b="1" i="1" kern="0" dirty="0">
                <a:solidFill>
                  <a:srgbClr val="FFFF00"/>
                </a:solidFill>
              </a:rPr>
              <a:t>G</a:t>
            </a:r>
            <a:r>
              <a:rPr lang="en-US" sz="3200" b="1" i="1" kern="0" dirty="0">
                <a:solidFill>
                  <a:srgbClr val="FFFFFF"/>
                </a:solidFill>
              </a:rPr>
              <a:t>reen)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EBCCA76A-363D-4994-A9E0-97EA941D2EA0}"/>
              </a:ext>
            </a:extLst>
          </p:cNvPr>
          <p:cNvSpPr/>
          <p:nvPr/>
        </p:nvSpPr>
        <p:spPr>
          <a:xfrm>
            <a:off x="72008" y="5008887"/>
            <a:ext cx="3973050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Синій</a:t>
            </a:r>
            <a:endParaRPr lang="en-US" sz="3200" b="1" i="1" kern="0" dirty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(</a:t>
            </a:r>
            <a:r>
              <a:rPr lang="uk-UA" sz="32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3200" b="1" i="1" kern="0" dirty="0">
                <a:solidFill>
                  <a:srgbClr val="FFFFFF"/>
                </a:solidFill>
              </a:rPr>
              <a:t>. </a:t>
            </a:r>
            <a:r>
              <a:rPr lang="en-US" sz="3200" b="1" i="1" kern="0" dirty="0">
                <a:solidFill>
                  <a:srgbClr val="FFFF00"/>
                </a:solidFill>
              </a:rPr>
              <a:t>B</a:t>
            </a:r>
            <a:r>
              <a:rPr lang="en-US" sz="3200" b="1" i="1" kern="0" dirty="0">
                <a:solidFill>
                  <a:srgbClr val="FFFFFF"/>
                </a:solidFill>
              </a:rPr>
              <a:t>lue)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5005573D-0DB5-4F75-8304-D373F7596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617" y="2248568"/>
            <a:ext cx="5368652" cy="454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19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7142708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Значення інтенсивності  кожного  компонента  задається  цілим  числом від 0 до 255. 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Кодування графічних даних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F0907D-04F1-456E-9004-F4C9023D93EA}"/>
              </a:ext>
            </a:extLst>
          </p:cNvPr>
          <p:cNvSpPr txBox="1"/>
          <p:nvPr/>
        </p:nvSpPr>
        <p:spPr>
          <a:xfrm>
            <a:off x="72008" y="2736502"/>
            <a:ext cx="7142708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Використовуючи модель </a:t>
            </a:r>
            <a:r>
              <a:rPr lang="en-US" sz="2800" b="1" i="1" dirty="0">
                <a:solidFill>
                  <a:srgbClr val="FFFF00"/>
                </a:solidFill>
              </a:rPr>
              <a:t>RGB</a:t>
            </a:r>
            <a:r>
              <a:rPr lang="en-US" sz="2800" b="1" i="1" dirty="0">
                <a:solidFill>
                  <a:schemeClr val="bg1"/>
                </a:solidFill>
              </a:rPr>
              <a:t>, </a:t>
            </a:r>
            <a:r>
              <a:rPr lang="uk-UA" sz="2800" b="1" i="1" dirty="0">
                <a:solidFill>
                  <a:schemeClr val="bg1"/>
                </a:solidFill>
              </a:rPr>
              <a:t>можна закодувати: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92B189-3DFC-4384-BB9D-8453F3A5E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345" y="1196763"/>
            <a:ext cx="4774647" cy="52433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8A8B75-0945-4CD3-A3DF-7A7ABE5D38AB}"/>
              </a:ext>
            </a:extLst>
          </p:cNvPr>
          <p:cNvSpPr txBox="1"/>
          <p:nvPr/>
        </p:nvSpPr>
        <p:spPr>
          <a:xfrm>
            <a:off x="72008" y="3845353"/>
            <a:ext cx="7142708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>
                <a:solidFill>
                  <a:schemeClr val="bg1"/>
                </a:solidFill>
              </a:rPr>
              <a:t>256</a:t>
            </a:r>
            <a:r>
              <a:rPr lang="uk-UA" sz="3600" b="1" i="1" baseline="30000" dirty="0">
                <a:solidFill>
                  <a:schemeClr val="bg1"/>
                </a:solidFill>
              </a:rPr>
              <a:t>3</a:t>
            </a:r>
            <a:r>
              <a:rPr lang="uk-UA" sz="3600" b="1" i="1" dirty="0">
                <a:solidFill>
                  <a:schemeClr val="bg1"/>
                </a:solidFill>
              </a:rPr>
              <a:t> ≈ 16,7 млн кольорів.</a:t>
            </a:r>
          </a:p>
        </p:txBody>
      </p:sp>
    </p:spTree>
    <p:extLst>
      <p:ext uri="{BB962C8B-B14F-4D97-AF65-F5344CB8AC3E}">
        <p14:creationId xmlns:p14="http://schemas.microsoft.com/office/powerpoint/2010/main" val="138957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4299025" cy="526297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FFFF00"/>
                </a:solidFill>
              </a:rPr>
              <a:t>Спектр</a:t>
            </a:r>
            <a:r>
              <a:rPr lang="uk-UA" sz="2800" b="1" i="1" dirty="0">
                <a:solidFill>
                  <a:schemeClr val="bg1"/>
                </a:solidFill>
              </a:rPr>
              <a:t> (лат. </a:t>
            </a:r>
            <a:r>
              <a:rPr lang="en-US" sz="2800" b="1" i="1" dirty="0">
                <a:solidFill>
                  <a:schemeClr val="bg1"/>
                </a:solidFill>
              </a:rPr>
              <a:t>spectrum – </a:t>
            </a:r>
            <a:r>
              <a:rPr lang="uk-UA" sz="2800" b="1" i="1" dirty="0">
                <a:solidFill>
                  <a:schemeClr val="bg1"/>
                </a:solidFill>
              </a:rPr>
              <a:t>привид)</a:t>
            </a:r>
            <a:r>
              <a:rPr lang="uk-UA" dirty="0"/>
              <a:t>  </a:t>
            </a:r>
            <a:r>
              <a:rPr lang="uk-UA" sz="2800" b="1" i="1" dirty="0">
                <a:solidFill>
                  <a:schemeClr val="bg1"/>
                </a:solidFill>
              </a:rPr>
              <a:t>– багатоколірна  смуга,  яка  утворюється під час проходження білого світла через призму або якесь інше середовище, що заломлює світло.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Кодування графічних даних</a:t>
            </a:r>
          </a:p>
        </p:txBody>
      </p:sp>
      <p:pic>
        <p:nvPicPr>
          <p:cNvPr id="4098" name="Picture 2" descr="Visible Light Through The Eyes. Visible Color. 230230 - Download Free  Vectors, Clipart Graphics &amp; Vector Art">
            <a:extLst>
              <a:ext uri="{FF2B5EF4-FFF2-40B4-BE49-F238E27FC236}">
                <a16:creationId xmlns:a16="http://schemas.microsoft.com/office/drawing/2014/main" id="{E9F2F065-DFB6-4A79-BB30-5F9FC761E0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" b="9826"/>
          <a:stretch/>
        </p:blipFill>
        <p:spPr bwMode="auto">
          <a:xfrm>
            <a:off x="4503271" y="1196763"/>
            <a:ext cx="7616721" cy="433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41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1.2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Кодування графічних даних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70E6DD-8A4E-463C-ADB6-EC9B5640A5AD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У моделі </a:t>
            </a:r>
            <a:r>
              <a:rPr lang="uk-UA" sz="2800" b="1" i="1" dirty="0">
                <a:solidFill>
                  <a:srgbClr val="FFFF00"/>
                </a:solidFill>
              </a:rPr>
              <a:t>СМ</a:t>
            </a:r>
            <a:r>
              <a:rPr lang="en-US" sz="2800" b="1" i="1" dirty="0">
                <a:solidFill>
                  <a:srgbClr val="FFFF00"/>
                </a:solidFill>
              </a:rPr>
              <a:t>YK </a:t>
            </a:r>
            <a:r>
              <a:rPr lang="uk-UA" sz="2800" b="1" i="1" dirty="0">
                <a:solidFill>
                  <a:schemeClr val="bg1"/>
                </a:solidFill>
              </a:rPr>
              <a:t>використовують чотири базові  компоненти: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E2EFC-3C6E-4F41-B580-45F2B3514C7F}"/>
              </a:ext>
            </a:extLst>
          </p:cNvPr>
          <p:cNvSpPr txBox="1"/>
          <p:nvPr/>
        </p:nvSpPr>
        <p:spPr>
          <a:xfrm>
            <a:off x="72008" y="2303255"/>
            <a:ext cx="6731915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блакитний (</a:t>
            </a:r>
            <a:r>
              <a:rPr lang="uk-UA" sz="2800" b="1" i="1" kern="0" dirty="0" err="1">
                <a:solidFill>
                  <a:srgbClr val="002060"/>
                </a:solidFill>
              </a:rPr>
              <a:t>англ</a:t>
            </a:r>
            <a:r>
              <a:rPr lang="uk-UA" sz="2800" b="1" i="1" kern="0" dirty="0">
                <a:solidFill>
                  <a:srgbClr val="002060"/>
                </a:solidFill>
              </a:rPr>
              <a:t>. </a:t>
            </a:r>
            <a:r>
              <a:rPr lang="en-US" sz="2800" b="1" i="1" kern="0" dirty="0">
                <a:solidFill>
                  <a:srgbClr val="002060"/>
                </a:solidFill>
              </a:rPr>
              <a:t>Cyan) </a:t>
            </a:r>
            <a:endParaRPr lang="uk-UA" sz="2800" b="1" i="1" kern="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6C138C-344C-4AF0-90F4-BA43D9AF19B8}"/>
              </a:ext>
            </a:extLst>
          </p:cNvPr>
          <p:cNvSpPr txBox="1"/>
          <p:nvPr/>
        </p:nvSpPr>
        <p:spPr>
          <a:xfrm>
            <a:off x="72008" y="2927884"/>
            <a:ext cx="6731915" cy="523220"/>
          </a:xfrm>
          <a:prstGeom prst="rect">
            <a:avLst/>
          </a:prstGeom>
          <a:solidFill>
            <a:srgbClr val="ED008C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пурпурний 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00"/>
                </a:solidFill>
              </a:rPr>
              <a:t>M</a:t>
            </a:r>
            <a:r>
              <a:rPr lang="en-US" sz="2800" b="1" i="1" kern="0" dirty="0">
                <a:solidFill>
                  <a:srgbClr val="FFFFFF"/>
                </a:solidFill>
              </a:rPr>
              <a:t>agenta)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DA4A60-7152-4982-BE7C-69B5D5F6E10E}"/>
              </a:ext>
            </a:extLst>
          </p:cNvPr>
          <p:cNvSpPr txBox="1"/>
          <p:nvPr/>
        </p:nvSpPr>
        <p:spPr>
          <a:xfrm>
            <a:off x="72008" y="3552513"/>
            <a:ext cx="6731915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жовтий (</a:t>
            </a:r>
            <a:r>
              <a:rPr lang="uk-UA" sz="2800" b="1" i="1" kern="0" dirty="0" err="1">
                <a:solidFill>
                  <a:srgbClr val="002060"/>
                </a:solidFill>
              </a:rPr>
              <a:t>англ</a:t>
            </a:r>
            <a:r>
              <a:rPr lang="uk-UA" sz="2800" b="1" i="1" kern="0" dirty="0">
                <a:solidFill>
                  <a:srgbClr val="002060"/>
                </a:solidFill>
              </a:rPr>
              <a:t>. </a:t>
            </a:r>
            <a:r>
              <a:rPr lang="en-US" sz="2800" b="1" i="1" kern="0" dirty="0">
                <a:solidFill>
                  <a:srgbClr val="002060"/>
                </a:solidFill>
              </a:rPr>
              <a:t>Yellow)</a:t>
            </a:r>
            <a:endParaRPr lang="uk-UA" sz="2800" b="1" i="1" kern="0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345F3D-3657-4752-BFBC-71F1634AF15C}"/>
              </a:ext>
            </a:extLst>
          </p:cNvPr>
          <p:cNvSpPr txBox="1"/>
          <p:nvPr/>
        </p:nvSpPr>
        <p:spPr>
          <a:xfrm>
            <a:off x="72008" y="4197045"/>
            <a:ext cx="6731915" cy="52322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чорний 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 err="1">
                <a:solidFill>
                  <a:srgbClr val="FFFFFF"/>
                </a:solidFill>
              </a:rPr>
              <a:t>bl</a:t>
            </a:r>
            <a:r>
              <a:rPr lang="uk-UA" sz="2800" b="1" i="1" kern="0" dirty="0" err="1">
                <a:solidFill>
                  <a:srgbClr val="FFFFFF"/>
                </a:solidFill>
              </a:rPr>
              <a:t>ас</a:t>
            </a:r>
            <a:r>
              <a:rPr lang="uk-UA" sz="2800" b="1" i="1" kern="0" dirty="0" err="1">
                <a:solidFill>
                  <a:srgbClr val="FFFF00"/>
                </a:solidFill>
              </a:rPr>
              <a:t>К</a:t>
            </a:r>
            <a:r>
              <a:rPr lang="uk-UA" sz="2800" b="1" i="1" kern="0" dirty="0">
                <a:solidFill>
                  <a:srgbClr val="FFFFFF"/>
                </a:solidFill>
              </a:rPr>
              <a:t>)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DFC647B8-61E0-415F-8B98-745F278CA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532" y="2303255"/>
            <a:ext cx="5102460" cy="439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2A58A62-B795-4432-A831-01465AA4DAEA}"/>
              </a:ext>
            </a:extLst>
          </p:cNvPr>
          <p:cNvSpPr txBox="1"/>
          <p:nvPr/>
        </p:nvSpPr>
        <p:spPr>
          <a:xfrm>
            <a:off x="72008" y="4841577"/>
            <a:ext cx="6731915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Частка кожного з базових компонентів задається у відсотках (цілим числом від 0 до 100).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64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3" grpId="0" animBg="1"/>
      <p:bldP spid="14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Приклади кодування кольорів у колірних моделях </a:t>
            </a:r>
            <a:r>
              <a:rPr lang="uk-UA" sz="2800" b="1" i="1" dirty="0">
                <a:solidFill>
                  <a:srgbClr val="FFFF00"/>
                </a:solidFill>
              </a:rPr>
              <a:t>RGB</a:t>
            </a:r>
            <a:r>
              <a:rPr lang="uk-UA" sz="2800" b="1" i="1" dirty="0">
                <a:solidFill>
                  <a:schemeClr val="bg1"/>
                </a:solidFill>
              </a:rPr>
              <a:t> та </a:t>
            </a:r>
            <a:r>
              <a:rPr lang="uk-UA" sz="2800" b="1" i="1" dirty="0">
                <a:solidFill>
                  <a:srgbClr val="FFFF00"/>
                </a:solidFill>
              </a:rPr>
              <a:t>CMYK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Кодування графічних даних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43E010-3358-48CC-BE33-F8BBE056C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" y="2348401"/>
            <a:ext cx="12050142" cy="363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9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Ще одна популярна колірна модель </a:t>
            </a:r>
            <a:r>
              <a:rPr lang="en-US" sz="2800" b="1" i="1" dirty="0">
                <a:solidFill>
                  <a:srgbClr val="FFFF00"/>
                </a:solidFill>
              </a:rPr>
              <a:t>HSB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має три базові компоненти: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Кодування графічних даних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D249607-62A8-41B6-A7C9-E2213233125B}"/>
              </a:ext>
            </a:extLst>
          </p:cNvPr>
          <p:cNvSpPr/>
          <p:nvPr/>
        </p:nvSpPr>
        <p:spPr>
          <a:xfrm>
            <a:off x="72007" y="2305545"/>
            <a:ext cx="8275580" cy="8889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відтінок 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00"/>
                </a:solidFill>
              </a:rPr>
              <a:t>H</a:t>
            </a:r>
            <a:r>
              <a:rPr lang="en-US" sz="2800" b="1" i="1" kern="0" dirty="0">
                <a:solidFill>
                  <a:srgbClr val="FFFFFF"/>
                </a:solidFill>
              </a:rPr>
              <a:t>ue)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DF13710C-5826-4C52-8B09-6E88060576BA}"/>
              </a:ext>
            </a:extLst>
          </p:cNvPr>
          <p:cNvSpPr/>
          <p:nvPr/>
        </p:nvSpPr>
        <p:spPr>
          <a:xfrm>
            <a:off x="72007" y="3272680"/>
            <a:ext cx="8275580" cy="8889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насиченість 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00"/>
                </a:solidFill>
              </a:rPr>
              <a:t>S</a:t>
            </a:r>
            <a:r>
              <a:rPr lang="en-US" sz="2800" b="1" i="1" kern="0" dirty="0">
                <a:solidFill>
                  <a:srgbClr val="FFFFFF"/>
                </a:solidFill>
              </a:rPr>
              <a:t>aturation),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9D8FA3EA-2C65-4CC9-9C5E-4E6F7BE4E3DD}"/>
              </a:ext>
            </a:extLst>
          </p:cNvPr>
          <p:cNvSpPr/>
          <p:nvPr/>
        </p:nvSpPr>
        <p:spPr>
          <a:xfrm>
            <a:off x="72007" y="4258563"/>
            <a:ext cx="8275580" cy="8889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яскравість 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00"/>
                </a:solidFill>
              </a:rPr>
              <a:t>B</a:t>
            </a:r>
            <a:r>
              <a:rPr lang="en-US" sz="2800" b="1" i="1" kern="0" dirty="0">
                <a:solidFill>
                  <a:srgbClr val="FFFFFF"/>
                </a:solidFill>
              </a:rPr>
              <a:t>rightness);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1" name="Picture 2" descr="Результат пошуку зображень за запитом &quot;Колірна модель HSB&quot;">
            <a:extLst>
              <a:ext uri="{FF2B5EF4-FFF2-40B4-BE49-F238E27FC236}">
                <a16:creationId xmlns:a16="http://schemas.microsoft.com/office/drawing/2014/main" id="{41903E64-6C49-4C41-B283-84A30BE99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0" y="2305545"/>
            <a:ext cx="33909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27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7882</TotalTime>
  <Words>561</Words>
  <Application>Microsoft Office PowerPoint</Application>
  <PresentationFormat>Широкий екран</PresentationFormat>
  <Paragraphs>101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Кодування графічних даних</vt:lpstr>
      <vt:lpstr>Кодування графічних даних</vt:lpstr>
      <vt:lpstr>Кодування графічних даних</vt:lpstr>
      <vt:lpstr>Кодування графічних даних</vt:lpstr>
      <vt:lpstr>Кодування графічних даних</vt:lpstr>
      <vt:lpstr>Кодування графічних даних</vt:lpstr>
      <vt:lpstr>Кодування графічних даних</vt:lpstr>
      <vt:lpstr>Кодування графічних даних</vt:lpstr>
      <vt:lpstr>Кодування графічних даних</vt:lpstr>
      <vt:lpstr>Кодування графічних даних</vt:lpstr>
      <vt:lpstr>Кодування графічних даних</vt:lpstr>
      <vt:lpstr>Кодування графічних даних</vt:lpstr>
      <vt:lpstr>Кодування графічних даних</vt:lpstr>
      <vt:lpstr>Кодування графічних даних</vt:lpstr>
      <vt:lpstr>Кодування графічних даних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234</cp:revision>
  <dcterms:created xsi:type="dcterms:W3CDTF">2016-06-06T19:48:43Z</dcterms:created>
  <dcterms:modified xsi:type="dcterms:W3CDTF">2021-03-29T12:24:32Z</dcterms:modified>
</cp:coreProperties>
</file>