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797" r:id="rId3"/>
    <p:sldId id="1707" r:id="rId4"/>
    <p:sldId id="1709" r:id="rId5"/>
    <p:sldId id="1711" r:id="rId6"/>
    <p:sldId id="1710" r:id="rId7"/>
    <p:sldId id="1712" r:id="rId8"/>
    <p:sldId id="1715" r:id="rId9"/>
    <p:sldId id="1716" r:id="rId10"/>
    <p:sldId id="1717" r:id="rId11"/>
    <p:sldId id="1713" r:id="rId12"/>
    <p:sldId id="1714" r:id="rId13"/>
    <p:sldId id="1718" r:id="rId14"/>
    <p:sldId id="1722" r:id="rId15"/>
    <p:sldId id="1725" r:id="rId16"/>
    <p:sldId id="1721" r:id="rId17"/>
    <p:sldId id="1726" r:id="rId18"/>
    <p:sldId id="1728" r:id="rId19"/>
    <p:sldId id="259" r:id="rId20"/>
    <p:sldId id="261" r:id="rId21"/>
    <p:sldId id="304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26B"/>
    <a:srgbClr val="008000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892" autoAdjust="0"/>
  </p:normalViewPr>
  <p:slideViewPr>
    <p:cSldViewPr snapToGrid="0">
      <p:cViewPr varScale="1">
        <p:scale>
          <a:sx n="80" d="100"/>
          <a:sy n="80" d="100"/>
        </p:scale>
        <p:origin x="79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29.03.2021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com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teach-inf.com.ua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606" r="1693" b="28148"/>
          <a:stretch/>
        </p:blipFill>
        <p:spPr>
          <a:xfrm>
            <a:off x="0" y="1"/>
            <a:ext cx="4765678" cy="3899426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84424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8</a:t>
            </a:r>
            <a:endParaRPr lang="uk-UA" sz="150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DCFE19AA-8AE1-48EF-8640-8ACBB1B6DBC8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F8E2CD9-1704-475F-9D3D-E540C53AF270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2646EA-9341-43F1-B97E-77C55EE97A65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6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3702A9C8-4F71-4438-94D2-8F4816210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29.03.2021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Кодування тексту. Таблиці кодів символів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</a:t>
            </a:r>
          </a:p>
        </p:txBody>
      </p:sp>
      <p:pic>
        <p:nvPicPr>
          <p:cNvPr id="16" name="Picture 2" descr="Coding, programming, laptop icon - Download on Iconfinder">
            <a:extLst>
              <a:ext uri="{FF2B5EF4-FFF2-40B4-BE49-F238E27FC236}">
                <a16:creationId xmlns:a16="http://schemas.microsoft.com/office/drawing/2014/main" id="{459316AA-7C34-4190-A8F3-FE4D9407D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56" y="3682996"/>
            <a:ext cx="2341888" cy="23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de, coding, css, development, editor, html, programming icon - Download on Iconfinder">
            <a:extLst>
              <a:ext uri="{FF2B5EF4-FFF2-40B4-BE49-F238E27FC236}">
                <a16:creationId xmlns:a16="http://schemas.microsoft.com/office/drawing/2014/main" id="{03ECBC00-AE27-48C2-B3B0-A0CAA3196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14" y="3685535"/>
            <a:ext cx="2336810" cy="233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7" y="1196763"/>
            <a:ext cx="6981936" cy="529375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Цілих  чисел  від 0  до 255  вистачає, щоб  закодувати  символи  двох  алфавітів – латиниці та кирилиці – та деякі інші символи.  Але  для  кодування  символів інших  алфавітів  (грецького  та  арабського  алфавітів,  ієрогліфів  тощо)  потрібно значно  більше  значень  кодів.  Для  них розроблено таблицю кодів символів </a:t>
            </a:r>
            <a:r>
              <a:rPr lang="uk-UA" sz="2600" b="1" i="1" dirty="0" err="1">
                <a:solidFill>
                  <a:srgbClr val="FFFF00"/>
                </a:solidFill>
              </a:rPr>
              <a:t>Юнікод</a:t>
            </a:r>
            <a:r>
              <a:rPr lang="uk-UA" sz="2600" b="1" i="1" dirty="0">
                <a:solidFill>
                  <a:schemeClr val="bg1"/>
                </a:solidFill>
              </a:rPr>
              <a:t> (</a:t>
            </a:r>
            <a:r>
              <a:rPr lang="uk-UA" sz="2600" b="1" i="1" dirty="0" err="1">
                <a:solidFill>
                  <a:schemeClr val="bg1"/>
                </a:solidFill>
              </a:rPr>
              <a:t>англ</a:t>
            </a:r>
            <a:r>
              <a:rPr lang="uk-UA" sz="2600" b="1" i="1" dirty="0">
                <a:solidFill>
                  <a:schemeClr val="bg1"/>
                </a:solidFill>
              </a:rPr>
              <a:t>. </a:t>
            </a:r>
            <a:r>
              <a:rPr lang="en-US" sz="2600" b="1" i="1" dirty="0">
                <a:solidFill>
                  <a:srgbClr val="FFFF00"/>
                </a:solidFill>
              </a:rPr>
              <a:t>Uni</a:t>
            </a:r>
            <a:r>
              <a:rPr lang="en-US" sz="2600" b="1" i="1" dirty="0">
                <a:solidFill>
                  <a:schemeClr val="bg1"/>
                </a:solidFill>
              </a:rPr>
              <a:t>versal </a:t>
            </a:r>
            <a:r>
              <a:rPr lang="en-US" sz="2600" b="1" i="1" dirty="0">
                <a:solidFill>
                  <a:srgbClr val="FFFF00"/>
                </a:solidFill>
              </a:rPr>
              <a:t>Cod</a:t>
            </a:r>
            <a:r>
              <a:rPr lang="en-US" sz="2600" b="1" i="1" dirty="0">
                <a:solidFill>
                  <a:schemeClr val="bg1"/>
                </a:solidFill>
              </a:rPr>
              <a:t>e, Unicode – </a:t>
            </a:r>
            <a:r>
              <a:rPr lang="uk-UA" sz="2600" b="1" i="1" dirty="0">
                <a:solidFill>
                  <a:schemeClr val="bg1"/>
                </a:solidFill>
              </a:rPr>
              <a:t>універсальний код).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текстових даних</a:t>
            </a:r>
          </a:p>
        </p:txBody>
      </p:sp>
      <p:pic>
        <p:nvPicPr>
          <p:cNvPr id="6" name="Picture 2" descr="https://upload.wikimedia.org/wikipedia/commons/thumb/a/ab/Unicode_logo.svg/2000px-Unicode_logo.svg.png">
            <a:extLst>
              <a:ext uri="{FF2B5EF4-FFF2-40B4-BE49-F238E27FC236}">
                <a16:creationId xmlns:a16="http://schemas.microsoft.com/office/drawing/2014/main" id="{6A934BFA-991A-481B-9B3A-26FB6C140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583" y="1196764"/>
            <a:ext cx="4992566" cy="49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57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Таблиця </a:t>
            </a:r>
            <a:r>
              <a:rPr lang="uk-UA" sz="2800" b="1" i="1" dirty="0" err="1">
                <a:solidFill>
                  <a:schemeClr val="bg1"/>
                </a:solidFill>
              </a:rPr>
              <a:t>Юнікод</a:t>
            </a:r>
            <a:r>
              <a:rPr lang="uk-UA" sz="2800" b="1" i="1" dirty="0">
                <a:solidFill>
                  <a:schemeClr val="bg1"/>
                </a:solidFill>
              </a:rPr>
              <a:t> складається із 17 наборів по 65 536 значень кодів у кожному та дає можливість закодувати </a:t>
            </a:r>
            <a:r>
              <a:rPr lang="uk-UA" sz="2800" b="1" i="1" dirty="0">
                <a:solidFill>
                  <a:srgbClr val="FFFF00"/>
                </a:solidFill>
              </a:rPr>
              <a:t>1 114 112 </a:t>
            </a:r>
            <a:r>
              <a:rPr lang="uk-UA" sz="2800" b="1" i="1" dirty="0">
                <a:solidFill>
                  <a:schemeClr val="bg1"/>
                </a:solidFill>
              </a:rPr>
              <a:t>різних символів, тобто майже всі символи писемності всіх світових мов. Як і в інших таблицях кодів, у </a:t>
            </a:r>
            <a:r>
              <a:rPr lang="uk-UA" sz="2800" b="1" i="1" dirty="0" err="1">
                <a:solidFill>
                  <a:schemeClr val="bg1"/>
                </a:solidFill>
              </a:rPr>
              <a:t>Юнікоді</a:t>
            </a:r>
            <a:r>
              <a:rPr lang="uk-UA" sz="2800" b="1" i="1" dirty="0">
                <a:solidFill>
                  <a:schemeClr val="bg1"/>
                </a:solidFill>
              </a:rPr>
              <a:t> перші 128 кодів  відповідають  таблиці </a:t>
            </a:r>
            <a:r>
              <a:rPr lang="en-US" sz="2800" b="1" i="1" dirty="0">
                <a:solidFill>
                  <a:srgbClr val="FFFF00"/>
                </a:solidFill>
              </a:rPr>
              <a:t>ASCII</a:t>
            </a:r>
            <a:r>
              <a:rPr lang="en-US" sz="2800" b="1" i="1" dirty="0">
                <a:solidFill>
                  <a:schemeClr val="bg1"/>
                </a:solidFill>
              </a:rPr>
              <a:t>. </a:t>
            </a:r>
            <a:r>
              <a:rPr lang="uk-UA" sz="2800" b="1" i="1" dirty="0">
                <a:solidFill>
                  <a:schemeClr val="bg1"/>
                </a:solidFill>
              </a:rPr>
              <a:t>Окремий  розділ  у  таблиці </a:t>
            </a:r>
            <a:r>
              <a:rPr lang="uk-UA" sz="2800" b="1" i="1" dirty="0" err="1">
                <a:solidFill>
                  <a:schemeClr val="bg1"/>
                </a:solidFill>
              </a:rPr>
              <a:t>Юнікод</a:t>
            </a:r>
            <a:r>
              <a:rPr lang="uk-UA" sz="2800" b="1" i="1" dirty="0">
                <a:solidFill>
                  <a:schemeClr val="bg1"/>
                </a:solidFill>
              </a:rPr>
              <a:t> містить  коди літер кирилиці.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текстових даних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E1A88-D5B2-4AD7-B59C-305434681A63}"/>
              </a:ext>
            </a:extLst>
          </p:cNvPr>
          <p:cNvSpPr txBox="1"/>
          <p:nvPr/>
        </p:nvSpPr>
        <p:spPr>
          <a:xfrm>
            <a:off x="70929" y="4382091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Наприклад,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A3280F-57A2-49D2-910E-D581B349AAEC}"/>
              </a:ext>
            </a:extLst>
          </p:cNvPr>
          <p:cNvSpPr txBox="1"/>
          <p:nvPr/>
        </p:nvSpPr>
        <p:spPr>
          <a:xfrm>
            <a:off x="7877908" y="4988203"/>
            <a:ext cx="4241516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має код 1072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A382F51-1130-4A63-BAEC-484F0506EE9B}"/>
              </a:ext>
            </a:extLst>
          </p:cNvPr>
          <p:cNvSpPr/>
          <p:nvPr/>
        </p:nvSpPr>
        <p:spPr>
          <a:xfrm>
            <a:off x="72008" y="4988203"/>
            <a:ext cx="7725513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літера «а» українського алфавіту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9122D2-1047-41C0-AE99-C6EB08C2A957}"/>
              </a:ext>
            </a:extLst>
          </p:cNvPr>
          <p:cNvSpPr txBox="1"/>
          <p:nvPr/>
        </p:nvSpPr>
        <p:spPr>
          <a:xfrm>
            <a:off x="7877908" y="5617722"/>
            <a:ext cx="4241516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має код 1110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3E76274-F77C-4E6E-A40E-F1A504048799}"/>
              </a:ext>
            </a:extLst>
          </p:cNvPr>
          <p:cNvSpPr/>
          <p:nvPr/>
        </p:nvSpPr>
        <p:spPr>
          <a:xfrm>
            <a:off x="72008" y="5617722"/>
            <a:ext cx="7725513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літера «і» українського алфавіту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F34573-F8D1-403A-92B8-185047CD0689}"/>
              </a:ext>
            </a:extLst>
          </p:cNvPr>
          <p:cNvSpPr txBox="1"/>
          <p:nvPr/>
        </p:nvSpPr>
        <p:spPr>
          <a:xfrm>
            <a:off x="7877908" y="6247241"/>
            <a:ext cx="4241516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має код 1169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204519CC-4131-4A87-BD3C-E7222927BEB5}"/>
              </a:ext>
            </a:extLst>
          </p:cNvPr>
          <p:cNvSpPr/>
          <p:nvPr/>
        </p:nvSpPr>
        <p:spPr>
          <a:xfrm>
            <a:off x="72008" y="6247241"/>
            <a:ext cx="7725513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літера «ґ» українського алфавіту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2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Порівняння структури</a:t>
            </a:r>
            <a:br>
              <a:rPr lang="uk-UA" dirty="0"/>
            </a:br>
            <a:r>
              <a:rPr lang="uk-UA" dirty="0"/>
              <a:t>таблиць кодів символів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57A65F-8683-4667-A464-882416934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72" y="1171572"/>
            <a:ext cx="10882853" cy="533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7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 табличному процесорі </a:t>
            </a:r>
            <a:r>
              <a:rPr lang="uk-UA" sz="2800" b="1" i="1" dirty="0">
                <a:solidFill>
                  <a:srgbClr val="FFFF00"/>
                </a:solidFill>
              </a:rPr>
              <a:t>Excel</a:t>
            </a:r>
            <a:r>
              <a:rPr lang="uk-UA" sz="2800" b="1" i="1" dirty="0">
                <a:solidFill>
                  <a:schemeClr val="bg1"/>
                </a:solidFill>
              </a:rPr>
              <a:t> є функції, призначені для визначення коду заданого </a:t>
            </a:r>
            <a:r>
              <a:rPr lang="uk-UA" sz="2800" b="1" i="1" dirty="0" err="1">
                <a:solidFill>
                  <a:schemeClr val="bg1"/>
                </a:solidFill>
              </a:rPr>
              <a:t>символа</a:t>
            </a:r>
            <a:r>
              <a:rPr lang="uk-UA" sz="2800" b="1" i="1" dirty="0">
                <a:solidFill>
                  <a:schemeClr val="bg1"/>
                </a:solidFill>
              </a:rPr>
              <a:t>, а також за заданим кодом – відповідного </a:t>
            </a:r>
            <a:r>
              <a:rPr lang="uk-UA" sz="2800" b="1" i="1" dirty="0" err="1">
                <a:solidFill>
                  <a:schemeClr val="bg1"/>
                </a:solidFill>
              </a:rPr>
              <a:t>символа</a:t>
            </a:r>
            <a:r>
              <a:rPr lang="uk-UA" sz="2800" b="1" i="1" dirty="0">
                <a:solidFill>
                  <a:schemeClr val="bg1"/>
                </a:solidFill>
              </a:rPr>
              <a:t> в кодових таблицях Windows-1251 та </a:t>
            </a:r>
            <a:r>
              <a:rPr lang="uk-UA" sz="2800" b="1" i="1" dirty="0" err="1">
                <a:solidFill>
                  <a:schemeClr val="bg1"/>
                </a:solidFill>
              </a:rPr>
              <a:t>Юнікод</a:t>
            </a:r>
            <a:r>
              <a:rPr lang="uk-UA" sz="2800" b="1" i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727B52-3ACA-4623-8C83-55DBD4D5489C}"/>
              </a:ext>
            </a:extLst>
          </p:cNvPr>
          <p:cNvSpPr txBox="1"/>
          <p:nvPr/>
        </p:nvSpPr>
        <p:spPr>
          <a:xfrm>
            <a:off x="2260600" y="3123420"/>
            <a:ext cx="9858824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>
                <a:solidFill>
                  <a:schemeClr val="bg1"/>
                </a:solidFill>
              </a:rPr>
              <a:t>визначення коду заданого </a:t>
            </a:r>
            <a:r>
              <a:rPr lang="uk-UA" sz="2400" b="1" i="1" dirty="0" err="1">
                <a:solidFill>
                  <a:schemeClr val="bg1"/>
                </a:solidFill>
              </a:rPr>
              <a:t>символа</a:t>
            </a:r>
            <a:r>
              <a:rPr lang="uk-UA" sz="2400" b="1" i="1" dirty="0">
                <a:solidFill>
                  <a:schemeClr val="bg1"/>
                </a:solidFill>
              </a:rPr>
              <a:t> в кодовій таблиці Windows-1251;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5349E1B-F4B1-4DE1-8E6D-29CED26B278F}"/>
              </a:ext>
            </a:extLst>
          </p:cNvPr>
          <p:cNvSpPr/>
          <p:nvPr/>
        </p:nvSpPr>
        <p:spPr>
          <a:xfrm>
            <a:off x="72008" y="3123420"/>
            <a:ext cx="2081257" cy="8309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CODE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9CDE2-1759-49C4-8FB7-CAFA84E668E6}"/>
              </a:ext>
            </a:extLst>
          </p:cNvPr>
          <p:cNvSpPr txBox="1"/>
          <p:nvPr/>
        </p:nvSpPr>
        <p:spPr>
          <a:xfrm>
            <a:off x="2260600" y="4065191"/>
            <a:ext cx="9858824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>
                <a:solidFill>
                  <a:schemeClr val="bg1"/>
                </a:solidFill>
              </a:rPr>
              <a:t>визначення коду заданого </a:t>
            </a:r>
            <a:r>
              <a:rPr lang="uk-UA" sz="2400" b="1" i="1" dirty="0" err="1">
                <a:solidFill>
                  <a:schemeClr val="bg1"/>
                </a:solidFill>
              </a:rPr>
              <a:t>символа</a:t>
            </a:r>
            <a:r>
              <a:rPr lang="uk-UA" sz="2400" b="1" i="1" dirty="0">
                <a:solidFill>
                  <a:schemeClr val="bg1"/>
                </a:solidFill>
              </a:rPr>
              <a:t> в кодовій таблиці </a:t>
            </a:r>
            <a:r>
              <a:rPr lang="uk-UA" sz="2400" b="1" i="1" dirty="0" err="1">
                <a:solidFill>
                  <a:schemeClr val="bg1"/>
                </a:solidFill>
              </a:rPr>
              <a:t>Юнікод</a:t>
            </a:r>
            <a:r>
              <a:rPr lang="uk-UA" sz="2400" b="1" i="1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7093CAE-3745-485E-A8F6-67C06FF16A49}"/>
              </a:ext>
            </a:extLst>
          </p:cNvPr>
          <p:cNvSpPr/>
          <p:nvPr/>
        </p:nvSpPr>
        <p:spPr>
          <a:xfrm>
            <a:off x="72008" y="4065191"/>
            <a:ext cx="2081257" cy="8309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UNICODE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D8A0F1-7A0D-4481-95ED-9CA9DAE51B78}"/>
              </a:ext>
            </a:extLst>
          </p:cNvPr>
          <p:cNvSpPr txBox="1"/>
          <p:nvPr/>
        </p:nvSpPr>
        <p:spPr>
          <a:xfrm>
            <a:off x="2260600" y="5001598"/>
            <a:ext cx="9858824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>
                <a:solidFill>
                  <a:schemeClr val="bg1"/>
                </a:solidFill>
              </a:rPr>
              <a:t>визначення </a:t>
            </a:r>
            <a:r>
              <a:rPr lang="uk-UA" sz="2400" b="1" i="1" dirty="0" err="1">
                <a:solidFill>
                  <a:schemeClr val="bg1"/>
                </a:solidFill>
              </a:rPr>
              <a:t>символа</a:t>
            </a:r>
            <a:r>
              <a:rPr lang="uk-UA" sz="2400" b="1" i="1" dirty="0">
                <a:solidFill>
                  <a:schemeClr val="bg1"/>
                </a:solidFill>
              </a:rPr>
              <a:t> за його числовим кодом у таблиці Windows-1251;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A02F96D-C437-4E62-B214-04B1A435005F}"/>
              </a:ext>
            </a:extLst>
          </p:cNvPr>
          <p:cNvSpPr/>
          <p:nvPr/>
        </p:nvSpPr>
        <p:spPr>
          <a:xfrm>
            <a:off x="72008" y="5001598"/>
            <a:ext cx="2081257" cy="8309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CHAR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225536-EF5E-4824-B84A-60FCFA336338}"/>
              </a:ext>
            </a:extLst>
          </p:cNvPr>
          <p:cNvSpPr txBox="1"/>
          <p:nvPr/>
        </p:nvSpPr>
        <p:spPr>
          <a:xfrm>
            <a:off x="2255738" y="5938005"/>
            <a:ext cx="9858824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>
                <a:solidFill>
                  <a:schemeClr val="bg1"/>
                </a:solidFill>
              </a:rPr>
              <a:t>визначення </a:t>
            </a:r>
            <a:r>
              <a:rPr lang="uk-UA" sz="2400" b="1" i="1" dirty="0" err="1">
                <a:solidFill>
                  <a:schemeClr val="bg1"/>
                </a:solidFill>
              </a:rPr>
              <a:t>символа</a:t>
            </a:r>
            <a:r>
              <a:rPr lang="uk-UA" sz="2400" b="1" i="1" dirty="0">
                <a:solidFill>
                  <a:schemeClr val="bg1"/>
                </a:solidFill>
              </a:rPr>
              <a:t> за його числовим кодом у таблиці </a:t>
            </a:r>
            <a:r>
              <a:rPr lang="uk-UA" sz="2400" b="1" i="1" dirty="0" err="1">
                <a:solidFill>
                  <a:schemeClr val="bg1"/>
                </a:solidFill>
              </a:rPr>
              <a:t>Юнікод</a:t>
            </a:r>
            <a:r>
              <a:rPr lang="uk-UA" sz="24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7B8C6FC3-45D8-4635-B1AD-3CDF6358688D}"/>
              </a:ext>
            </a:extLst>
          </p:cNvPr>
          <p:cNvSpPr/>
          <p:nvPr/>
        </p:nvSpPr>
        <p:spPr>
          <a:xfrm>
            <a:off x="67146" y="5938005"/>
            <a:ext cx="2081257" cy="8309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UNICHAR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9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54C27-6579-4D4B-81F8-05AC054E1C98}"/>
              </a:ext>
            </a:extLst>
          </p:cNvPr>
          <p:cNvSpPr txBox="1"/>
          <p:nvPr/>
        </p:nvSpPr>
        <p:spPr>
          <a:xfrm>
            <a:off x="72008" y="1196763"/>
            <a:ext cx="1205014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таблиці </a:t>
            </a:r>
            <a:r>
              <a:rPr lang="uk-UA" sz="2800" b="1" i="1" kern="0" dirty="0" err="1">
                <a:solidFill>
                  <a:srgbClr val="FFFF00"/>
                </a:solidFill>
              </a:rPr>
              <a:t>Юнікод</a:t>
            </a:r>
            <a:r>
              <a:rPr lang="uk-UA" sz="2800" b="1" i="1" kern="0" dirty="0">
                <a:solidFill>
                  <a:srgbClr val="FFFFFF"/>
                </a:solidFill>
              </a:rPr>
              <a:t> містяться коди не лише літер і цифр, а й символів, які позначають торгові марки, грошові одиниці, символи транскрипцій, ідеограми тощо. Наприклад, кодом </a:t>
            </a:r>
            <a:r>
              <a:rPr lang="uk-UA" sz="2800" b="1" i="1" kern="0" dirty="0" err="1">
                <a:solidFill>
                  <a:srgbClr val="FFFFFF"/>
                </a:solidFill>
              </a:rPr>
              <a:t>символа</a:t>
            </a:r>
            <a:r>
              <a:rPr lang="uk-UA" sz="2800" b="1" i="1" kern="0" dirty="0">
                <a:solidFill>
                  <a:srgbClr val="FFFFFF"/>
                </a:solidFill>
              </a:rPr>
              <a:t> української грошової одиниці гривні </a:t>
            </a:r>
            <a:r>
              <a:rPr lang="uk-UA" sz="2800" kern="0" dirty="0">
                <a:solidFill>
                  <a:srgbClr val="FFFFFF"/>
                </a:solidFill>
              </a:rPr>
              <a:t>₴</a:t>
            </a:r>
            <a:r>
              <a:rPr lang="uk-UA" sz="2800" b="1" i="1" kern="0" dirty="0">
                <a:solidFill>
                  <a:srgbClr val="FFFFFF"/>
                </a:solidFill>
              </a:rPr>
              <a:t> є число 8372, кодом ідеограми чоловік є число 4036002432, а ідеограми жінка – число </a:t>
            </a:r>
            <a:r>
              <a:rPr lang="ru-RU" sz="2800" b="1" i="1" kern="0" dirty="0">
                <a:solidFill>
                  <a:srgbClr val="FFFFFF"/>
                </a:solidFill>
              </a:rPr>
              <a:t>4036002433 </a:t>
            </a:r>
            <a:r>
              <a:rPr lang="uk-UA" sz="2800" b="1" i="1" kern="0" dirty="0">
                <a:solidFill>
                  <a:srgbClr val="FFFFFF"/>
                </a:solidFill>
              </a:rPr>
              <a:t>тощо (коди цих символів не є їх порядковими номерами).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CE6AC-F95B-4D09-BD57-37152A55FF24}"/>
              </a:ext>
            </a:extLst>
          </p:cNvPr>
          <p:cNvSpPr txBox="1"/>
          <p:nvPr/>
        </p:nvSpPr>
        <p:spPr>
          <a:xfrm>
            <a:off x="72008" y="4848747"/>
            <a:ext cx="818708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Ідеограма</a:t>
            </a:r>
            <a:r>
              <a:rPr lang="uk-UA" sz="2800" b="1" i="1" kern="0" dirty="0">
                <a:solidFill>
                  <a:srgbClr val="FFFFFF"/>
                </a:solidFill>
              </a:rPr>
              <a:t> — писемний знак, що передає, на відміну від букви, не звук певної мови, а деяке поняття, ідею.</a:t>
            </a:r>
          </a:p>
        </p:txBody>
      </p:sp>
      <p:pic>
        <p:nvPicPr>
          <p:cNvPr id="9" name="Picture 2" descr="https://mir-s3-cdn-cf.behance.net/project_modules/disp/35aae823520497.563245b17154a.jpg">
            <a:extLst>
              <a:ext uri="{FF2B5EF4-FFF2-40B4-BE49-F238E27FC236}">
                <a16:creationId xmlns:a16="http://schemas.microsoft.com/office/drawing/2014/main" id="{82CBB6C4-0C76-4694-BF7D-AFC7FF3C8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900" y="4848747"/>
            <a:ext cx="1844608" cy="176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6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9B12B6-D032-41A5-AD16-266D6F838DDC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вставлення символів у текстовий документ можна застосовувати їхні коди з таблиці </a:t>
            </a:r>
            <a:r>
              <a:rPr lang="uk-UA" sz="2800" b="1" i="1" kern="0" dirty="0" err="1">
                <a:solidFill>
                  <a:srgbClr val="FFFF00"/>
                </a:solidFill>
              </a:rPr>
              <a:t>Юнікод</a:t>
            </a:r>
            <a:r>
              <a:rPr lang="uk-UA" sz="2800" b="1" i="1" kern="0" dirty="0">
                <a:solidFill>
                  <a:srgbClr val="FFFFFF"/>
                </a:solidFill>
              </a:rPr>
              <a:t>. Для цього потрібно натиснути та утримувати клавішу </a:t>
            </a:r>
            <a:r>
              <a:rPr lang="en-US" sz="2800" b="1" i="1" kern="0" dirty="0">
                <a:solidFill>
                  <a:srgbClr val="FFFF00"/>
                </a:solidFill>
              </a:rPr>
              <a:t>Alt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 набрати код </a:t>
            </a:r>
            <a:r>
              <a:rPr lang="uk-UA" sz="2800" b="1" i="1" kern="0" dirty="0" err="1">
                <a:solidFill>
                  <a:srgbClr val="FFFFFF"/>
                </a:solidFill>
              </a:rPr>
              <a:t>символа</a:t>
            </a:r>
            <a:r>
              <a:rPr lang="uk-UA" sz="2800" b="1" i="1" kern="0" dirty="0">
                <a:solidFill>
                  <a:srgbClr val="FFFFFF"/>
                </a:solidFill>
              </a:rPr>
              <a:t> на додатковій цифровій клавіатурі. Так, можуть бути вставлені, наприклад,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C5D604-5DBF-4D21-9D3C-90C6C70E6C48}"/>
              </a:ext>
            </a:extLst>
          </p:cNvPr>
          <p:cNvSpPr txBox="1"/>
          <p:nvPr/>
        </p:nvSpPr>
        <p:spPr>
          <a:xfrm>
            <a:off x="635781" y="4785617"/>
            <a:ext cx="1759513" cy="186204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500" b="1" kern="0" dirty="0">
                <a:solidFill>
                  <a:srgbClr val="FFFFFF"/>
                </a:solidFill>
              </a:rPr>
              <a:t>☃</a:t>
            </a:r>
            <a:endParaRPr lang="uk-UA" sz="11500" b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A8D3B-6132-4487-9188-F14D2424D6A8}"/>
              </a:ext>
            </a:extLst>
          </p:cNvPr>
          <p:cNvSpPr txBox="1"/>
          <p:nvPr/>
        </p:nvSpPr>
        <p:spPr>
          <a:xfrm>
            <a:off x="3688911" y="4785617"/>
            <a:ext cx="1759513" cy="186204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500" kern="0" dirty="0">
                <a:solidFill>
                  <a:srgbClr val="FFFFFF"/>
                </a:solidFill>
              </a:rPr>
              <a:t>❧</a:t>
            </a:r>
            <a:endParaRPr lang="uk-UA" sz="13800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FC79C-33D1-4836-9F4D-0A4D4AF96847}"/>
              </a:ext>
            </a:extLst>
          </p:cNvPr>
          <p:cNvSpPr txBox="1"/>
          <p:nvPr/>
        </p:nvSpPr>
        <p:spPr>
          <a:xfrm>
            <a:off x="6742041" y="4785617"/>
            <a:ext cx="1759513" cy="186204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500" kern="0" dirty="0">
                <a:solidFill>
                  <a:srgbClr val="FFFFFF"/>
                </a:solidFill>
              </a:rPr>
              <a:t>♪</a:t>
            </a:r>
            <a:endParaRPr lang="uk-UA" sz="16600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53B0A6-A2C3-4D47-80E7-4377EDD27407}"/>
              </a:ext>
            </a:extLst>
          </p:cNvPr>
          <p:cNvSpPr txBox="1"/>
          <p:nvPr/>
        </p:nvSpPr>
        <p:spPr>
          <a:xfrm>
            <a:off x="9793323" y="4785617"/>
            <a:ext cx="1759513" cy="186204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500" kern="0" dirty="0">
                <a:solidFill>
                  <a:srgbClr val="FFFFFF"/>
                </a:solidFill>
              </a:rPr>
              <a:t>♞</a:t>
            </a:r>
            <a:endParaRPr lang="uk-UA" sz="19900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F28D4E3-1A85-40A3-A153-3E2576585A2B}"/>
              </a:ext>
            </a:extLst>
          </p:cNvPr>
          <p:cNvSpPr/>
          <p:nvPr/>
        </p:nvSpPr>
        <p:spPr>
          <a:xfrm>
            <a:off x="72008" y="3519497"/>
            <a:ext cx="2887061" cy="11704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символи сніговик</a:t>
            </a:r>
            <a:r>
              <a:rPr lang="uk-UA" sz="2400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>
                <a:solidFill>
                  <a:srgbClr val="FFFFFF"/>
                </a:solidFill>
              </a:rPr>
              <a:t>- код 9731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2980BAB1-87C4-44BE-AA65-309A10235E5E}"/>
              </a:ext>
            </a:extLst>
          </p:cNvPr>
          <p:cNvSpPr/>
          <p:nvPr/>
        </p:nvSpPr>
        <p:spPr>
          <a:xfrm>
            <a:off x="3125138" y="3519497"/>
            <a:ext cx="2887061" cy="11704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серце у вигляді квітки</a:t>
            </a:r>
            <a:r>
              <a:rPr lang="uk-UA" sz="2300" dirty="0"/>
              <a:t>  </a:t>
            </a:r>
            <a:r>
              <a:rPr lang="uk-UA" sz="2300" b="1" i="1" kern="0" dirty="0">
                <a:solidFill>
                  <a:srgbClr val="FFFFFF"/>
                </a:solidFill>
              </a:rPr>
              <a:t>– код 10087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C1A4E9CA-B808-4079-9DF4-0281818AF8EA}"/>
              </a:ext>
            </a:extLst>
          </p:cNvPr>
          <p:cNvSpPr/>
          <p:nvPr/>
        </p:nvSpPr>
        <p:spPr>
          <a:xfrm>
            <a:off x="6178267" y="3519497"/>
            <a:ext cx="2887061" cy="11704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нота – код 9834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E0FB729E-8A26-47AA-BE9F-C1B8A7A5A209}"/>
              </a:ext>
            </a:extLst>
          </p:cNvPr>
          <p:cNvSpPr/>
          <p:nvPr/>
        </p:nvSpPr>
        <p:spPr>
          <a:xfrm>
            <a:off x="9229550" y="3521415"/>
            <a:ext cx="2887061" cy="11704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шахова фігура кінь</a:t>
            </a:r>
            <a:r>
              <a:rPr lang="en-US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>
                <a:solidFill>
                  <a:srgbClr val="FFFFFF"/>
                </a:solidFill>
              </a:rPr>
              <a:t>– код 9822 та інші.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6613927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700" b="1" i="1" dirty="0">
                <a:solidFill>
                  <a:schemeClr val="bg1"/>
                </a:solidFill>
              </a:rPr>
              <a:t>Знайти символ і відповідний йому код можна на сайті </a:t>
            </a:r>
            <a:r>
              <a:rPr lang="en-US" sz="2700" b="1" i="1" dirty="0">
                <a:solidFill>
                  <a:srgbClr val="FFFF00"/>
                </a:solidFill>
              </a:rPr>
              <a:t>Unicode® Character Table </a:t>
            </a:r>
            <a:r>
              <a:rPr lang="en-US" sz="2700" b="1" i="1" dirty="0">
                <a:solidFill>
                  <a:schemeClr val="bg1"/>
                </a:solidFill>
              </a:rPr>
              <a:t>(</a:t>
            </a:r>
            <a:r>
              <a:rPr lang="uk-UA" sz="2700" b="1" i="1" dirty="0" err="1">
                <a:solidFill>
                  <a:schemeClr val="bg1"/>
                </a:solidFill>
              </a:rPr>
              <a:t>англ</a:t>
            </a:r>
            <a:r>
              <a:rPr lang="uk-UA" sz="2700" b="1" i="1" dirty="0">
                <a:solidFill>
                  <a:schemeClr val="bg1"/>
                </a:solidFill>
              </a:rPr>
              <a:t>. </a:t>
            </a:r>
            <a:r>
              <a:rPr lang="en-US" sz="2700" b="1" i="1" dirty="0">
                <a:solidFill>
                  <a:schemeClr val="bg1"/>
                </a:solidFill>
              </a:rPr>
              <a:t>Unicode Character Table</a:t>
            </a:r>
            <a:r>
              <a:rPr lang="uk-UA" sz="2700" dirty="0"/>
              <a:t>  </a:t>
            </a:r>
            <a:r>
              <a:rPr lang="uk-UA" sz="2700" b="1" i="1" dirty="0">
                <a:solidFill>
                  <a:schemeClr val="bg1"/>
                </a:solidFill>
              </a:rPr>
              <a:t>– Таблиця символів </a:t>
            </a:r>
            <a:r>
              <a:rPr lang="uk-UA" sz="2700" b="1" i="1" dirty="0" err="1">
                <a:solidFill>
                  <a:schemeClr val="bg1"/>
                </a:solidFill>
              </a:rPr>
              <a:t>Юнікоду</a:t>
            </a:r>
            <a:r>
              <a:rPr lang="uk-UA" sz="2700" b="1" i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DF80526-44A4-459A-A25B-9691AE5A1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t="13337" r="13245" b="13886"/>
          <a:stretch/>
        </p:blipFill>
        <p:spPr bwMode="auto">
          <a:xfrm>
            <a:off x="6802436" y="1196763"/>
            <a:ext cx="5317556" cy="529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EEB100-A9B3-4EAE-9AAC-FB1BDCF8DB4B}"/>
              </a:ext>
            </a:extLst>
          </p:cNvPr>
          <p:cNvSpPr txBox="1"/>
          <p:nvPr/>
        </p:nvSpPr>
        <p:spPr>
          <a:xfrm>
            <a:off x="72009" y="3553245"/>
            <a:ext cx="6613926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unicode-table.com 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BADC24-9404-447B-9599-545B1CB4E34D}"/>
              </a:ext>
            </a:extLst>
          </p:cNvPr>
          <p:cNvSpPr txBox="1"/>
          <p:nvPr/>
        </p:nvSpPr>
        <p:spPr>
          <a:xfrm>
            <a:off x="72008" y="4240962"/>
            <a:ext cx="6613926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Але якщо вибраний вами символ відсутній серед шрифтів на вашому комп’ютері, то він не буде відображатися в документі.</a:t>
            </a:r>
          </a:p>
        </p:txBody>
      </p:sp>
    </p:spTree>
    <p:extLst>
      <p:ext uri="{BB962C8B-B14F-4D97-AF65-F5344CB8AC3E}">
        <p14:creationId xmlns:p14="http://schemas.microsoft.com/office/powerpoint/2010/main" val="382438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F5621-045E-42B3-8567-07DDDE474F20}"/>
              </a:ext>
            </a:extLst>
          </p:cNvPr>
          <p:cNvSpPr txBox="1"/>
          <p:nvPr/>
        </p:nvSpPr>
        <p:spPr>
          <a:xfrm>
            <a:off x="72008" y="1196763"/>
            <a:ext cx="6938392" cy="509370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00"/>
                </a:solidFill>
              </a:rPr>
              <a:t>Таблиця символів в операційній системі </a:t>
            </a:r>
            <a:r>
              <a:rPr lang="en-US" sz="2500" b="1" i="1" kern="0" dirty="0">
                <a:solidFill>
                  <a:srgbClr val="FFFF00"/>
                </a:solidFill>
              </a:rPr>
              <a:t>Windows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Серед службових програм в операційній системі </a:t>
            </a:r>
            <a:r>
              <a:rPr lang="en-US" sz="2500" b="1" i="1" kern="0" dirty="0">
                <a:solidFill>
                  <a:srgbClr val="FFFF00"/>
                </a:solidFill>
              </a:rPr>
              <a:t>Windows</a:t>
            </a:r>
            <a:r>
              <a:rPr lang="en-US" sz="2500" b="1" i="1" kern="0" dirty="0">
                <a:solidFill>
                  <a:srgbClr val="FFFFFF"/>
                </a:solidFill>
              </a:rPr>
              <a:t> </a:t>
            </a:r>
            <a:r>
              <a:rPr lang="uk-UA" sz="2500" b="1" i="1" kern="0" dirty="0">
                <a:solidFill>
                  <a:srgbClr val="FFFFFF"/>
                </a:solidFill>
              </a:rPr>
              <a:t>є програма </a:t>
            </a:r>
            <a:r>
              <a:rPr lang="uk-UA" sz="2500" b="1" i="1" kern="0" dirty="0">
                <a:solidFill>
                  <a:srgbClr val="FFFF00"/>
                </a:solidFill>
              </a:rPr>
              <a:t>Таблиця символів</a:t>
            </a:r>
            <a:r>
              <a:rPr lang="uk-UA" sz="2500" b="1" i="1" kern="0" dirty="0">
                <a:solidFill>
                  <a:srgbClr val="FFFFFF"/>
                </a:solidFill>
              </a:rPr>
              <a:t>, що призначена для перегляду, пошуку та вставлення в текстові документи різноманітних символів, у тому числі тих, які відсутні на клавіатурі. Для запуску потрібно виконати </a:t>
            </a:r>
            <a:r>
              <a:rPr lang="uk-UA" sz="2500" b="1" i="1" kern="0" dirty="0">
                <a:solidFill>
                  <a:srgbClr val="FFFF00"/>
                </a:solidFill>
              </a:rPr>
              <a:t>Пуск</a:t>
            </a:r>
            <a:r>
              <a:rPr lang="uk-UA" sz="2500" b="1" i="1" kern="0" dirty="0">
                <a:solidFill>
                  <a:srgbClr val="FFFFFF"/>
                </a:solidFill>
              </a:rPr>
              <a:t> </a:t>
            </a:r>
            <a:r>
              <a:rPr lang="uk-UA" sz="25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500" b="1" i="1" kern="0" dirty="0">
                <a:solidFill>
                  <a:srgbClr val="FFFFFF"/>
                </a:solidFill>
              </a:rPr>
              <a:t> </a:t>
            </a:r>
            <a:r>
              <a:rPr lang="uk-UA" sz="2500" b="1" i="1" kern="0" dirty="0">
                <a:solidFill>
                  <a:srgbClr val="FFFF00"/>
                </a:solidFill>
              </a:rPr>
              <a:t>Усі програми </a:t>
            </a:r>
            <a:r>
              <a:rPr lang="uk-UA" sz="25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500" b="1" i="1" kern="0" dirty="0">
                <a:solidFill>
                  <a:srgbClr val="FFFFFF"/>
                </a:solidFill>
              </a:rPr>
              <a:t> </a:t>
            </a:r>
            <a:r>
              <a:rPr lang="uk-UA" sz="2500" b="1" i="1" kern="0" dirty="0">
                <a:solidFill>
                  <a:srgbClr val="FFFF00"/>
                </a:solidFill>
              </a:rPr>
              <a:t>Стандартні</a:t>
            </a:r>
            <a:r>
              <a:rPr lang="uk-UA" sz="2500" b="1" i="1" kern="0" dirty="0">
                <a:solidFill>
                  <a:srgbClr val="FFFFFF"/>
                </a:solidFill>
              </a:rPr>
              <a:t> </a:t>
            </a:r>
            <a:r>
              <a:rPr lang="uk-UA" sz="25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500" b="1" i="1" kern="0" dirty="0">
                <a:solidFill>
                  <a:srgbClr val="FFFFFF"/>
                </a:solidFill>
              </a:rPr>
              <a:t> </a:t>
            </a:r>
            <a:r>
              <a:rPr lang="uk-UA" sz="2500" b="1" i="1" kern="0" dirty="0">
                <a:solidFill>
                  <a:srgbClr val="FFFF00"/>
                </a:solidFill>
              </a:rPr>
              <a:t>Службові</a:t>
            </a:r>
            <a:r>
              <a:rPr lang="uk-UA" dirty="0"/>
              <a:t> </a:t>
            </a:r>
            <a:r>
              <a:rPr lang="uk-UA" sz="25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500" b="1" i="1" kern="0" dirty="0">
                <a:solidFill>
                  <a:srgbClr val="FFFFFF"/>
                </a:solidFill>
              </a:rPr>
              <a:t> </a:t>
            </a:r>
            <a:r>
              <a:rPr lang="uk-UA" sz="2500" b="1" i="1" kern="0" dirty="0">
                <a:solidFill>
                  <a:srgbClr val="FFFF00"/>
                </a:solidFill>
              </a:rPr>
              <a:t>Таблиця символів</a:t>
            </a:r>
            <a:r>
              <a:rPr lang="uk-UA" sz="2500" b="1" i="1" kern="0" dirty="0">
                <a:solidFill>
                  <a:srgbClr val="FFFFFF"/>
                </a:solidFill>
              </a:rPr>
              <a:t>, після чого відкриється вікно програми.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5DAC8B-36D4-45AD-9AEF-D01F9D36C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632" y="1710813"/>
            <a:ext cx="5003360" cy="4579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25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9DF8B-D596-4D61-A882-62BC753BD73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кодують символи текстових повідомлень під час опрацювання їх з використанням комп'ютера?</a:t>
            </a:r>
          </a:p>
        </p:txBody>
      </p:sp>
      <p:pic>
        <p:nvPicPr>
          <p:cNvPr id="14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FEFB6BFA-99A8-406D-A28C-EA0CBD944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B55A0F-84FA-475A-A150-63F056D6840A}"/>
              </a:ext>
            </a:extLst>
          </p:cNvPr>
          <p:cNvSpPr txBox="1"/>
          <p:nvPr/>
        </p:nvSpPr>
        <p:spPr>
          <a:xfrm>
            <a:off x="72008" y="2287717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таблиці кодів символів ви знаєте?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556AD2-3158-4A18-8F5A-252134B558F7}"/>
              </a:ext>
            </a:extLst>
          </p:cNvPr>
          <p:cNvSpPr txBox="1"/>
          <p:nvPr/>
        </p:nvSpPr>
        <p:spPr>
          <a:xfrm>
            <a:off x="72008" y="294778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символи можуть бути закодовані з використанням таблиць кодів символів ASCII, КОІ-8U, Windows-1251, </a:t>
            </a:r>
            <a:r>
              <a:rPr lang="uk-UA" sz="2800" b="1" i="1" kern="0" dirty="0" err="1">
                <a:solidFill>
                  <a:srgbClr val="FFFFFF"/>
                </a:solidFill>
              </a:rPr>
              <a:t>Юнікод</a:t>
            </a:r>
            <a:r>
              <a:rPr lang="uk-UA" sz="2800" b="1" i="1" kern="0" dirty="0">
                <a:solidFill>
                  <a:srgbClr val="FFFFFF"/>
                </a:solidFill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4506A8-CE31-450B-BE5D-2F05A7613063}"/>
              </a:ext>
            </a:extLst>
          </p:cNvPr>
          <p:cNvSpPr txBox="1"/>
          <p:nvPr/>
        </p:nvSpPr>
        <p:spPr>
          <a:xfrm>
            <a:off x="72008" y="4469626"/>
            <a:ext cx="10453766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спільного та чим </a:t>
            </a:r>
            <a:r>
              <a:rPr lang="uk-UA" sz="2800" b="1" i="1" kern="0">
                <a:solidFill>
                  <a:srgbClr val="002060"/>
                </a:solidFill>
              </a:rPr>
              <a:t>відрізняються таблиці  </a:t>
            </a:r>
            <a:r>
              <a:rPr lang="uk-UA" sz="2800" b="1" i="1" kern="0" dirty="0">
                <a:solidFill>
                  <a:srgbClr val="002060"/>
                </a:solidFill>
              </a:rPr>
              <a:t>кодів символів ASCII, КОІ-8U, Windows-1251, </a:t>
            </a:r>
            <a:r>
              <a:rPr lang="uk-UA" sz="2800" b="1" i="1" kern="0" dirty="0" err="1">
                <a:solidFill>
                  <a:srgbClr val="002060"/>
                </a:solidFill>
              </a:rPr>
              <a:t>Юнікод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913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1.2,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9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-11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кодування повідомлень? З якою метою здійснюють кодування повідомлень?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01EF-7B9C-42AE-9A27-CAEC19599060}"/>
              </a:ext>
            </a:extLst>
          </p:cNvPr>
          <p:cNvSpPr txBox="1"/>
          <p:nvPr/>
        </p:nvSpPr>
        <p:spPr>
          <a:xfrm>
            <a:off x="70929" y="2252290"/>
            <a:ext cx="436039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Наведіть приклади кодування текстових повідомлень.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79C9-A7C5-4FEB-903C-D6464E9C698D}"/>
              </a:ext>
            </a:extLst>
          </p:cNvPr>
          <p:cNvSpPr txBox="1"/>
          <p:nvPr/>
        </p:nvSpPr>
        <p:spPr>
          <a:xfrm>
            <a:off x="70929" y="4600479"/>
            <a:ext cx="436039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види графіки ви знаєте? Охарактеризуйте їх.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80216C6-CC55-44F8-8F3E-DCD90827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 Кодування текстових і графічних даних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1E9F2D-9E59-4236-8640-35E1058E10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13466"/>
          <a:stretch/>
        </p:blipFill>
        <p:spPr>
          <a:xfrm>
            <a:off x="4570310" y="2252291"/>
            <a:ext cx="5955464" cy="41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</a:t>
            </a:r>
          </a:p>
        </p:txBody>
      </p:sp>
      <p:pic>
        <p:nvPicPr>
          <p:cNvPr id="9" name="Picture 2" descr="Coding, programming, laptop icon - Download on Iconfinder">
            <a:extLst>
              <a:ext uri="{FF2B5EF4-FFF2-40B4-BE49-F238E27FC236}">
                <a16:creationId xmlns:a16="http://schemas.microsoft.com/office/drawing/2014/main" id="{1EAF1F76-6626-406C-92FC-D85C3BB5E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56" y="3682996"/>
            <a:ext cx="2341888" cy="23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de, coding, css, development, editor, html, programming icon - Download on Iconfinder">
            <a:extLst>
              <a:ext uri="{FF2B5EF4-FFF2-40B4-BE49-F238E27FC236}">
                <a16:creationId xmlns:a16="http://schemas.microsoft.com/office/drawing/2014/main" id="{2E2BDE4E-D9F7-4DF0-A2F4-1F691701D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14" y="3685535"/>
            <a:ext cx="2336810" cy="233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Усі  дані,  які  обробляються  технічними  пристроями,  повинні  бути  закодовані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певним  чином.  Для  опрацювання  текстових  повідомлень  з  використанням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комп’ютера символи повідомлення кодують числами.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текстових даних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84D5F6-BA15-4059-ABB2-62F104368BF8}"/>
              </a:ext>
            </a:extLst>
          </p:cNvPr>
          <p:cNvSpPr txBox="1"/>
          <p:nvPr/>
        </p:nvSpPr>
        <p:spPr>
          <a:xfrm>
            <a:off x="72008" y="3156191"/>
            <a:ext cx="6881451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кодування тексту використовують таблиці кодів символів, у яких кожному символу, що може бути використаний у текстовому повідомленні, поставлено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у відповідність деяке число.</a:t>
            </a:r>
          </a:p>
        </p:txBody>
      </p:sp>
      <p:pic>
        <p:nvPicPr>
          <p:cNvPr id="8" name="Picture 2" descr="Binary, binary code, binary data, data, master, master data icon - Download  on Iconfinder">
            <a:extLst>
              <a:ext uri="{FF2B5EF4-FFF2-40B4-BE49-F238E27FC236}">
                <a16:creationId xmlns:a16="http://schemas.microsoft.com/office/drawing/2014/main" id="{C4C34261-32B6-4A8A-BC3B-6F034CCA4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1" b="7702"/>
          <a:stretch/>
        </p:blipFill>
        <p:spPr bwMode="auto">
          <a:xfrm>
            <a:off x="7425732" y="3156191"/>
            <a:ext cx="4242084" cy="354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2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текстових даних</a:t>
            </a:r>
          </a:p>
        </p:txBody>
      </p:sp>
      <p:pic>
        <p:nvPicPr>
          <p:cNvPr id="6" name="Picture 4" descr="Ascii American Standard Code Information Interchange Stock Vector (Royalty  Free) 1747487495">
            <a:extLst>
              <a:ext uri="{FF2B5EF4-FFF2-40B4-BE49-F238E27FC236}">
                <a16:creationId xmlns:a16="http://schemas.microsoft.com/office/drawing/2014/main" id="{3B9C2A99-A09E-4792-AF3C-79CC05892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5597" r="9573" b="10535"/>
          <a:stretch/>
        </p:blipFill>
        <p:spPr bwMode="auto">
          <a:xfrm>
            <a:off x="7275008" y="1196764"/>
            <a:ext cx="4816999" cy="51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6BF9AA1-E198-4E40-A3F4-9B80D8F9835A}"/>
              </a:ext>
            </a:extLst>
          </p:cNvPr>
          <p:cNvSpPr/>
          <p:nvPr/>
        </p:nvSpPr>
        <p:spPr>
          <a:xfrm>
            <a:off x="69849" y="1196763"/>
            <a:ext cx="7064481" cy="5184985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У 1963 році у США було розроблено таблицю таких</a:t>
            </a:r>
            <a:r>
              <a:rPr lang="en-US" sz="2600" b="1" i="1" dirty="0">
                <a:solidFill>
                  <a:schemeClr val="bg1"/>
                </a:solidFill>
              </a:rPr>
              <a:t> </a:t>
            </a:r>
            <a:r>
              <a:rPr lang="uk-UA" sz="2600" b="1" i="1" dirty="0">
                <a:solidFill>
                  <a:schemeClr val="bg1"/>
                </a:solidFill>
              </a:rPr>
              <a:t>кодів  символів,  призначену  для  передавання  повідомлень  телетайпом.  Пізніше</a:t>
            </a:r>
            <a:r>
              <a:rPr lang="en-US" sz="2600" b="1" i="1" dirty="0">
                <a:solidFill>
                  <a:schemeClr val="bg1"/>
                </a:solidFill>
              </a:rPr>
              <a:t> </a:t>
            </a:r>
            <a:r>
              <a:rPr lang="uk-UA" sz="2600" b="1" i="1" dirty="0">
                <a:solidFill>
                  <a:schemeClr val="bg1"/>
                </a:solidFill>
              </a:rPr>
              <a:t>вона стала стандартом для використання в комп’ютерній техніці й отримала назву </a:t>
            </a:r>
            <a:r>
              <a:rPr lang="uk-UA" sz="2600" b="1" i="1" dirty="0" err="1">
                <a:solidFill>
                  <a:schemeClr val="bg1"/>
                </a:solidFill>
              </a:rPr>
              <a:t>таб</a:t>
            </a:r>
            <a:r>
              <a:rPr lang="uk-UA" sz="2600" b="1" i="1" dirty="0">
                <a:solidFill>
                  <a:schemeClr val="bg1"/>
                </a:solidFill>
              </a:rPr>
              <a:t> лиця кодів символів </a:t>
            </a:r>
            <a:r>
              <a:rPr lang="en-US" sz="2600" b="1" i="1" dirty="0">
                <a:solidFill>
                  <a:srgbClr val="FFFF00"/>
                </a:solidFill>
              </a:rPr>
              <a:t>ASCII</a:t>
            </a:r>
            <a:r>
              <a:rPr lang="en-US" sz="2600" b="1" i="1" dirty="0">
                <a:solidFill>
                  <a:schemeClr val="bg1"/>
                </a:solidFill>
              </a:rPr>
              <a:t> (</a:t>
            </a:r>
            <a:r>
              <a:rPr lang="uk-UA" sz="2600" b="1" i="1" dirty="0" err="1">
                <a:solidFill>
                  <a:schemeClr val="bg1"/>
                </a:solidFill>
              </a:rPr>
              <a:t>англ</a:t>
            </a:r>
            <a:r>
              <a:rPr lang="uk-UA" sz="2600" b="1" i="1" dirty="0">
                <a:solidFill>
                  <a:schemeClr val="bg1"/>
                </a:solidFill>
              </a:rPr>
              <a:t>. </a:t>
            </a:r>
            <a:r>
              <a:rPr lang="en-US" sz="2600" b="1" i="1" dirty="0">
                <a:solidFill>
                  <a:srgbClr val="FFFF00"/>
                </a:solidFill>
              </a:rPr>
              <a:t>A</a:t>
            </a:r>
            <a:r>
              <a:rPr lang="en-US" sz="2600" b="1" i="1" dirty="0">
                <a:solidFill>
                  <a:schemeClr val="bg1"/>
                </a:solidFill>
              </a:rPr>
              <a:t>merican </a:t>
            </a:r>
            <a:r>
              <a:rPr lang="en-US" sz="2600" b="1" i="1" dirty="0">
                <a:solidFill>
                  <a:srgbClr val="FFFF00"/>
                </a:solidFill>
              </a:rPr>
              <a:t>S</a:t>
            </a:r>
            <a:r>
              <a:rPr lang="en-US" sz="2600" b="1" i="1" dirty="0">
                <a:solidFill>
                  <a:schemeClr val="bg1"/>
                </a:solidFill>
              </a:rPr>
              <a:t>tandard </a:t>
            </a:r>
            <a:r>
              <a:rPr lang="en-US" sz="2600" b="1" i="1" dirty="0">
                <a:solidFill>
                  <a:srgbClr val="FFFF00"/>
                </a:solidFill>
              </a:rPr>
              <a:t>C</a:t>
            </a:r>
            <a:r>
              <a:rPr lang="en-US" sz="2600" b="1" i="1" dirty="0">
                <a:solidFill>
                  <a:schemeClr val="bg1"/>
                </a:solidFill>
              </a:rPr>
              <a:t>ode for </a:t>
            </a:r>
            <a:r>
              <a:rPr lang="en-US" sz="2600" b="1" i="1" dirty="0">
                <a:solidFill>
                  <a:srgbClr val="FFFF00"/>
                </a:solidFill>
              </a:rPr>
              <a:t>I</a:t>
            </a:r>
            <a:r>
              <a:rPr lang="en-US" sz="2600" b="1" i="1" dirty="0">
                <a:solidFill>
                  <a:schemeClr val="bg1"/>
                </a:solidFill>
              </a:rPr>
              <a:t>nformation </a:t>
            </a:r>
            <a:r>
              <a:rPr lang="en-US" sz="2600" b="1" i="1" dirty="0">
                <a:solidFill>
                  <a:srgbClr val="FFFF00"/>
                </a:solidFill>
              </a:rPr>
              <a:t>I</a:t>
            </a:r>
            <a:r>
              <a:rPr lang="en-US" sz="2600" b="1" i="1" dirty="0">
                <a:solidFill>
                  <a:schemeClr val="bg1"/>
                </a:solidFill>
              </a:rPr>
              <a:t>nterchange</a:t>
            </a:r>
            <a:r>
              <a:rPr lang="uk-UA" sz="2600" dirty="0"/>
              <a:t> </a:t>
            </a:r>
            <a:r>
              <a:rPr lang="en-US" sz="2600" b="1" i="1" dirty="0">
                <a:solidFill>
                  <a:schemeClr val="bg1"/>
                </a:solidFill>
              </a:rPr>
              <a:t>–</a:t>
            </a:r>
            <a:r>
              <a:rPr lang="uk-UA" sz="2600" b="1" i="1" dirty="0">
                <a:solidFill>
                  <a:schemeClr val="bg1"/>
                </a:solidFill>
              </a:rPr>
              <a:t> американський  стандартний код для обміну інформацією).</a:t>
            </a:r>
          </a:p>
        </p:txBody>
      </p:sp>
    </p:spTree>
    <p:extLst>
      <p:ext uri="{BB962C8B-B14F-4D97-AF65-F5344CB8AC3E}">
        <p14:creationId xmlns:p14="http://schemas.microsoft.com/office/powerpoint/2010/main" val="44993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Телетайп</a:t>
            </a:r>
            <a:r>
              <a:rPr lang="uk-UA" sz="2800" b="1" i="1" kern="0" dirty="0">
                <a:solidFill>
                  <a:srgbClr val="FFFFFF"/>
                </a:solidFill>
              </a:rPr>
              <a:t> (лат. </a:t>
            </a:r>
            <a:r>
              <a:rPr lang="uk-UA" sz="2800" b="1" i="1" kern="0" dirty="0" err="1">
                <a:solidFill>
                  <a:srgbClr val="FFFFFF"/>
                </a:solidFill>
              </a:rPr>
              <a:t>tele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FF"/>
                </a:solidFill>
              </a:rPr>
              <a:t>–</a:t>
            </a:r>
            <a:r>
              <a:rPr lang="uk-UA" sz="2800" b="1" i="1" kern="0" dirty="0">
                <a:solidFill>
                  <a:srgbClr val="FFFFFF"/>
                </a:solidFill>
              </a:rPr>
              <a:t> віддалений, 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 err="1">
                <a:solidFill>
                  <a:srgbClr val="FFFFFF"/>
                </a:solidFill>
              </a:rPr>
              <a:t>type</a:t>
            </a:r>
            <a:r>
              <a:rPr lang="uk-UA" sz="2800" b="1" i="1" kern="0" dirty="0">
                <a:solidFill>
                  <a:srgbClr val="FFFFFF"/>
                </a:solidFill>
              </a:rPr>
              <a:t> — друкування) </a:t>
            </a:r>
            <a:r>
              <a:rPr lang="en-US" sz="2800" b="1" i="1" kern="0" dirty="0">
                <a:solidFill>
                  <a:srgbClr val="FFFFFF"/>
                </a:solidFill>
              </a:rPr>
              <a:t>–</a:t>
            </a:r>
            <a:r>
              <a:rPr lang="uk-UA" sz="2800" b="1" i="1" kern="0" dirty="0">
                <a:solidFill>
                  <a:srgbClr val="FFFFFF"/>
                </a:solidFill>
              </a:rPr>
              <a:t> електромеханічна друкуюча машина, яку використовують для передавання текстових повідомлень дротами.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Цікаво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8D789C-79B2-469A-AF2D-B5CF063CD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2" y="3159552"/>
            <a:ext cx="4670814" cy="327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9B39762-CA2C-473D-B52C-97DD21A19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65" y="3159552"/>
            <a:ext cx="4522642" cy="327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9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текстових даних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7C9D19-22C3-4086-9AE2-773622AC8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428" y="1196763"/>
            <a:ext cx="7220564" cy="53849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4700959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У  таблиці </a:t>
            </a:r>
            <a:r>
              <a:rPr lang="uk-UA" sz="2800" b="1" i="1" dirty="0">
                <a:solidFill>
                  <a:srgbClr val="FFFF00"/>
                </a:solidFill>
              </a:rPr>
              <a:t>ASCII</a:t>
            </a:r>
            <a:r>
              <a:rPr lang="uk-UA" sz="2800" b="1" i="1" dirty="0">
                <a:solidFill>
                  <a:schemeClr val="bg1"/>
                </a:solidFill>
              </a:rPr>
              <a:t>  літерам  англійського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алфавіту,  цифрам,  розділовим  знакам,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символам редагування та форматування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тексту  поставлено  у  відповідність  числа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від 0 до 127. </a:t>
            </a:r>
          </a:p>
        </p:txBody>
      </p:sp>
    </p:spTree>
    <p:extLst>
      <p:ext uri="{BB962C8B-B14F-4D97-AF65-F5344CB8AC3E}">
        <p14:creationId xmlns:p14="http://schemas.microsoft.com/office/powerpoint/2010/main" val="370976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635893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Коди символів з таблиці </a:t>
            </a:r>
            <a:r>
              <a:rPr lang="en-US" sz="2800" b="1" i="1" dirty="0">
                <a:solidFill>
                  <a:schemeClr val="bg1"/>
                </a:solidFill>
              </a:rPr>
              <a:t>ASCII </a:t>
            </a:r>
            <a:r>
              <a:rPr lang="uk-UA" sz="2800" b="1" i="1" dirty="0">
                <a:solidFill>
                  <a:schemeClr val="bg1"/>
                </a:solidFill>
              </a:rPr>
              <a:t>можна знайти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за адресою: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текстових даних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A01ED67-3EAA-48A7-ADBF-5BD3F3B25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11661" r="11752" b="11661"/>
          <a:stretch/>
        </p:blipFill>
        <p:spPr bwMode="auto">
          <a:xfrm>
            <a:off x="6631913" y="1196762"/>
            <a:ext cx="5488080" cy="552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DE9F1C-6624-40EE-8085-7B6F5C8C48C1}"/>
              </a:ext>
            </a:extLst>
          </p:cNvPr>
          <p:cNvSpPr txBox="1"/>
          <p:nvPr/>
        </p:nvSpPr>
        <p:spPr>
          <a:xfrm>
            <a:off x="72008" y="2736502"/>
            <a:ext cx="6358937" cy="53860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900" b="1" i="1" dirty="0">
                <a:solidFill>
                  <a:schemeClr val="bg1"/>
                </a:solidFill>
              </a:rPr>
              <a:t>uk.wikipedia.org/wiki/ASCII</a:t>
            </a:r>
            <a:endParaRPr lang="uk-UA" sz="29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текстових даних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2F4342-994A-4EF6-8E16-0AE85B3B93DF}"/>
              </a:ext>
            </a:extLst>
          </p:cNvPr>
          <p:cNvSpPr txBox="1"/>
          <p:nvPr/>
        </p:nvSpPr>
        <p:spPr>
          <a:xfrm>
            <a:off x="72008" y="1196763"/>
            <a:ext cx="1205014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Таблиця кодів символів </a:t>
            </a:r>
            <a:r>
              <a:rPr lang="en-US" sz="2800" b="1" i="1" kern="0" dirty="0">
                <a:solidFill>
                  <a:srgbClr val="FFFFFF"/>
                </a:solidFill>
              </a:rPr>
              <a:t>ASCII </a:t>
            </a:r>
            <a:r>
              <a:rPr lang="uk-UA" sz="2800" b="1" i="1" kern="0" dirty="0">
                <a:solidFill>
                  <a:srgbClr val="FFFFFF"/>
                </a:solidFill>
              </a:rPr>
              <a:t>містить коди літер лише англійського алфавіту. Для кодування літер  інших алфавітів було розроблено  інші таблиці кодів символів. Наприклад,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КОІ8-</a:t>
            </a:r>
            <a:r>
              <a:rPr lang="en-US" sz="2800" b="1" i="1" kern="0" dirty="0">
                <a:solidFill>
                  <a:srgbClr val="FFFF00"/>
                </a:solidFill>
              </a:rPr>
              <a:t>U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>
                <a:solidFill>
                  <a:srgbClr val="FFFF00"/>
                </a:solidFill>
              </a:rPr>
              <a:t>КОІ</a:t>
            </a:r>
            <a:r>
              <a:rPr lang="uk-UA" sz="2800" b="1" i="1" kern="0" dirty="0">
                <a:solidFill>
                  <a:srgbClr val="FFFFFF"/>
                </a:solidFill>
              </a:rPr>
              <a:t> – </a:t>
            </a:r>
            <a:r>
              <a:rPr lang="uk-UA" sz="2800" b="1" i="1" kern="0" dirty="0">
                <a:solidFill>
                  <a:srgbClr val="FFFF00"/>
                </a:solidFill>
              </a:rPr>
              <a:t>к</a:t>
            </a:r>
            <a:r>
              <a:rPr lang="uk-UA" sz="2800" b="1" i="1" kern="0" dirty="0">
                <a:solidFill>
                  <a:srgbClr val="FFFFFF"/>
                </a:solidFill>
              </a:rPr>
              <a:t>од </a:t>
            </a:r>
            <a:r>
              <a:rPr lang="uk-UA" sz="2800" b="1" i="1" kern="0" dirty="0">
                <a:solidFill>
                  <a:srgbClr val="FFFF00"/>
                </a:solidFill>
              </a:rPr>
              <a:t>о</a:t>
            </a:r>
            <a:r>
              <a:rPr lang="uk-UA" sz="2800" b="1" i="1" kern="0" dirty="0">
                <a:solidFill>
                  <a:srgbClr val="FFFFFF"/>
                </a:solidFill>
              </a:rPr>
              <a:t>бміну </a:t>
            </a:r>
            <a:r>
              <a:rPr lang="uk-UA" sz="2800" b="1" i="1" kern="0" dirty="0">
                <a:solidFill>
                  <a:srgbClr val="FFFF00"/>
                </a:solidFill>
              </a:rPr>
              <a:t>і</a:t>
            </a:r>
            <a:r>
              <a:rPr lang="uk-UA" sz="2800" b="1" i="1" kern="0" dirty="0">
                <a:solidFill>
                  <a:srgbClr val="FFFFFF"/>
                </a:solidFill>
              </a:rPr>
              <a:t>нформацією) та </a:t>
            </a:r>
            <a:r>
              <a:rPr lang="en-US" sz="2800" b="1" i="1" kern="0" dirty="0">
                <a:solidFill>
                  <a:srgbClr val="FFFF00"/>
                </a:solidFill>
              </a:rPr>
              <a:t>Windows-1251</a:t>
            </a:r>
            <a:r>
              <a:rPr lang="uk-UA" sz="2800" b="1" i="1" kern="0" dirty="0">
                <a:solidFill>
                  <a:srgbClr val="FFFFFF"/>
                </a:solidFill>
              </a:rPr>
              <a:t> включають без змін усі коди таблиці </a:t>
            </a:r>
            <a:r>
              <a:rPr lang="en-US" sz="2800" b="1" i="1" kern="0" dirty="0">
                <a:solidFill>
                  <a:srgbClr val="FFFF00"/>
                </a:solidFill>
              </a:rPr>
              <a:t>ASCII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а також містять коди літер кирилиці. Кодами цих літер є натуральні числа в діапазоні від 128 до 255.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0AF7D-3E42-43DC-85B5-36D4479272F2}"/>
              </a:ext>
            </a:extLst>
          </p:cNvPr>
          <p:cNvSpPr txBox="1"/>
          <p:nvPr/>
        </p:nvSpPr>
        <p:spPr>
          <a:xfrm>
            <a:off x="536635" y="5203333"/>
            <a:ext cx="3341571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КОІ8-</a:t>
            </a:r>
            <a:r>
              <a:rPr lang="en-US" sz="4800" b="1" i="1" kern="0" dirty="0">
                <a:solidFill>
                  <a:srgbClr val="FFFFFF"/>
                </a:solidFill>
              </a:rPr>
              <a:t>U</a:t>
            </a:r>
            <a:endParaRPr kumimoji="0" lang="uk-UA" sz="4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1E175D-04DE-4CD8-BCF9-C9946F15A388}"/>
              </a:ext>
            </a:extLst>
          </p:cNvPr>
          <p:cNvSpPr txBox="1"/>
          <p:nvPr/>
        </p:nvSpPr>
        <p:spPr>
          <a:xfrm>
            <a:off x="8294182" y="4964628"/>
            <a:ext cx="3341571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FFFF"/>
                </a:solidFill>
              </a:rPr>
              <a:t>Windows-1251</a:t>
            </a:r>
            <a:endParaRPr kumimoji="0" lang="uk-UA" sz="4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0" name="Picture 2" descr="flag, ua, ukraine icon">
            <a:extLst>
              <a:ext uri="{FF2B5EF4-FFF2-40B4-BE49-F238E27FC236}">
                <a16:creationId xmlns:a16="http://schemas.microsoft.com/office/drawing/2014/main" id="{E4F1C11E-6792-491A-A173-CDDEF08AB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27" y="4412343"/>
            <a:ext cx="2678154" cy="267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26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7464256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Таблиця кодів символів </a:t>
            </a:r>
            <a:r>
              <a:rPr lang="en-US" sz="2800" b="1" i="1" dirty="0">
                <a:solidFill>
                  <a:srgbClr val="FFFF00"/>
                </a:solidFill>
              </a:rPr>
              <a:t>Windows-1251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є стандартом для кодування літер кирилиці в операційній системі </a:t>
            </a:r>
            <a:r>
              <a:rPr lang="en-US" sz="2800" b="1" i="1" dirty="0">
                <a:solidFill>
                  <a:schemeClr val="bg1"/>
                </a:solidFill>
              </a:rPr>
              <a:t>Windows. </a:t>
            </a:r>
            <a:r>
              <a:rPr lang="uk-UA" sz="2800" b="1" i="1" dirty="0">
                <a:solidFill>
                  <a:schemeClr val="bg1"/>
                </a:solidFill>
              </a:rPr>
              <a:t>У ній, наприклад, літера «а» українського алфавіту має код 224, літера «і» – код 179, літера «ґ» – код 180 та ін. Коди </a:t>
            </a:r>
            <a:r>
              <a:rPr lang="uk-UA" sz="2800" b="1" i="1" dirty="0" err="1">
                <a:solidFill>
                  <a:schemeClr val="bg1"/>
                </a:solidFill>
              </a:rPr>
              <a:t>символиз</a:t>
            </a:r>
            <a:r>
              <a:rPr lang="uk-UA" sz="2800" b="1" i="1" dirty="0">
                <a:solidFill>
                  <a:schemeClr val="bg1"/>
                </a:solidFill>
              </a:rPr>
              <a:t> таблиці </a:t>
            </a:r>
            <a:r>
              <a:rPr lang="en-US" sz="2800" b="1" i="1" dirty="0">
                <a:solidFill>
                  <a:schemeClr val="bg1"/>
                </a:solidFill>
              </a:rPr>
              <a:t>Windows-1251 </a:t>
            </a:r>
            <a:r>
              <a:rPr lang="uk-UA" sz="2800" b="1" i="1" dirty="0">
                <a:solidFill>
                  <a:schemeClr val="bg1"/>
                </a:solidFill>
              </a:rPr>
              <a:t>можна знайти за адресою: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текстових даних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853FA14-65EA-4DA6-8C8E-E3D029899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 t="11240" r="12283" b="12722"/>
          <a:stretch/>
        </p:blipFill>
        <p:spPr bwMode="auto">
          <a:xfrm>
            <a:off x="7701146" y="1196763"/>
            <a:ext cx="4418846" cy="44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CDCF71-C045-4D29-8348-B1687A2C97D1}"/>
              </a:ext>
            </a:extLst>
          </p:cNvPr>
          <p:cNvSpPr txBox="1"/>
          <p:nvPr/>
        </p:nvSpPr>
        <p:spPr>
          <a:xfrm>
            <a:off x="72007" y="5758715"/>
            <a:ext cx="12047985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uk.wikipedia.org/wiki/Windows-1251</a:t>
            </a:r>
            <a:endParaRPr lang="uk-UA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5522</TotalTime>
  <Words>1071</Words>
  <Application>Microsoft Office PowerPoint</Application>
  <PresentationFormat>Широкий екран</PresentationFormat>
  <Paragraphs>101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Кодування тексту. Таблиці кодів символів</vt:lpstr>
      <vt:lpstr> Кодування текстових і графічних даних</vt:lpstr>
      <vt:lpstr>Кодування текстових даних</vt:lpstr>
      <vt:lpstr>Кодування текстових даних</vt:lpstr>
      <vt:lpstr>Цікаво</vt:lpstr>
      <vt:lpstr>Кодування текстових даних</vt:lpstr>
      <vt:lpstr>Кодування текстових даних</vt:lpstr>
      <vt:lpstr>Кодування текстових даних</vt:lpstr>
      <vt:lpstr>Кодування текстових даних</vt:lpstr>
      <vt:lpstr>Кодування текстових даних</vt:lpstr>
      <vt:lpstr>Кодування текстових даних</vt:lpstr>
      <vt:lpstr>Порівняння структури таблиць кодів символів</vt:lpstr>
      <vt:lpstr>Для тих, хто хоче знати більше</vt:lpstr>
      <vt:lpstr>Для тих, хто хоче знати більше</vt:lpstr>
      <vt:lpstr>Для тих, хто хоче знати більше</vt:lpstr>
      <vt:lpstr>Для тих, хто хоче знати більше</vt:lpstr>
      <vt:lpstr>Для тих, хто хоче знати більше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205</cp:revision>
  <dcterms:created xsi:type="dcterms:W3CDTF">2016-06-06T19:48:43Z</dcterms:created>
  <dcterms:modified xsi:type="dcterms:W3CDTF">2021-03-29T12:07:29Z</dcterms:modified>
</cp:coreProperties>
</file>