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70" r:id="rId2"/>
    <p:sldId id="256" r:id="rId3"/>
    <p:sldId id="262" r:id="rId4"/>
    <p:sldId id="260" r:id="rId5"/>
    <p:sldId id="257" r:id="rId6"/>
    <p:sldId id="261" r:id="rId7"/>
    <p:sldId id="266" r:id="rId8"/>
    <p:sldId id="258" r:id="rId9"/>
    <p:sldId id="267" r:id="rId10"/>
    <p:sldId id="259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12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84398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5389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819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0244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8402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31792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628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0990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0378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70198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503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3343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5169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4142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34493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93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7398327" cy="1320800"/>
          </a:xfrm>
        </p:spPr>
        <p:txBody>
          <a:bodyPr/>
          <a:lstStyle/>
          <a:p>
            <a:pPr algn="ctr"/>
            <a:r>
              <a:rPr lang="ru-RU" dirty="0" smtClean="0"/>
              <a:t>Урок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60589"/>
            <a:ext cx="7377545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Іван </a:t>
            </a:r>
            <a:r>
              <a:rPr lang="uk-UA" sz="4800" b="1" dirty="0" err="1" smtClean="0">
                <a:solidFill>
                  <a:srgbClr val="C00000"/>
                </a:solidFill>
              </a:rPr>
              <a:t>Нечуй-</a:t>
            </a:r>
            <a:r>
              <a:rPr lang="uk-UA" sz="4800" b="1" dirty="0" smtClean="0">
                <a:solidFill>
                  <a:srgbClr val="C00000"/>
                </a:solidFill>
              </a:rPr>
              <a:t> Левицький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Повість </a:t>
            </a:r>
          </a:p>
          <a:p>
            <a:pPr algn="ctr">
              <a:buNone/>
            </a:pPr>
            <a:r>
              <a:rPr lang="uk-UA" sz="4800" b="1" dirty="0" err="1" smtClean="0">
                <a:solidFill>
                  <a:srgbClr val="C00000"/>
                </a:solidFill>
              </a:rPr>
              <a:t>“Кайдашева</a:t>
            </a:r>
            <a:r>
              <a:rPr lang="uk-UA" sz="4800" b="1" dirty="0" smtClean="0">
                <a:solidFill>
                  <a:srgbClr val="C00000"/>
                </a:solidFill>
              </a:rPr>
              <a:t> сім</a:t>
            </a:r>
            <a:r>
              <a:rPr lang="en-US" sz="4800" b="1" dirty="0" smtClean="0">
                <a:solidFill>
                  <a:srgbClr val="C00000"/>
                </a:solidFill>
              </a:rPr>
              <a:t>’</a:t>
            </a:r>
            <a:r>
              <a:rPr lang="uk-UA" sz="4800" b="1" dirty="0" smtClean="0">
                <a:solidFill>
                  <a:srgbClr val="C00000"/>
                </a:solidFill>
              </a:rPr>
              <a:t>я”</a:t>
            </a:r>
          </a:p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(</a:t>
            </a:r>
            <a:r>
              <a:rPr lang="uk-UA" sz="4800" b="1" smtClean="0">
                <a:solidFill>
                  <a:srgbClr val="C00000"/>
                </a:solidFill>
              </a:rPr>
              <a:t>паспорт твору)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0"/>
            <a:ext cx="47521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117566"/>
            <a:ext cx="8488679" cy="67404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думка повісті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показ буденних ситуацій, у яких відбувається </a:t>
            </a:r>
            <a:r>
              <a:rPr lang="uk-UA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змізеріння</a:t>
            </a:r>
            <a:r>
              <a:rPr lang="uk-UA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людської душі, зумовлене постійною залежністю людей від матеріальних нестатків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роз'єднаність зумовлена відсутністю прагнення зрозуміти один одного. Це отруює життя і батьків, і їхніх синів та невісток.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7920" cy="3294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3962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26705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74" y="113211"/>
            <a:ext cx="8596668" cy="7750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888274"/>
            <a:ext cx="10032273" cy="5969725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тим І. Нечуй-Левицький порушив </a:t>
            </a:r>
            <a:endParaRPr lang="uk-UA" sz="32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uk-U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одвічні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проблеми: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 і зла;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 стосунків;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 батьків і дітей;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 гідності та свободи;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 батьків з невістками;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 в Бога й моралі.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82" y="1663337"/>
            <a:ext cx="5105920" cy="3542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73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107324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49086"/>
            <a:ext cx="11743510" cy="15979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</a:t>
            </a:r>
            <a:r>
              <a:rPr lang="ru-RU" sz="2400" dirty="0"/>
              <a:t> 1993 </a:t>
            </a:r>
            <a:r>
              <a:rPr lang="ru-RU" sz="2400" dirty="0" err="1"/>
              <a:t>році</a:t>
            </a:r>
            <a:r>
              <a:rPr lang="ru-RU" sz="2400" dirty="0"/>
              <a:t> за </a:t>
            </a:r>
            <a:r>
              <a:rPr lang="ru-RU" sz="2400" dirty="0" err="1"/>
              <a:t>повістю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знятий</a:t>
            </a:r>
            <a:r>
              <a:rPr lang="ru-RU" sz="2400" dirty="0"/>
              <a:t> </a:t>
            </a:r>
            <a:r>
              <a:rPr lang="ru-RU" sz="2400" dirty="0" err="1"/>
              <a:t>однойменний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u="sng" dirty="0"/>
              <a:t> </a:t>
            </a:r>
            <a:r>
              <a:rPr lang="ru-RU" sz="2400" u="sng" dirty="0" err="1" smtClean="0"/>
              <a:t>кінооб'єднанням</a:t>
            </a:r>
            <a:r>
              <a:rPr lang="ru-RU" sz="2400" u="sng" dirty="0" smtClean="0"/>
              <a:t> </a:t>
            </a:r>
            <a:r>
              <a:rPr lang="ru-RU" sz="2400" u="sng" dirty="0"/>
              <a:t>«</a:t>
            </a:r>
            <a:r>
              <a:rPr lang="ru-RU" sz="2400" u="sng" dirty="0" err="1"/>
              <a:t>Консорціум</a:t>
            </a:r>
            <a:r>
              <a:rPr lang="ru-RU" sz="2400" u="sng" dirty="0"/>
              <a:t> Козак»</a:t>
            </a:r>
            <a:r>
              <a:rPr lang="ru-RU" sz="2400" dirty="0"/>
              <a:t>, </a:t>
            </a:r>
            <a:r>
              <a:rPr lang="ru-RU" sz="2400" dirty="0" err="1"/>
              <a:t>режисер</a:t>
            </a:r>
            <a:r>
              <a:rPr lang="ru-RU" sz="2400" dirty="0"/>
              <a:t> — </a:t>
            </a:r>
            <a:r>
              <a:rPr lang="ru-RU" sz="2400" dirty="0" err="1"/>
              <a:t>Володимир</a:t>
            </a:r>
            <a:r>
              <a:rPr lang="ru-RU" sz="2400" dirty="0"/>
              <a:t> </a:t>
            </a:r>
            <a:r>
              <a:rPr lang="ru-RU" sz="2400" dirty="0" err="1"/>
              <a:t>Городько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76" y="2080655"/>
            <a:ext cx="5546124" cy="4768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656"/>
            <a:ext cx="6357384" cy="4768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5902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8"/>
            <a:ext cx="4198513" cy="3684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87" y="605307"/>
            <a:ext cx="5797613" cy="386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3517773"/>
            <a:ext cx="4591345" cy="3469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94604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60" y="822960"/>
            <a:ext cx="8427720" cy="1646302"/>
          </a:xfrm>
        </p:spPr>
        <p:txBody>
          <a:bodyPr/>
          <a:lstStyle/>
          <a:p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Кайдашева сім'я </a:t>
            </a:r>
            <a:r>
              <a:rPr lang="uk-UA" dirty="0" smtClean="0"/>
              <a:t>– </a:t>
            </a:r>
            <a:br>
              <a:rPr lang="uk-UA" dirty="0" smtClean="0"/>
            </a:br>
            <a:r>
              <a:rPr lang="uk-UA" dirty="0" smtClean="0"/>
              <a:t>повість, що навчає істини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19" y="2545081"/>
            <a:ext cx="8915401" cy="431292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«…</a:t>
            </a:r>
            <a:r>
              <a:rPr lang="ru-RU" sz="2800" dirty="0">
                <a:solidFill>
                  <a:srgbClr val="C00000"/>
                </a:solidFill>
              </a:rPr>
              <a:t>се </a:t>
            </a:r>
            <a:r>
              <a:rPr lang="ru-RU" sz="2800" dirty="0" err="1">
                <a:solidFill>
                  <a:srgbClr val="C00000"/>
                </a:solidFill>
              </a:rPr>
              <a:t>переважно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буденна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мова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українського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простолюддя</a:t>
            </a:r>
            <a:r>
              <a:rPr lang="ru-RU" sz="2800" dirty="0">
                <a:solidFill>
                  <a:srgbClr val="C00000"/>
                </a:solidFill>
              </a:rPr>
              <a:t>, проста, без </a:t>
            </a:r>
            <a:r>
              <a:rPr lang="ru-RU" sz="2800" dirty="0" err="1">
                <a:solidFill>
                  <a:srgbClr val="C00000"/>
                </a:solidFill>
              </a:rPr>
              <a:t>сліду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афектації</a:t>
            </a:r>
            <a:r>
              <a:rPr lang="ru-RU" sz="2800" dirty="0">
                <a:solidFill>
                  <a:srgbClr val="C00000"/>
                </a:solidFill>
              </a:rPr>
              <a:t>, але </a:t>
            </a:r>
            <a:r>
              <a:rPr lang="ru-RU" sz="2800" dirty="0" err="1">
                <a:solidFill>
                  <a:srgbClr val="C00000"/>
                </a:solidFill>
              </a:rPr>
              <a:t>проте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багата</a:t>
            </a:r>
            <a:r>
              <a:rPr lang="ru-RU" sz="2800" dirty="0">
                <a:solidFill>
                  <a:srgbClr val="C00000"/>
                </a:solidFill>
              </a:rPr>
              <a:t>, колоритна і </a:t>
            </a:r>
            <a:r>
              <a:rPr lang="ru-RU" sz="2800" dirty="0" err="1">
                <a:solidFill>
                  <a:srgbClr val="C00000"/>
                </a:solidFill>
              </a:rPr>
              <a:t>повна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тої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природної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грації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 err="1">
                <a:solidFill>
                  <a:srgbClr val="C00000"/>
                </a:solidFill>
              </a:rPr>
              <a:t>якою</a:t>
            </a:r>
            <a:r>
              <a:rPr lang="ru-RU" sz="2800" dirty="0">
                <a:solidFill>
                  <a:srgbClr val="C00000"/>
                </a:solidFill>
              </a:rPr>
              <a:t> вона </a:t>
            </a:r>
            <a:r>
              <a:rPr lang="ru-RU" sz="2800" dirty="0" err="1">
                <a:solidFill>
                  <a:srgbClr val="C00000"/>
                </a:solidFill>
              </a:rPr>
              <a:t>визначається</a:t>
            </a:r>
            <a:r>
              <a:rPr lang="ru-RU" sz="2800" dirty="0">
                <a:solidFill>
                  <a:srgbClr val="C00000"/>
                </a:solidFill>
              </a:rPr>
              <a:t> в устах людей з </a:t>
            </a:r>
            <a:r>
              <a:rPr lang="ru-RU" sz="2800" dirty="0" err="1">
                <a:solidFill>
                  <a:srgbClr val="C00000"/>
                </a:solidFill>
              </a:rPr>
              <a:t>багатим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життєвим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змістом</a:t>
            </a:r>
            <a:r>
              <a:rPr lang="ru-RU" sz="2800" dirty="0">
                <a:solidFill>
                  <a:srgbClr val="C00000"/>
                </a:solidFill>
              </a:rPr>
              <a:t>. З </a:t>
            </a:r>
            <a:r>
              <a:rPr lang="ru-RU" sz="2800" dirty="0" err="1">
                <a:solidFill>
                  <a:srgbClr val="C00000"/>
                </a:solidFill>
              </a:rPr>
              <a:t>огляду</a:t>
            </a:r>
            <a:r>
              <a:rPr lang="ru-RU" sz="2800" dirty="0">
                <a:solidFill>
                  <a:srgbClr val="C00000"/>
                </a:solidFill>
              </a:rPr>
              <a:t> на </a:t>
            </a:r>
            <a:r>
              <a:rPr lang="ru-RU" sz="2800" dirty="0" err="1">
                <a:solidFill>
                  <a:srgbClr val="C00000"/>
                </a:solidFill>
              </a:rPr>
              <a:t>високоартистичне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змалювання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селянського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життя</a:t>
            </a:r>
            <a:r>
              <a:rPr lang="ru-RU" sz="2800" dirty="0">
                <a:solidFill>
                  <a:srgbClr val="C00000"/>
                </a:solidFill>
              </a:rPr>
              <a:t> і добру </a:t>
            </a:r>
            <a:r>
              <a:rPr lang="ru-RU" sz="2800" dirty="0" err="1">
                <a:solidFill>
                  <a:srgbClr val="C00000"/>
                </a:solidFill>
              </a:rPr>
              <a:t>композицію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повість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належить</a:t>
            </a:r>
            <a:r>
              <a:rPr lang="ru-RU" sz="2800" dirty="0">
                <a:solidFill>
                  <a:srgbClr val="C00000"/>
                </a:solidFill>
              </a:rPr>
              <a:t> до </a:t>
            </a:r>
            <a:r>
              <a:rPr lang="ru-RU" sz="2800" dirty="0" err="1">
                <a:solidFill>
                  <a:srgbClr val="C00000"/>
                </a:solidFill>
              </a:rPr>
              <a:t>найкращих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оздоб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українського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письменства</a:t>
            </a:r>
            <a:r>
              <a:rPr lang="ru-RU" sz="2800" dirty="0" smtClean="0">
                <a:solidFill>
                  <a:srgbClr val="C00000"/>
                </a:solidFill>
              </a:rPr>
              <a:t>.»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 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Франко про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Кайдашева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сім'я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40" y="610540"/>
            <a:ext cx="2905260" cy="3405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148157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0"/>
            <a:ext cx="5920629" cy="12247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написання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40080"/>
            <a:ext cx="11573691" cy="6217920"/>
          </a:xfrm>
        </p:spPr>
        <p:txBody>
          <a:bodyPr>
            <a:normAutofit fontScale="92500"/>
          </a:bodyPr>
          <a:lstStyle/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надруковано в журналі «Правда», 1879, № 3-12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ж року повість вийшла у Львові окремими виданнями.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перед тим, як повість почала друкуватися у «Правді», Нечуй-Левицький став клопотатись про дозвіл на її видання в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царська цензура ставила всілякі перепони, вказуючи на ряд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предосудительных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твору, зокрема в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розділі, де змальовувалось перебування прочан в київських монастирях, та висуваючи інші претензії.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 року дозвіл на друкування 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 був даний при умові вилучення 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ней автором </a:t>
            </a:r>
            <a:r>
              <a:rPr lang="uk-UA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неудобных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відзначених цензурою. Внаслідок цього 1887 році вийшло в Києві видання «Кайдашевої сім'ї» з рядом цензурних купюр, авторських переробок та скорочень. Зокрема було перероблено початок і кінець твору.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 наступних прижиттєвих публікацій повісті (1894 та 1906 рр.) майже не відрізняються від видання 1887 р.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повісті автор поклав життя однієї селянської родини. 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Прототипом сім'ї Кайдашів стала родина селян Мазурів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відомих своїми бійками та колотнечами, проте в художніх образах Кайдашів проглядає широко узагальнена письменником трагедія життя тогочасного села взагалі.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1747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94" y="0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Жанрові особливості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660400"/>
            <a:ext cx="8412480" cy="6040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твору полягає в тому, що зображення повсякденного життя Кайдашів розгортається в найрізноманітніших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виявах, які часто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окреслюються у гумористичному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плані. Схильність до відтворення комічних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недоречностей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письменник вважав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однією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характерних рис українського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народу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елементом національної психіки, багатої на «жарти, смішки, штукарства» та загалом на гумор, ще часом і дуже сатиричний</a:t>
            </a:r>
          </a:p>
          <a:p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1672045"/>
            <a:ext cx="4589417" cy="3592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5916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813701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Жанр повісті «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Кайдаше́ва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сім'я́»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реалістична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соціально-побутова повість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 письменника Івана Семеновича Нечуя-Левицького, написана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1878 року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творі на матеріалі повсякденного життя селянства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риси вдачі українського народу,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індивідуалізм, прагнення жити окремим, самостійним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Твір неодноразово перевидавався і перекладався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9" y="3592286"/>
            <a:ext cx="4168489" cy="326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08" y="3522815"/>
            <a:ext cx="4698219" cy="3605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46402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4" y="0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Ідейно-тематичний зміст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5428"/>
            <a:ext cx="9852337" cy="606257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Тема </a:t>
            </a:r>
            <a:r>
              <a:rPr lang="uk-UA" sz="3200" b="1" i="1" dirty="0">
                <a:solidFill>
                  <a:srgbClr val="FF0000"/>
                </a:solidFill>
              </a:rPr>
              <a:t>«Кайдашевої сім'ї»</a:t>
            </a:r>
            <a:r>
              <a:rPr lang="uk-UA" sz="3200" dirty="0"/>
              <a:t> — </a:t>
            </a:r>
            <a:r>
              <a:rPr lang="uk-UA" sz="3200" i="1" u="sng" dirty="0"/>
              <a:t>змалювання побуту й психології українських селян у перші десятиріччя після скасування кріпацтва</a:t>
            </a:r>
            <a:r>
              <a:rPr lang="uk-UA" sz="3200" i="1" dirty="0"/>
              <a:t>. </a:t>
            </a:r>
            <a:endParaRPr lang="uk-UA" sz="3200" i="1" dirty="0" smtClean="0"/>
          </a:p>
          <a:p>
            <a:pPr marL="0" indent="0">
              <a:buNone/>
            </a:pPr>
            <a:r>
              <a:rPr lang="uk-UA" sz="3200" dirty="0" smtClean="0"/>
              <a:t>У </a:t>
            </a:r>
            <a:r>
              <a:rPr lang="uk-UA" sz="3200" dirty="0"/>
              <a:t>цьому творі художньо відтворено, як каже сам автор, «темні плями народного життя</a:t>
            </a:r>
            <a:r>
              <a:rPr lang="uk-UA" sz="3200" dirty="0" smtClean="0"/>
              <a:t>».</a:t>
            </a:r>
          </a:p>
          <a:p>
            <a:pPr marL="0" indent="0">
              <a:buNone/>
            </a:pPr>
            <a:r>
              <a:rPr lang="uk-UA" sz="3200" dirty="0" smtClean="0"/>
              <a:t> </a:t>
            </a:r>
            <a:r>
              <a:rPr lang="uk-UA" sz="3200" dirty="0"/>
              <a:t>Повість вийшла друком майже через </a:t>
            </a:r>
            <a:r>
              <a:rPr lang="uk-UA" sz="3200" dirty="0" smtClean="0"/>
              <a:t>                два </a:t>
            </a:r>
            <a:r>
              <a:rPr lang="uk-UA" sz="3200" dirty="0"/>
              <a:t>десятиріччя після реформи 1861 р</a:t>
            </a:r>
            <a:r>
              <a:rPr lang="uk-UA" sz="3200" dirty="0" smtClean="0"/>
              <a:t>.                  </a:t>
            </a:r>
            <a:r>
              <a:rPr lang="uk-UA" sz="3200" dirty="0"/>
              <a:t>й висвітлювала злободенні для </a:t>
            </a:r>
            <a:r>
              <a:rPr lang="uk-UA" sz="3200" dirty="0" smtClean="0"/>
              <a:t>того часу проблеми</a:t>
            </a:r>
            <a:r>
              <a:rPr lang="uk-UA" sz="3200" dirty="0"/>
              <a:t>: злиденне життя </a:t>
            </a:r>
            <a:r>
              <a:rPr lang="uk-UA" sz="3200" dirty="0" smtClean="0"/>
              <a:t>хліборобів</a:t>
            </a:r>
            <a:r>
              <a:rPr lang="uk-UA" sz="3200" dirty="0"/>
              <a:t>, руйнування </a:t>
            </a:r>
            <a:r>
              <a:rPr lang="uk-UA" sz="3200" dirty="0" smtClean="0"/>
              <a:t>патріархального </a:t>
            </a:r>
            <a:r>
              <a:rPr lang="uk-UA" sz="3200" dirty="0"/>
              <a:t>устрою села, </a:t>
            </a:r>
            <a:r>
              <a:rPr lang="uk-UA" sz="3200" dirty="0" smtClean="0"/>
              <a:t>  темноту </a:t>
            </a:r>
            <a:r>
              <a:rPr lang="uk-UA" sz="3200" dirty="0"/>
              <a:t>й </a:t>
            </a:r>
            <a:r>
              <a:rPr lang="uk-UA" sz="3200" dirty="0" smtClean="0"/>
              <a:t>забитість селян</a:t>
            </a:r>
            <a:r>
              <a:rPr lang="uk-UA" sz="3200" dirty="0"/>
              <a:t>. </a:t>
            </a:r>
            <a:endParaRPr lang="uk-UA" sz="3200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531" y="2913017"/>
            <a:ext cx="4184469" cy="3944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2193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197" y="587830"/>
            <a:ext cx="8388289" cy="5649476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Кайдашева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ритика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тогочасного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панівного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спотворювали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егоїзму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дріб’язковості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самоприниження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самокритики,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у мотив сорому й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уболівання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72" y="1087283"/>
            <a:ext cx="3378728" cy="397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183467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4770429" cy="871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</a:t>
            </a: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76" y="1287887"/>
            <a:ext cx="7876903" cy="557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		</a:t>
            </a:r>
            <a:r>
              <a:rPr lang="uk-UA" sz="2800" b="1" dirty="0" smtClean="0">
                <a:solidFill>
                  <a:srgbClr val="FF0000"/>
                </a:solidFill>
              </a:rPr>
              <a:t>Основні </a:t>
            </a:r>
            <a:r>
              <a:rPr lang="uk-UA" sz="2800" b="1" dirty="0">
                <a:solidFill>
                  <a:srgbClr val="FF0000"/>
                </a:solidFill>
              </a:rPr>
              <a:t>персонажі твору: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Омелько </a:t>
            </a:r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Кайдаш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голова сім'ї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Маруся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його дружина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i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</a:t>
            </a:r>
            <a:r>
              <a:rPr lang="uk-UA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син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Лаврін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молодший син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800" b="1" i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Мотря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старша невістка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Мелашка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молодша невістка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 персонажі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Гришиха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Палажка Солов'їха </a:t>
            </a:r>
          </a:p>
          <a:p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280712"/>
            <a:ext cx="3382851" cy="397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41" y="3556305"/>
            <a:ext cx="4093164" cy="341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Левая круглая скобка 7"/>
          <p:cNvSpPr/>
          <p:nvPr/>
        </p:nvSpPr>
        <p:spPr>
          <a:xfrm>
            <a:off x="1188720" y="3185160"/>
            <a:ext cx="304800" cy="118872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>
            <a:off x="975360" y="3794760"/>
            <a:ext cx="457200" cy="111252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590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588" y="0"/>
            <a:ext cx="8596668" cy="1420949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uk-UA" b="1" dirty="0" smtClean="0"/>
              <a:t>Композиція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4840"/>
            <a:ext cx="11978640" cy="6324601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Експозиція</a:t>
            </a:r>
            <a:r>
              <a:rPr lang="ru-RU" sz="2400" dirty="0"/>
              <a:t> — </a:t>
            </a:r>
            <a:r>
              <a:rPr lang="ru-RU" sz="2400" u="sng" dirty="0" err="1"/>
              <a:t>епізоди</a:t>
            </a:r>
            <a:r>
              <a:rPr lang="ru-RU" sz="2400" u="sng" dirty="0"/>
              <a:t>, </a:t>
            </a:r>
            <a:r>
              <a:rPr lang="ru-RU" sz="2400" u="sng" dirty="0" err="1"/>
              <a:t>що</a:t>
            </a:r>
            <a:r>
              <a:rPr lang="ru-RU" sz="2400" u="sng" dirty="0"/>
              <a:t> </a:t>
            </a:r>
            <a:r>
              <a:rPr lang="ru-RU" sz="2400" u="sng" dirty="0" err="1"/>
              <a:t>знайомлять</a:t>
            </a:r>
            <a:r>
              <a:rPr lang="ru-RU" sz="2400" u="sng" dirty="0"/>
              <a:t> </a:t>
            </a:r>
            <a:r>
              <a:rPr lang="ru-RU" sz="2400" u="sng" dirty="0" err="1"/>
              <a:t>читача</a:t>
            </a:r>
            <a:r>
              <a:rPr lang="ru-RU" sz="2400" u="sng" dirty="0"/>
              <a:t> з </a:t>
            </a:r>
            <a:r>
              <a:rPr lang="ru-RU" sz="2400" u="sng" dirty="0" err="1"/>
              <a:t>місцем</a:t>
            </a:r>
            <a:r>
              <a:rPr lang="ru-RU" sz="2400" u="sng" dirty="0"/>
              <a:t> </a:t>
            </a:r>
            <a:r>
              <a:rPr lang="ru-RU" sz="2400" u="sng" dirty="0" err="1"/>
              <a:t>дії</a:t>
            </a:r>
            <a:r>
              <a:rPr lang="ru-RU" sz="2400" u="sng" dirty="0"/>
              <a:t> (</a:t>
            </a:r>
            <a:r>
              <a:rPr lang="ru-RU" sz="2400" u="sng" dirty="0" err="1"/>
              <a:t>опис</a:t>
            </a:r>
            <a:r>
              <a:rPr lang="ru-RU" sz="2400" u="sng" dirty="0"/>
              <a:t> села </a:t>
            </a:r>
            <a:r>
              <a:rPr lang="ru-RU" sz="2400" u="sng" dirty="0" err="1" smtClean="0"/>
              <a:t>Семигори</a:t>
            </a:r>
            <a:r>
              <a:rPr lang="ru-RU" sz="2400" u="sng" dirty="0"/>
              <a:t>), персонажами </a:t>
            </a:r>
            <a:r>
              <a:rPr lang="ru-RU" sz="2400" u="sng" dirty="0" err="1"/>
              <a:t>твору</a:t>
            </a:r>
            <a:r>
              <a:rPr lang="ru-RU" sz="2400" u="sng" dirty="0"/>
              <a:t>; </a:t>
            </a:r>
            <a:r>
              <a:rPr lang="ru-RU" sz="2400" dirty="0" err="1"/>
              <a:t>розмова</a:t>
            </a:r>
            <a:r>
              <a:rPr lang="ru-RU" sz="2400" dirty="0"/>
              <a:t> </a:t>
            </a:r>
            <a:r>
              <a:rPr lang="ru-RU" sz="2400" dirty="0" err="1"/>
              <a:t>Кайдашенків</a:t>
            </a:r>
            <a:r>
              <a:rPr lang="ru-RU" sz="2400" dirty="0"/>
              <a:t> про </a:t>
            </a:r>
            <a:r>
              <a:rPr lang="ru-RU" sz="2400" dirty="0" err="1"/>
              <a:t>дівчат</a:t>
            </a:r>
            <a:r>
              <a:rPr lang="ru-RU" sz="2400" dirty="0"/>
              <a:t>, </a:t>
            </a:r>
            <a:r>
              <a:rPr lang="ru-RU" sz="2400" dirty="0" err="1"/>
              <a:t>залицяння</a:t>
            </a:r>
            <a:r>
              <a:rPr lang="ru-RU" sz="2400" dirty="0"/>
              <a:t> Карпа до </a:t>
            </a:r>
            <a:r>
              <a:rPr lang="ru-RU" sz="2400" dirty="0" err="1"/>
              <a:t>Мотрі</a:t>
            </a:r>
            <a:r>
              <a:rPr lang="ru-RU" sz="2400" dirty="0"/>
              <a:t>, </a:t>
            </a:r>
            <a:r>
              <a:rPr lang="ru-RU" sz="2400" dirty="0" err="1"/>
              <a:t>оглядини</a:t>
            </a:r>
            <a:r>
              <a:rPr lang="ru-RU" sz="2400" dirty="0"/>
              <a:t> в </a:t>
            </a:r>
            <a:r>
              <a:rPr lang="ru-RU" sz="2400" dirty="0" err="1"/>
              <a:t>Довбишів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rgbClr val="0070C0"/>
                </a:solidFill>
              </a:rPr>
              <a:t>Зав’язка</a:t>
            </a:r>
            <a:r>
              <a:rPr lang="ru-RU" sz="2400" dirty="0"/>
              <a:t> — </a:t>
            </a:r>
            <a:r>
              <a:rPr lang="ru-RU" sz="2400" u="sng" dirty="0" err="1"/>
              <a:t>одруження</a:t>
            </a:r>
            <a:r>
              <a:rPr lang="ru-RU" sz="2400" u="sng" dirty="0"/>
              <a:t> Карпа з </a:t>
            </a:r>
            <a:r>
              <a:rPr lang="ru-RU" sz="2400" u="sng" dirty="0" err="1"/>
              <a:t>Мотрею</a:t>
            </a:r>
            <a:r>
              <a:rPr lang="ru-RU" sz="2400" u="sng" dirty="0"/>
              <a:t>, </a:t>
            </a:r>
            <a:r>
              <a:rPr lang="ru-RU" sz="2400" u="sng" dirty="0" err="1"/>
              <a:t>поява</a:t>
            </a:r>
            <a:r>
              <a:rPr lang="ru-RU" sz="2400" u="sng" dirty="0"/>
              <a:t> </a:t>
            </a:r>
            <a:r>
              <a:rPr lang="ru-RU" sz="2400" u="sng" dirty="0" err="1"/>
              <a:t>молодої</a:t>
            </a:r>
            <a:r>
              <a:rPr lang="ru-RU" sz="2400" u="sng" dirty="0"/>
              <a:t> </a:t>
            </a:r>
            <a:r>
              <a:rPr lang="ru-RU" sz="2400" u="sng" dirty="0" err="1"/>
              <a:t>сім’ї</a:t>
            </a:r>
            <a:r>
              <a:rPr lang="ru-RU" sz="2400" u="sng" dirty="0"/>
              <a:t>, </a:t>
            </a:r>
            <a:r>
              <a:rPr lang="ru-RU" sz="2400" u="sng" dirty="0" err="1"/>
              <a:t>побутові</a:t>
            </a:r>
            <a:r>
              <a:rPr lang="ru-RU" sz="2400" u="sng" dirty="0"/>
              <a:t> </a:t>
            </a:r>
            <a:r>
              <a:rPr lang="ru-RU" sz="2400" u="sng" dirty="0" err="1" smtClean="0"/>
              <a:t>суперечки</a:t>
            </a:r>
            <a:r>
              <a:rPr lang="ru-RU" sz="2400" u="sng" dirty="0" smtClean="0"/>
              <a:t> </a:t>
            </a:r>
            <a:r>
              <a:rPr lang="ru-RU" sz="2400" u="sng" dirty="0"/>
              <a:t>в </a:t>
            </a:r>
            <a:r>
              <a:rPr lang="ru-RU" sz="2400" u="sng" dirty="0" err="1"/>
              <a:t>родині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rgbClr val="0070C0"/>
                </a:solidFill>
              </a:rPr>
              <a:t>Розвиток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дії</a:t>
            </a:r>
            <a:r>
              <a:rPr lang="ru-RU" sz="2400" dirty="0"/>
              <a:t>— </a:t>
            </a:r>
            <a:r>
              <a:rPr lang="ru-RU" sz="2400" u="sng" dirty="0" err="1"/>
              <a:t>напружені</a:t>
            </a:r>
            <a:r>
              <a:rPr lang="ru-RU" sz="2400" u="sng" dirty="0"/>
              <a:t> </a:t>
            </a:r>
            <a:r>
              <a:rPr lang="ru-RU" sz="2400" u="sng" dirty="0" err="1"/>
              <a:t>моменти</a:t>
            </a:r>
            <a:r>
              <a:rPr lang="ru-RU" sz="2400" u="sng" dirty="0"/>
              <a:t> </a:t>
            </a:r>
            <a:r>
              <a:rPr lang="ru-RU" sz="2400" u="sng" dirty="0" err="1"/>
              <a:t>родинного</a:t>
            </a:r>
            <a:r>
              <a:rPr lang="ru-RU" sz="2400" u="sng" dirty="0"/>
              <a:t> </a:t>
            </a:r>
            <a:r>
              <a:rPr lang="ru-RU" sz="2400" u="sng" dirty="0" err="1"/>
              <a:t>побуту</a:t>
            </a:r>
            <a:r>
              <a:rPr lang="ru-RU" sz="2400" dirty="0"/>
              <a:t>, </a:t>
            </a:r>
            <a:r>
              <a:rPr lang="ru-RU" sz="2400" dirty="0" err="1"/>
              <a:t>послідовний</a:t>
            </a:r>
            <a:r>
              <a:rPr lang="ru-RU" sz="2400" dirty="0"/>
              <a:t> </a:t>
            </a:r>
            <a:r>
              <a:rPr lang="ru-RU" sz="2400" dirty="0" err="1"/>
              <a:t>виклад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відбувалися</a:t>
            </a:r>
            <a:r>
              <a:rPr lang="ru-RU" sz="2400" dirty="0"/>
              <a:t> в </a:t>
            </a:r>
            <a:r>
              <a:rPr lang="ru-RU" sz="2400" dirty="0" err="1"/>
              <a:t>селянській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: </a:t>
            </a:r>
            <a:r>
              <a:rPr lang="ru-RU" sz="2400" dirty="0" err="1"/>
              <a:t>сутички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Кайдашихою</a:t>
            </a:r>
            <a:r>
              <a:rPr lang="ru-RU" sz="2400" dirty="0"/>
              <a:t> та </a:t>
            </a:r>
            <a:r>
              <a:rPr lang="ru-RU" sz="2400" dirty="0" err="1"/>
              <a:t>Мотрею</a:t>
            </a:r>
            <a:r>
              <a:rPr lang="ru-RU" sz="2400" dirty="0"/>
              <a:t>, Карпом і </a:t>
            </a:r>
            <a:r>
              <a:rPr lang="ru-RU" sz="2400" dirty="0" err="1"/>
              <a:t>батьком</a:t>
            </a:r>
            <a:r>
              <a:rPr lang="ru-RU" sz="2400" dirty="0"/>
              <a:t>, </a:t>
            </a:r>
            <a:r>
              <a:rPr lang="ru-RU" sz="2400" dirty="0" err="1"/>
              <a:t>одруження</a:t>
            </a:r>
            <a:r>
              <a:rPr lang="ru-RU" sz="2400" dirty="0"/>
              <a:t> </a:t>
            </a:r>
            <a:r>
              <a:rPr lang="ru-RU" sz="2400" dirty="0" err="1"/>
              <a:t>Лавріна</a:t>
            </a:r>
            <a:r>
              <a:rPr lang="ru-RU" sz="2400" dirty="0"/>
              <a:t>, </a:t>
            </a:r>
            <a:r>
              <a:rPr lang="ru-RU" sz="2400" dirty="0" err="1"/>
              <a:t>пригоди</a:t>
            </a:r>
            <a:r>
              <a:rPr lang="ru-RU" sz="2400" dirty="0"/>
              <a:t> </a:t>
            </a:r>
            <a:r>
              <a:rPr lang="ru-RU" sz="2400" dirty="0" err="1"/>
              <a:t>Мелашки</a:t>
            </a:r>
            <a:r>
              <a:rPr lang="ru-RU" sz="2400" dirty="0"/>
              <a:t>, </a:t>
            </a:r>
            <a:r>
              <a:rPr lang="ru-RU" sz="2400" dirty="0" err="1"/>
              <a:t>пияцтво</a:t>
            </a:r>
            <a:r>
              <a:rPr lang="ru-RU" sz="2400" dirty="0"/>
              <a:t> і смерть </a:t>
            </a:r>
            <a:r>
              <a:rPr lang="ru-RU" sz="2400" dirty="0" err="1"/>
              <a:t>Кайдаша</a:t>
            </a:r>
            <a:r>
              <a:rPr lang="ru-RU" sz="2400" dirty="0"/>
              <a:t>, </a:t>
            </a:r>
            <a:r>
              <a:rPr lang="ru-RU" sz="2400" dirty="0" err="1"/>
              <a:t>розподіл</a:t>
            </a:r>
            <a:r>
              <a:rPr lang="ru-RU" sz="2400" dirty="0"/>
              <a:t> </a:t>
            </a:r>
            <a:r>
              <a:rPr lang="ru-RU" sz="2400" dirty="0" err="1"/>
              <a:t>спадщини</a:t>
            </a:r>
            <a:r>
              <a:rPr lang="ru-RU" sz="2400" dirty="0"/>
              <a:t>. </a:t>
            </a:r>
          </a:p>
          <a:p>
            <a:r>
              <a:rPr lang="ru-RU" sz="2400" b="1" dirty="0" err="1">
                <a:solidFill>
                  <a:srgbClr val="FF0000"/>
                </a:solidFill>
              </a:rPr>
              <a:t>Кульмінація</a:t>
            </a:r>
            <a:r>
              <a:rPr lang="ru-RU" sz="2400" dirty="0"/>
              <a:t> — </a:t>
            </a:r>
            <a:r>
              <a:rPr lang="ru-RU" sz="2400" dirty="0" err="1"/>
              <a:t>дехто</a:t>
            </a:r>
            <a:r>
              <a:rPr lang="ru-RU" sz="2400" dirty="0"/>
              <a:t> з </a:t>
            </a:r>
            <a:r>
              <a:rPr lang="ru-RU" sz="2400" dirty="0" err="1"/>
              <a:t>літературознавців</a:t>
            </a:r>
            <a:r>
              <a:rPr lang="ru-RU" sz="2400" dirty="0"/>
              <a:t>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кульмінації</a:t>
            </a:r>
            <a:r>
              <a:rPr lang="ru-RU" sz="2400" dirty="0"/>
              <a:t> в </a:t>
            </a:r>
            <a:r>
              <a:rPr lang="ru-RU" sz="2400" dirty="0" err="1"/>
              <a:t>повісті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 </a:t>
            </a:r>
            <a:r>
              <a:rPr lang="ru-RU" sz="2400" dirty="0" err="1"/>
              <a:t>Дехто</a:t>
            </a:r>
            <a:r>
              <a:rPr lang="ru-RU" sz="2400" dirty="0"/>
              <a:t> </a:t>
            </a:r>
            <a:r>
              <a:rPr lang="ru-RU" sz="2400" dirty="0" err="1"/>
              <a:t>схиляється</a:t>
            </a:r>
            <a:r>
              <a:rPr lang="ru-RU" sz="2400" dirty="0"/>
              <a:t> до думки,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кульмінацією</a:t>
            </a:r>
            <a:r>
              <a:rPr lang="ru-RU" sz="2400" dirty="0"/>
              <a:t> є </a:t>
            </a:r>
            <a:r>
              <a:rPr lang="ru-RU" sz="2400" u="sng" dirty="0" err="1"/>
              <a:t>історія</a:t>
            </a:r>
            <a:r>
              <a:rPr lang="ru-RU" sz="2400" u="sng" dirty="0"/>
              <a:t> з </a:t>
            </a:r>
            <a:r>
              <a:rPr lang="ru-RU" sz="2400" u="sng" dirty="0" err="1"/>
              <a:t>кухлем</a:t>
            </a:r>
            <a:r>
              <a:rPr lang="ru-RU" sz="2400" u="sng" dirty="0"/>
              <a:t>,</a:t>
            </a:r>
            <a:r>
              <a:rPr lang="ru-RU" sz="2400" dirty="0"/>
              <a:t> де </a:t>
            </a:r>
            <a:r>
              <a:rPr lang="ru-RU" sz="2400" dirty="0" err="1"/>
              <a:t>найрізкіше</a:t>
            </a:r>
            <a:r>
              <a:rPr lang="ru-RU" sz="2400" dirty="0"/>
              <a:t> </a:t>
            </a:r>
            <a:r>
              <a:rPr lang="ru-RU" sz="2400" dirty="0" err="1"/>
              <a:t>підкреслено</a:t>
            </a:r>
            <a:r>
              <a:rPr lang="ru-RU" sz="2400" dirty="0"/>
              <a:t> </a:t>
            </a:r>
            <a:r>
              <a:rPr lang="ru-RU" sz="2400" dirty="0" err="1"/>
              <a:t>ідіотизм</a:t>
            </a:r>
            <a:r>
              <a:rPr lang="ru-RU" sz="2400" dirty="0"/>
              <a:t> </a:t>
            </a:r>
            <a:r>
              <a:rPr lang="ru-RU" sz="2400" dirty="0" err="1"/>
              <a:t>дрібновласницького</a:t>
            </a:r>
            <a:r>
              <a:rPr lang="ru-RU" sz="2400" dirty="0"/>
              <a:t> </a:t>
            </a:r>
            <a:r>
              <a:rPr lang="ru-RU" sz="2400" dirty="0" err="1"/>
              <a:t>індивідуалізму</a:t>
            </a:r>
            <a:r>
              <a:rPr lang="ru-RU" sz="2400" dirty="0"/>
              <a:t>: через </a:t>
            </a:r>
            <a:r>
              <a:rPr lang="ru-RU" sz="2400" dirty="0" err="1"/>
              <a:t>копійчаного</a:t>
            </a:r>
            <a:r>
              <a:rPr lang="ru-RU" sz="2400" dirty="0"/>
              <a:t> </a:t>
            </a:r>
            <a:r>
              <a:rPr lang="ru-RU" sz="2400" dirty="0" err="1"/>
              <a:t>глечика</a:t>
            </a:r>
            <a:r>
              <a:rPr lang="ru-RU" sz="2400" dirty="0"/>
              <a:t> </a:t>
            </a:r>
            <a:r>
              <a:rPr lang="ru-RU" sz="2400" dirty="0" err="1"/>
              <a:t>людині</a:t>
            </a:r>
            <a:r>
              <a:rPr lang="ru-RU" sz="2400" dirty="0"/>
              <a:t> </a:t>
            </a:r>
            <a:r>
              <a:rPr lang="ru-RU" sz="2400" dirty="0" err="1"/>
              <a:t>викололи</a:t>
            </a:r>
            <a:r>
              <a:rPr lang="ru-RU" sz="2400" dirty="0"/>
              <a:t> </a:t>
            </a:r>
            <a:r>
              <a:rPr lang="ru-RU" sz="2400" dirty="0" smtClean="0"/>
              <a:t>око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u="sng" dirty="0" err="1" smtClean="0"/>
              <a:t>Старша</a:t>
            </a:r>
            <a:r>
              <a:rPr lang="ru-RU" sz="2400" u="sng" dirty="0" smtClean="0"/>
              <a:t> </a:t>
            </a:r>
            <a:r>
              <a:rPr lang="ru-RU" sz="2400" u="sng" dirty="0" err="1" smtClean="0"/>
              <a:t>нев</a:t>
            </a:r>
            <a:r>
              <a:rPr lang="uk-UA" sz="2400" u="sng" dirty="0" err="1" smtClean="0"/>
              <a:t>істка</a:t>
            </a:r>
            <a:r>
              <a:rPr lang="uk-UA" sz="2400" u="sng" dirty="0" smtClean="0"/>
              <a:t> Мотря виколола око свекрусі під час сварки через розбитий глечик)</a:t>
            </a:r>
            <a:r>
              <a:rPr lang="ru-RU" sz="2400" u="sng" dirty="0" smtClean="0"/>
              <a:t> </a:t>
            </a:r>
            <a:endParaRPr lang="ru-RU" sz="2400" u="sng" dirty="0"/>
          </a:p>
          <a:p>
            <a:r>
              <a:rPr lang="ru-RU" sz="2400" b="1" dirty="0" err="1">
                <a:solidFill>
                  <a:srgbClr val="0070C0"/>
                </a:solidFill>
              </a:rPr>
              <a:t>Розв’язка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несподівана</a:t>
            </a:r>
            <a:r>
              <a:rPr lang="ru-RU" sz="2400" dirty="0"/>
              <a:t>. </a:t>
            </a:r>
            <a:r>
              <a:rPr lang="ru-RU" sz="2400" u="sng" dirty="0"/>
              <a:t>Груша </a:t>
            </a:r>
            <a:r>
              <a:rPr lang="ru-RU" sz="2400" u="sng" dirty="0" err="1"/>
              <a:t>всохла</a:t>
            </a:r>
            <a:r>
              <a:rPr lang="ru-RU" sz="2400" u="sng" dirty="0"/>
              <a:t>, і </a:t>
            </a:r>
            <a:r>
              <a:rPr lang="ru-RU" sz="2400" u="sng" dirty="0" err="1"/>
              <a:t>всі</a:t>
            </a:r>
            <a:r>
              <a:rPr lang="ru-RU" sz="2400" u="sng" dirty="0"/>
              <a:t> </a:t>
            </a:r>
            <a:r>
              <a:rPr lang="ru-RU" sz="2400" u="sng" dirty="0" err="1"/>
              <a:t>помирилися</a:t>
            </a:r>
            <a:r>
              <a:rPr lang="ru-RU" sz="2400" dirty="0"/>
              <a:t>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137914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450</TotalTime>
  <Words>382</Words>
  <Application>Microsoft Office PowerPoint</Application>
  <PresentationFormat>Произвольный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Урок 3</vt:lpstr>
      <vt:lpstr>     Кайдашева сім'я –  повість, що навчає істини </vt:lpstr>
      <vt:lpstr>Історія написання </vt:lpstr>
      <vt:lpstr>Жанрові особливості </vt:lpstr>
      <vt:lpstr>Слайд 5</vt:lpstr>
      <vt:lpstr>Ідейно-тематичний зміст </vt:lpstr>
      <vt:lpstr>Слайд 7</vt:lpstr>
      <vt:lpstr>Персонажі </vt:lpstr>
      <vt:lpstr>Композиція</vt:lpstr>
      <vt:lpstr>Слайд 10</vt:lpstr>
      <vt:lpstr>Проблематика</vt:lpstr>
      <vt:lpstr>Екранізація 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Кайдашева сім'я –  повість, що навчає істині</dc:title>
  <dc:creator>PC</dc:creator>
  <cp:lastModifiedBy>Helena</cp:lastModifiedBy>
  <cp:revision>31</cp:revision>
  <dcterms:created xsi:type="dcterms:W3CDTF">2013-09-08T13:57:32Z</dcterms:created>
  <dcterms:modified xsi:type="dcterms:W3CDTF">2021-09-13T09:39:04Z</dcterms:modified>
</cp:coreProperties>
</file>