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855C3C0-9538-46CA-8429-D3D04C707E2D}"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2432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A4E8F8-7FFB-45D8-B4FE-788CBEB0FC4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24515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6879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4333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180453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6241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5934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0123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0184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371903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A4E8F8-7FFB-45D8-B4FE-788CBEB0FC4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C3C0-9538-46CA-8429-D3D04C707E2D}"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495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9A4E8F8-7FFB-45D8-B4FE-788CBEB0FC4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230992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9A4E8F8-7FFB-45D8-B4FE-788CBEB0FC49}" type="datetimeFigureOut">
              <a:rPr lang="en-US" smtClean="0"/>
              <a:pPr/>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5C3C0-9538-46CA-8429-D3D04C707E2D}"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2732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9A4E8F8-7FFB-45D8-B4FE-788CBEB0FC49}" type="datetimeFigureOut">
              <a:rPr lang="en-US" smtClean="0"/>
              <a:pPr/>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5C3C0-9538-46CA-8429-D3D04C707E2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0597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4E8F8-7FFB-45D8-B4FE-788CBEB0FC49}" type="datetimeFigureOut">
              <a:rPr lang="en-US" smtClean="0"/>
              <a:pPr/>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39942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A4E8F8-7FFB-45D8-B4FE-788CBEB0FC4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C3C0-9538-46CA-8429-D3D04C707E2D}"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3871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A4E8F8-7FFB-45D8-B4FE-788CBEB0FC4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392921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A4E8F8-7FFB-45D8-B4FE-788CBEB0FC49}" type="datetimeFigureOut">
              <a:rPr lang="en-US" smtClean="0"/>
              <a:pPr/>
              <a:t>9/11/2023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55C3C0-9538-46CA-8429-D3D04C707E2D}" type="slidenum">
              <a:rPr lang="en-US" smtClean="0"/>
              <a:pPr/>
              <a:t>‹#›</a:t>
            </a:fld>
            <a:endParaRPr lang="en-US"/>
          </a:p>
        </p:txBody>
      </p:sp>
    </p:spTree>
    <p:extLst>
      <p:ext uri="{BB962C8B-B14F-4D97-AF65-F5344CB8AC3E}">
        <p14:creationId xmlns:p14="http://schemas.microsoft.com/office/powerpoint/2010/main" xmlns="" val="23942098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9273" y="563419"/>
            <a:ext cx="8866909" cy="749657"/>
          </a:xfrm>
        </p:spPr>
        <p:txBody>
          <a:bodyPr>
            <a:normAutofit/>
          </a:bodyPr>
          <a:lstStyle/>
          <a:p>
            <a:r>
              <a:rPr lang="uk-UA" sz="3600" dirty="0" smtClean="0"/>
              <a:t>УЯВЛЕННЯ ПРО ЗЕМЛЮ В ДАВНІ ЧАСИ</a:t>
            </a:r>
            <a:endParaRPr lang="en-US" sz="3600" dirty="0"/>
          </a:p>
        </p:txBody>
      </p:sp>
      <p:sp>
        <p:nvSpPr>
          <p:cNvPr id="3" name="Подзаголовок 2"/>
          <p:cNvSpPr>
            <a:spLocks noGrp="1"/>
          </p:cNvSpPr>
          <p:nvPr>
            <p:ph type="subTitle" idx="1"/>
          </p:nvPr>
        </p:nvSpPr>
        <p:spPr>
          <a:xfrm>
            <a:off x="2161309" y="1431636"/>
            <a:ext cx="7804728" cy="4054765"/>
          </a:xfrm>
        </p:spPr>
        <p:txBody>
          <a:bodyPr/>
          <a:lstStyle/>
          <a:p>
            <a:endParaRPr lang="en-US" dirty="0"/>
          </a:p>
        </p:txBody>
      </p:sp>
      <p:sp>
        <p:nvSpPr>
          <p:cNvPr id="5" name="TextBox 4"/>
          <p:cNvSpPr txBox="1"/>
          <p:nvPr/>
        </p:nvSpPr>
        <p:spPr>
          <a:xfrm>
            <a:off x="7185892" y="5880539"/>
            <a:ext cx="2780146" cy="338554"/>
          </a:xfrm>
          <a:prstGeom prst="rect">
            <a:avLst/>
          </a:prstGeom>
          <a:noFill/>
        </p:spPr>
        <p:txBody>
          <a:bodyPr wrap="square" rtlCol="0">
            <a:spAutoFit/>
          </a:bodyPr>
          <a:lstStyle/>
          <a:p>
            <a:r>
              <a:rPr lang="uk-UA" sz="1600" dirty="0" smtClean="0"/>
              <a:t>Підготувала Фоменко Аліна</a:t>
            </a:r>
            <a:endParaRPr lang="en-US" sz="16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13236" y="1542473"/>
            <a:ext cx="3352801" cy="3879272"/>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61309" y="1542473"/>
            <a:ext cx="4451927" cy="3879272"/>
          </a:xfrm>
          <a:prstGeom prst="rect">
            <a:avLst/>
          </a:prstGeom>
        </p:spPr>
      </p:pic>
    </p:spTree>
    <p:extLst>
      <p:ext uri="{BB962C8B-B14F-4D97-AF65-F5344CB8AC3E}">
        <p14:creationId xmlns:p14="http://schemas.microsoft.com/office/powerpoint/2010/main" xmlns="" val="349682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255" y="858982"/>
            <a:ext cx="9725890" cy="2585323"/>
          </a:xfrm>
          <a:prstGeom prst="rect">
            <a:avLst/>
          </a:prstGeom>
          <a:noFill/>
        </p:spPr>
        <p:txBody>
          <a:bodyPr wrap="square" rtlCol="0">
            <a:spAutoFit/>
          </a:bodyPr>
          <a:lstStyle/>
          <a:p>
            <a:r>
              <a:rPr lang="uk-UA" dirty="0" smtClean="0"/>
              <a:t>     </a:t>
            </a:r>
            <a:r>
              <a:rPr lang="uk-UA" sz="1600" dirty="0" smtClean="0"/>
              <a:t>Найдавніші </a:t>
            </a:r>
            <a:r>
              <a:rPr lang="uk-UA" sz="1600" dirty="0"/>
              <a:t>географічні відкриття зробили стародавні єгиптяни. Вони жили в Африці на берегах Середземного і Червоного морів. Відомо, що вже 3,5тис. років тому єгиптяни здійснювали далекі плавання вздовж берегів Червоного моря на південь. У ті часи ще ніхто не знав, що Африка (тоді її називали Лівія) з усіх боків омивається морями. Це відкриття зробили фінікійці — </a:t>
            </a:r>
            <a:r>
              <a:rPr lang="uk-UA" sz="1600" dirty="0" smtClean="0"/>
              <a:t>н­арод</a:t>
            </a:r>
            <a:r>
              <a:rPr lang="uk-UA" sz="1600" dirty="0"/>
              <a:t>, який жив на східному узбережжі Середземного моря. Вони були від­важними моряками. У </a:t>
            </a:r>
            <a:r>
              <a:rPr lang="en-US" sz="1600" dirty="0"/>
              <a:t>VI </a:t>
            </a:r>
            <a:r>
              <a:rPr lang="uk-UA" sz="1600" dirty="0"/>
              <a:t>ст. до н. е. фінікійці затри роки обігнули Африку і переконалися, що вона зусібіч оточена </a:t>
            </a:r>
            <a:r>
              <a:rPr lang="uk-UA" sz="1600" dirty="0" smtClean="0"/>
              <a:t>водою. </a:t>
            </a:r>
            <a:r>
              <a:rPr lang="uk-UA" sz="1600" dirty="0"/>
              <a:t>Про їхнє плавання ми дізналися зі свідчення давньогрецького історика Геродота. Плавання фінікійців довкола Африки вважають найважливішою подією стародавньої доби. Перші мандрівники зробили велику справу — подолали від­стань, що роз’єднувала народи. Люди потроху почали дізнаватись одне про одного. Згодом пролягли торгові шля­хи, якими пішли най сміливіші. З їхніх розповідей про невідомі землі, про лю­дей, які там жили, почала складатися географічна картина світу.</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5309" y="3583709"/>
            <a:ext cx="4137892" cy="2586182"/>
          </a:xfrm>
          <a:prstGeom prst="rect">
            <a:avLst/>
          </a:prstGeom>
        </p:spPr>
      </p:pic>
    </p:spTree>
    <p:extLst>
      <p:ext uri="{BB962C8B-B14F-4D97-AF65-F5344CB8AC3E}">
        <p14:creationId xmlns:p14="http://schemas.microsoft.com/office/powerpoint/2010/main" xmlns="" val="33699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945" y="868218"/>
            <a:ext cx="9910619" cy="1600438"/>
          </a:xfrm>
          <a:prstGeom prst="rect">
            <a:avLst/>
          </a:prstGeom>
          <a:noFill/>
        </p:spPr>
        <p:txBody>
          <a:bodyPr wrap="square" rtlCol="0">
            <a:spAutoFit/>
          </a:bodyPr>
          <a:lstStyle/>
          <a:p>
            <a:r>
              <a:rPr lang="uk-UA" sz="1600" dirty="0" smtClean="0"/>
              <a:t>     Здобуті </a:t>
            </a:r>
            <a:r>
              <a:rPr lang="uk-UA" sz="1600" dirty="0"/>
              <a:t>мандрівниками відомості про невідомі раніше землі узагальнили грецькі вчені-філософи. </a:t>
            </a:r>
            <a:r>
              <a:rPr lang="uk-UA" sz="1600" dirty="0" err="1"/>
              <a:t>Ератосфен</a:t>
            </a:r>
            <a:r>
              <a:rPr lang="uk-UA" sz="1600" dirty="0"/>
              <a:t> скористався даними історії, астрономії, фізики і математики для виокремлення географії в самостійну науку. Він створив і найдавнішу карту, яка дійшла до нас (</a:t>
            </a:r>
            <a:r>
              <a:rPr lang="en-US" sz="1600" dirty="0"/>
              <a:t>III </a:t>
            </a:r>
            <a:r>
              <a:rPr lang="uk-UA" sz="1600" dirty="0"/>
              <a:t>ст. до н. е</a:t>
            </a:r>
            <a:r>
              <a:rPr lang="uk-UA" sz="1600" dirty="0" smtClean="0"/>
              <a:t>.), </a:t>
            </a:r>
            <a:r>
              <a:rPr lang="uk-UA" sz="1600" dirty="0"/>
              <a:t>на якій зобразив відомі на той час частини Європи, Азії й Африки. </a:t>
            </a:r>
            <a:r>
              <a:rPr lang="uk-UA" sz="1600" dirty="0" err="1"/>
              <a:t>Ератосфена</a:t>
            </a:r>
            <a:r>
              <a:rPr lang="uk-UA" sz="1600" dirty="0"/>
              <a:t> називають батьком географії, що свідчить про визнання його заслуг у </a:t>
            </a:r>
            <a:r>
              <a:rPr lang="uk-UA" sz="1600" dirty="0" smtClean="0"/>
              <a:t>розвитку </a:t>
            </a:r>
            <a:r>
              <a:rPr lang="uk-UA" sz="1600" dirty="0"/>
              <a:t>цієї науки</a:t>
            </a:r>
            <a:r>
              <a:rPr lang="uk-UA" sz="1600" dirty="0" smtClean="0"/>
              <a:t>.</a:t>
            </a:r>
          </a:p>
          <a:p>
            <a:r>
              <a:rPr lang="uk-UA" dirty="0"/>
              <a:t> </a:t>
            </a:r>
            <a:r>
              <a:rPr lang="uk-UA" dirty="0" smtClean="0"/>
              <a:t>                                                 </a:t>
            </a:r>
            <a:r>
              <a:rPr lang="ru-RU" dirty="0"/>
              <a:t> Карта </a:t>
            </a:r>
            <a:r>
              <a:rPr lang="ru-RU" dirty="0" err="1"/>
              <a:t>Ератосфена</a:t>
            </a:r>
            <a:r>
              <a:rPr lang="ru-RU" dirty="0"/>
              <a:t> (ІІІ ст. до н. е</a:t>
            </a:r>
            <a:r>
              <a:rPr lang="ru-RU" dirty="0" smtClean="0"/>
              <a:t>.)</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64527" y="2798618"/>
            <a:ext cx="5953125" cy="327241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23200" y="2798618"/>
            <a:ext cx="2974109" cy="3272416"/>
          </a:xfrm>
          <a:prstGeom prst="rect">
            <a:avLst/>
          </a:prstGeom>
        </p:spPr>
      </p:pic>
    </p:spTree>
    <p:extLst>
      <p:ext uri="{BB962C8B-B14F-4D97-AF65-F5344CB8AC3E}">
        <p14:creationId xmlns:p14="http://schemas.microsoft.com/office/powerpoint/2010/main" xmlns="" val="184303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0582" y="895927"/>
            <a:ext cx="10215418" cy="1846659"/>
          </a:xfrm>
          <a:prstGeom prst="rect">
            <a:avLst/>
          </a:prstGeom>
          <a:noFill/>
        </p:spPr>
        <p:txBody>
          <a:bodyPr wrap="square" rtlCol="0">
            <a:spAutoFit/>
          </a:bodyPr>
          <a:lstStyle/>
          <a:p>
            <a:r>
              <a:rPr lang="uk-UA" sz="1600" dirty="0" smtClean="0"/>
              <a:t>     У </a:t>
            </a:r>
            <a:r>
              <a:rPr lang="en-US" sz="1600" dirty="0"/>
              <a:t>II </a:t>
            </a:r>
            <a:r>
              <a:rPr lang="uk-UA" sz="1600" dirty="0"/>
              <a:t>ст. Клавдій </a:t>
            </a:r>
            <a:r>
              <a:rPr lang="uk-UA" sz="1600" dirty="0" err="1"/>
              <a:t>Птолемей</a:t>
            </a:r>
            <a:r>
              <a:rPr lang="uk-UA" sz="1600" dirty="0"/>
              <a:t> склав сучаснішу </a:t>
            </a:r>
            <a:r>
              <a:rPr lang="uk-UA" sz="1600" dirty="0" smtClean="0"/>
              <a:t>карту. </a:t>
            </a:r>
            <a:r>
              <a:rPr lang="uk-UA" sz="1600" dirty="0"/>
              <a:t>Відомий європейцям світ уже значно розширився. На карті було зображено багато географічних об’єктів. Проте й вона іде була дуже приблизною. Та незважаючи на це, картами і «Географією» у восьми книгах </a:t>
            </a:r>
            <a:r>
              <a:rPr lang="uk-UA" sz="1600" dirty="0" err="1" smtClean="0"/>
              <a:t>Птолемея</a:t>
            </a:r>
            <a:r>
              <a:rPr lang="uk-UA" sz="1600" dirty="0" smtClean="0"/>
              <a:t> користувалися </a:t>
            </a:r>
            <a:r>
              <a:rPr lang="uk-UA" sz="1600" dirty="0"/>
              <a:t>протягом 14 </a:t>
            </a:r>
            <a:r>
              <a:rPr lang="uk-UA" sz="1600" dirty="0" smtClean="0"/>
              <a:t>століть! Праці </a:t>
            </a:r>
            <a:r>
              <a:rPr lang="uk-UA" sz="1600" dirty="0"/>
              <a:t>грецьких учених свідчать про зародження геогра­фії як справжньої науки вже в античні часи. Але вона мала здебільшого описовий характер. А на перших картах було відображено лише невелику частішу простору. Понад 3/4 земної поверхні залишалися невідомими</a:t>
            </a:r>
            <a:r>
              <a:rPr lang="uk-UA" sz="1600" dirty="0" smtClean="0"/>
              <a:t>.</a:t>
            </a:r>
          </a:p>
          <a:p>
            <a:r>
              <a:rPr lang="uk-UA" dirty="0" smtClean="0"/>
              <a:t>                                                                          Карта </a:t>
            </a:r>
            <a:r>
              <a:rPr lang="uk-UA" dirty="0" err="1"/>
              <a:t>Птолемея</a:t>
            </a:r>
            <a:r>
              <a:rPr lang="uk-UA" dirty="0"/>
              <a:t> (ІІ ст.)</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6775" y="3057236"/>
            <a:ext cx="5895975" cy="306892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97185" y="3057236"/>
            <a:ext cx="3013797" cy="3068926"/>
          </a:xfrm>
          <a:prstGeom prst="rect">
            <a:avLst/>
          </a:prstGeom>
        </p:spPr>
      </p:pic>
    </p:spTree>
    <p:extLst>
      <p:ext uri="{BB962C8B-B14F-4D97-AF65-F5344CB8AC3E}">
        <p14:creationId xmlns:p14="http://schemas.microsoft.com/office/powerpoint/2010/main" xmlns="" val="203435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55" y="868218"/>
            <a:ext cx="10243127" cy="1846659"/>
          </a:xfrm>
          <a:prstGeom prst="rect">
            <a:avLst/>
          </a:prstGeom>
          <a:noFill/>
        </p:spPr>
        <p:txBody>
          <a:bodyPr wrap="square" rtlCol="0">
            <a:spAutoFit/>
          </a:bodyPr>
          <a:lstStyle/>
          <a:p>
            <a:r>
              <a:rPr lang="ru-RU" dirty="0" smtClean="0"/>
              <a:t>     </a:t>
            </a:r>
            <a:r>
              <a:rPr lang="uk-UA" sz="1600" dirty="0" smtClean="0"/>
              <a:t>У давнину (40–30 тис. років тому) вже первісні люди змушені були пізнавати довкілля, щоб збирати плоди, ловити рибу, полювати на диких тварин, рятуватися від стихійних сил природи. Первісні збирачі й мисливці намагалися розширити обжиті місцини за рахунок більш віддалених земель. Так вони дедалі більше пізнавали простір. </a:t>
            </a:r>
          </a:p>
          <a:p>
            <a:r>
              <a:rPr lang="uk-UA" sz="1600" dirty="0" smtClean="0"/>
              <a:t>     Висікаючи символічні прикмети довкілля на підручному матеріалі, людина створювала схематичні креслення місцевості. Їх вважають прадавніми географічними картами, правда, дуже примітивними. Виникли вони ще задовго до з’яви писемності. Щоб відрізняти нові річки, озера, гори, ліси від уже відомих, люди нарікали їх назвами. Назви передавалися усно з покоління в покоління. Так у людей вироблявся географічний досвід.</a:t>
            </a:r>
            <a:endParaRPr lang="uk-UA" sz="1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35928" y="3084945"/>
            <a:ext cx="4498108" cy="2542217"/>
          </a:xfrm>
          <a:prstGeom prst="rect">
            <a:avLst/>
          </a:prstGeom>
        </p:spPr>
      </p:pic>
      <p:sp>
        <p:nvSpPr>
          <p:cNvPr id="4" name="TextBox 3"/>
          <p:cNvSpPr txBox="1"/>
          <p:nvPr/>
        </p:nvSpPr>
        <p:spPr>
          <a:xfrm>
            <a:off x="1967345" y="5627162"/>
            <a:ext cx="8931564" cy="646331"/>
          </a:xfrm>
          <a:prstGeom prst="rect">
            <a:avLst/>
          </a:prstGeom>
          <a:noFill/>
        </p:spPr>
        <p:txBody>
          <a:bodyPr wrap="square" rtlCol="0">
            <a:spAutoFit/>
          </a:bodyPr>
          <a:lstStyle/>
          <a:p>
            <a:r>
              <a:rPr lang="ru-RU"/>
              <a:t>План, накреслений 13 тис. років тому на бивні мамонта (Черкаська область, Україна)</a:t>
            </a:r>
          </a:p>
          <a:p>
            <a:endParaRPr lang="ru-RU" dirty="0"/>
          </a:p>
        </p:txBody>
      </p:sp>
    </p:spTree>
    <p:extLst>
      <p:ext uri="{BB962C8B-B14F-4D97-AF65-F5344CB8AC3E}">
        <p14:creationId xmlns:p14="http://schemas.microsoft.com/office/powerpoint/2010/main" xmlns="" val="298860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055" y="831273"/>
            <a:ext cx="10233890" cy="2062103"/>
          </a:xfrm>
          <a:prstGeom prst="rect">
            <a:avLst/>
          </a:prstGeom>
          <a:noFill/>
        </p:spPr>
        <p:txBody>
          <a:bodyPr wrap="square" rtlCol="0">
            <a:spAutoFit/>
          </a:bodyPr>
          <a:lstStyle/>
          <a:p>
            <a:r>
              <a:rPr lang="uk-UA" sz="1600" dirty="0" smtClean="0"/>
              <a:t>     В давнину люди по-різному уяв­ляли форму Землі. Жителям рівнин наша планета видавалася плоскою, а горянам — у вигляді гір. </a:t>
            </a:r>
          </a:p>
          <a:p>
            <a:r>
              <a:rPr lang="uk-UA" sz="1600" dirty="0" smtClean="0"/>
              <a:t>     Найбільш поширеною була думка, що Земля плоска. Знання стародавніх людей про світ зводилися до ознайом­лення з найближчим оточенням. У кожному окремому місці земна поверхня здавалася плоскою. Отже, розмірковували в давнину, сума окремих плоских поверхонь також мала би бути плоскою. Звідси — враження про плоску Землю. Звісно, що такі уявлення були далекими від сучасних і нині викликають у нас посмішку. Знання про форму нашої планети були надзвичайно важливими для подальшого розвитку географії як науки й особливо для створення достовірних карт.</a:t>
            </a:r>
            <a:endParaRPr lang="uk-UA"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88145" y="3232727"/>
            <a:ext cx="4802910" cy="2881746"/>
          </a:xfrm>
          <a:prstGeom prst="rect">
            <a:avLst/>
          </a:prstGeom>
        </p:spPr>
      </p:pic>
    </p:spTree>
    <p:extLst>
      <p:ext uri="{BB962C8B-B14F-4D97-AF65-F5344CB8AC3E}">
        <p14:creationId xmlns:p14="http://schemas.microsoft.com/office/powerpoint/2010/main" xmlns="" val="347154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6764" y="960582"/>
            <a:ext cx="10141527" cy="830997"/>
          </a:xfrm>
          <a:prstGeom prst="rect">
            <a:avLst/>
          </a:prstGeom>
          <a:noFill/>
        </p:spPr>
        <p:txBody>
          <a:bodyPr wrap="square" rtlCol="0">
            <a:spAutoFit/>
          </a:bodyPr>
          <a:lstStyle/>
          <a:p>
            <a:r>
              <a:rPr lang="uk-UA" sz="1600" dirty="0" smtClean="0"/>
              <a:t>       У Стародавній Греції Землю уявляли диском, що нагадує щит воїна. Греки вважали, що Земля — це цілісний масив суходолу, який омивається Рікою-Океаном. В Азії, де </a:t>
            </a:r>
            <a:r>
              <a:rPr lang="uk-UA" sz="1600" dirty="0" err="1" smtClean="0"/>
              <a:t>висо­чать</a:t>
            </a:r>
            <a:r>
              <a:rPr lang="uk-UA" sz="1600" dirty="0" smtClean="0"/>
              <a:t> гори Гімалаї, віссю світу вважали гору Меру, навколо якої розташовані сім океанів, У давній Японії Землі при­писували кубічну форму.</a:t>
            </a:r>
            <a:endParaRPr lang="uk-UA"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7855" y="2355273"/>
            <a:ext cx="6446981" cy="3762807"/>
          </a:xfrm>
          <a:prstGeom prst="rect">
            <a:avLst/>
          </a:prstGeom>
        </p:spPr>
      </p:pic>
    </p:spTree>
    <p:extLst>
      <p:ext uri="{BB962C8B-B14F-4D97-AF65-F5344CB8AC3E}">
        <p14:creationId xmlns:p14="http://schemas.microsoft.com/office/powerpoint/2010/main" xmlns="" val="193243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1273" y="785091"/>
            <a:ext cx="10409382" cy="369332"/>
          </a:xfrm>
          <a:prstGeom prst="rect">
            <a:avLst/>
          </a:prstGeom>
          <a:noFill/>
        </p:spPr>
        <p:txBody>
          <a:bodyPr wrap="square" rtlCol="0">
            <a:spAutoFit/>
          </a:bodyPr>
          <a:lstStyle/>
          <a:p>
            <a:r>
              <a:rPr lang="ru-RU" dirty="0" smtClean="0"/>
              <a:t>                           </a:t>
            </a:r>
            <a:r>
              <a:rPr lang="uk-UA" dirty="0" smtClean="0"/>
              <a:t>Слов'яни уявляли Землю плоским диском, що лежить на трьох китах.</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4036" y="2152073"/>
            <a:ext cx="6659419" cy="3916218"/>
          </a:xfrm>
          <a:prstGeom prst="rect">
            <a:avLst/>
          </a:prstGeom>
        </p:spPr>
      </p:pic>
    </p:spTree>
    <p:extLst>
      <p:ext uri="{BB962C8B-B14F-4D97-AF65-F5344CB8AC3E}">
        <p14:creationId xmlns:p14="http://schemas.microsoft.com/office/powerpoint/2010/main" xmlns="" val="417963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345" y="858982"/>
            <a:ext cx="10317019" cy="1107996"/>
          </a:xfrm>
          <a:prstGeom prst="rect">
            <a:avLst/>
          </a:prstGeom>
          <a:noFill/>
        </p:spPr>
        <p:txBody>
          <a:bodyPr wrap="square" rtlCol="0">
            <a:spAutoFit/>
          </a:bodyPr>
          <a:lstStyle/>
          <a:p>
            <a:r>
              <a:rPr lang="ru-RU" dirty="0" smtClean="0"/>
              <a:t>     </a:t>
            </a:r>
            <a:r>
              <a:rPr lang="uk-UA" sz="1600" dirty="0" smtClean="0"/>
              <a:t>Жителі Вавилона  представляли Землю у вигляді гори, на західному схилі якої знаходиться Вавилон.</a:t>
            </a:r>
          </a:p>
          <a:p>
            <a:r>
              <a:rPr lang="uk-UA" sz="1600" dirty="0" smtClean="0"/>
              <a:t>Вони знали, що на південь від Вавилона розкинулося море, а на сході розташовані гори, через які не вирішувалися переходити. Тому їм і здавалося, що Вавилон розташована на західному схилі «світової» гори. Гора ця оточена морем, а на море, як перекинута чаша, спирається тверде небо - небесний світ, де, як і на Землі, є суша, вода і повітря.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73745" y="2624137"/>
            <a:ext cx="7426037" cy="3499572"/>
          </a:xfrm>
          <a:prstGeom prst="rect">
            <a:avLst/>
          </a:prstGeom>
        </p:spPr>
      </p:pic>
    </p:spTree>
    <p:extLst>
      <p:ext uri="{BB962C8B-B14F-4D97-AF65-F5344CB8AC3E}">
        <p14:creationId xmlns:p14="http://schemas.microsoft.com/office/powerpoint/2010/main" xmlns="" val="310455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945" y="849745"/>
            <a:ext cx="9984510" cy="1077218"/>
          </a:xfrm>
          <a:prstGeom prst="rect">
            <a:avLst/>
          </a:prstGeom>
          <a:noFill/>
        </p:spPr>
        <p:txBody>
          <a:bodyPr wrap="square" rtlCol="0">
            <a:spAutoFit/>
          </a:bodyPr>
          <a:lstStyle/>
          <a:p>
            <a:r>
              <a:rPr lang="uk-UA" sz="1600" dirty="0" smtClean="0"/>
              <a:t>     В Індії Землю уявляли півсферою, що лежить на спинах слонів. Слони стоять на панцирі величезної черепахи, що стоїть на змії і пливе в безкрайньому Океані з молока. Змія, згорнувшись кільцем, замикає навколоземний простір.</a:t>
            </a:r>
          </a:p>
          <a:p>
            <a:r>
              <a:rPr lang="uk-UA" sz="1600" dirty="0" smtClean="0"/>
              <a:t>  Зверніть увагу, до істини ще далеко, але перший крок до неї вже зроблений!</a:t>
            </a:r>
            <a:endParaRPr lang="uk-UA" sz="1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65565" y="2382981"/>
            <a:ext cx="4484254" cy="371301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62253" y="2597726"/>
            <a:ext cx="4442691" cy="3498271"/>
          </a:xfrm>
          <a:prstGeom prst="rect">
            <a:avLst/>
          </a:prstGeom>
        </p:spPr>
      </p:pic>
    </p:spTree>
    <p:extLst>
      <p:ext uri="{BB962C8B-B14F-4D97-AF65-F5344CB8AC3E}">
        <p14:creationId xmlns:p14="http://schemas.microsoft.com/office/powerpoint/2010/main" xmlns="" val="385966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127" y="905164"/>
            <a:ext cx="9919855" cy="1865745"/>
          </a:xfrm>
          <a:prstGeom prst="rect">
            <a:avLst/>
          </a:prstGeom>
          <a:noFill/>
        </p:spPr>
        <p:txBody>
          <a:bodyPr wrap="square" rtlCol="0">
            <a:spAutoFit/>
          </a:bodyPr>
          <a:lstStyle/>
          <a:p>
            <a:endParaRPr lang="uk-UA" dirty="0"/>
          </a:p>
        </p:txBody>
      </p:sp>
      <p:sp>
        <p:nvSpPr>
          <p:cNvPr id="3" name="TextBox 2"/>
          <p:cNvSpPr txBox="1"/>
          <p:nvPr/>
        </p:nvSpPr>
        <p:spPr>
          <a:xfrm>
            <a:off x="1173018" y="905164"/>
            <a:ext cx="9772073" cy="923330"/>
          </a:xfrm>
          <a:prstGeom prst="rect">
            <a:avLst/>
          </a:prstGeom>
          <a:noFill/>
        </p:spPr>
        <p:txBody>
          <a:bodyPr wrap="square" rtlCol="0">
            <a:spAutoFit/>
          </a:bodyPr>
          <a:lstStyle/>
          <a:p>
            <a:r>
              <a:rPr lang="ru-RU" dirty="0" smtClean="0"/>
              <a:t>     </a:t>
            </a:r>
            <a:r>
              <a:rPr lang="uk-UA" dirty="0" smtClean="0"/>
              <a:t>Єгиптяни вважали, що над богинею Землі схилилася богиня неба Нут, яка сяє зорями. Внизу - Земля, над нею - богиня неба, зліва і справа корабель бога Сонця, який показує шлях Сонця по небу від сходу до заходу сонця.</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2836" y="2281382"/>
            <a:ext cx="7647709" cy="3784802"/>
          </a:xfrm>
          <a:prstGeom prst="rect">
            <a:avLst/>
          </a:prstGeom>
        </p:spPr>
      </p:pic>
    </p:spTree>
    <p:extLst>
      <p:ext uri="{BB962C8B-B14F-4D97-AF65-F5344CB8AC3E}">
        <p14:creationId xmlns:p14="http://schemas.microsoft.com/office/powerpoint/2010/main" xmlns="" val="32211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491" y="849745"/>
            <a:ext cx="10049164" cy="646331"/>
          </a:xfrm>
          <a:prstGeom prst="rect">
            <a:avLst/>
          </a:prstGeom>
          <a:noFill/>
        </p:spPr>
        <p:txBody>
          <a:bodyPr wrap="square" rtlCol="0">
            <a:spAutoFit/>
          </a:bodyPr>
          <a:lstStyle/>
          <a:p>
            <a:r>
              <a:rPr lang="ru-RU"/>
              <a:t>Індіанці Північної Америки думали, що світобудова подібна до статуетки: кит — Земля, фігурки чоловіка і жінки — людство, орел — небо</a:t>
            </a:r>
            <a:endParaRPr lang="uk-UA"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90472" y="2715491"/>
            <a:ext cx="2253673" cy="3362036"/>
          </a:xfrm>
          <a:prstGeom prst="rect">
            <a:avLst/>
          </a:prstGeom>
        </p:spPr>
      </p:pic>
    </p:spTree>
    <p:extLst>
      <p:ext uri="{BB962C8B-B14F-4D97-AF65-F5344CB8AC3E}">
        <p14:creationId xmlns:p14="http://schemas.microsoft.com/office/powerpoint/2010/main" xmlns="" val="3040560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198</TotalTime>
  <Words>917</Words>
  <Application>Microsoft Office PowerPoint</Application>
  <PresentationFormat>Произвольный</PresentationFormat>
  <Paragraphs>20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Натуральные материалы</vt:lpstr>
      <vt:lpstr>УЯВЛЕННЯ ПРО ЗЕМЛЮ В ДАВНІ ЧАСИ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УЯВЛЕННЯ ПРО ЗЕМЛЮ В ДАВНІ ЧАСИ</dc:title>
  <dc:creator>роза love</dc:creator>
  <cp:lastModifiedBy>user</cp:lastModifiedBy>
  <cp:revision>15</cp:revision>
  <dcterms:created xsi:type="dcterms:W3CDTF">2020-09-12T10:43:46Z</dcterms:created>
  <dcterms:modified xsi:type="dcterms:W3CDTF">2023-09-11T19:46:50Z</dcterms:modified>
</cp:coreProperties>
</file>