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73" r:id="rId3"/>
    <p:sldId id="281" r:id="rId4"/>
    <p:sldId id="284" r:id="rId5"/>
    <p:sldId id="282" r:id="rId6"/>
    <p:sldId id="289" r:id="rId7"/>
    <p:sldId id="277" r:id="rId8"/>
    <p:sldId id="283" r:id="rId9"/>
    <p:sldId id="285" r:id="rId10"/>
    <p:sldId id="286" r:id="rId11"/>
    <p:sldId id="287" r:id="rId12"/>
    <p:sldId id="288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306DC-B25E-4C72-A515-134326FF3089}" type="datetimeFigureOut">
              <a:rPr lang="ru-RU" smtClean="0"/>
              <a:t>20.01.2019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7F517-46B6-433E-9466-7CC482607DD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33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Попередньо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можна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коротко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пригадати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історію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становлення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органічної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хімії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як науки та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ззначити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ередумови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створення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теорії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будови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органічних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сполук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513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92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Попередньо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можна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коротко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пригадати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історію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становлення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органічної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хімії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як науки та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ззначити</a:t>
            </a:r>
            <a:r>
              <a:rPr lang="ru-RU" b="0" i="0" baseline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baseline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ередумови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створення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теорії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будови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органічних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сполук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181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uk-UA" dirty="0" smtClean="0"/>
              <a:t>Запропонувати учням обговорити</a:t>
            </a:r>
            <a:r>
              <a:rPr lang="uk-UA" baseline="0" dirty="0" smtClean="0"/>
              <a:t> та </a:t>
            </a:r>
            <a:r>
              <a:rPr lang="uk-UA" baseline="0" dirty="0" err="1" smtClean="0"/>
              <a:t>обгрунтувати</a:t>
            </a:r>
            <a:r>
              <a:rPr lang="uk-UA" baseline="0" dirty="0" smtClean="0"/>
              <a:t> кожну тезу, спираючись на отримані знання з хімії у 7 – 9 класах.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960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uk-UA" dirty="0" smtClean="0"/>
              <a:t>Обговорення</a:t>
            </a:r>
            <a:r>
              <a:rPr lang="uk-UA" baseline="0" dirty="0" smtClean="0"/>
              <a:t> проводити в парах або групах, обравши одне питання. При поясненні звернути увагу на причину підвищеної рухливості атома Гідрогену у кислотах, поляризацію групи    –ОН у спиртах, наслідком якої є виникнення водневого зв'язку.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181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Наголосити, що молекулярні формули ізомерів абсолютно однакові. Лише структурні формули показують відмінності у будові</a:t>
            </a:r>
            <a:r>
              <a:rPr lang="uk-UA" baseline="0" dirty="0" smtClean="0"/>
              <a:t> речовин.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62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Пригадати проблемну ситуацію: чому при бідному якісному складі кількість органічних речовин значно більша, ніж неорганічних.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414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Вказати, що так як ізомери відрізняються за своїми властивостями,</a:t>
            </a:r>
            <a:r>
              <a:rPr lang="uk-UA" baseline="0" dirty="0" smtClean="0"/>
              <a:t> вони – різні речовини, молекулярна формула несе дуже мало інформації.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44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Тому у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вивчатимуться</a:t>
            </a:r>
            <a:r>
              <a:rPr lang="ru-RU" dirty="0" smtClean="0"/>
              <a:t>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 за систематичною номенклатурою, яка </a:t>
            </a:r>
            <a:r>
              <a:rPr lang="ru-RU" dirty="0" err="1" smtClean="0"/>
              <a:t>враховує</a:t>
            </a:r>
            <a:r>
              <a:rPr lang="ru-RU" dirty="0" smtClean="0"/>
              <a:t> </a:t>
            </a:r>
            <a:r>
              <a:rPr lang="ru-RU" dirty="0" err="1" smtClean="0"/>
              <a:t>будову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04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Запропонувати</a:t>
            </a:r>
            <a:r>
              <a:rPr lang="uk-UA" baseline="0" dirty="0" smtClean="0"/>
              <a:t> </a:t>
            </a:r>
            <a:r>
              <a:rPr lang="uk-UA" baseline="0" dirty="0" err="1" smtClean="0"/>
              <a:t>обгрунтувати</a:t>
            </a:r>
            <a:r>
              <a:rPr lang="uk-UA" baseline="0" dirty="0" smtClean="0"/>
              <a:t> власний вибір та з'ясувати вид ізомерії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7F517-46B6-433E-9466-7CC482607DDB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063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450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138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2748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407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99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211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54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096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098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208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92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9231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07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3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73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664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03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375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524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162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05772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40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DF800-CEB7-45DC-8B37-CAE399FFDC59}" type="datetimeFigureOut">
              <a:rPr lang="uk-UA" smtClean="0"/>
              <a:t>20.01.2019</a:t>
            </a:fld>
            <a:endParaRPr lang="uk-UA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19417-67D0-4A9B-972E-588EE5BF5D14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191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DF800-CEB7-45DC-8B37-CAE399FFDC59}" type="datetimeFigureOut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20.01.2019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19417-67D0-4A9B-972E-588EE5BF5D14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79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круглений прямокутник 2"/>
          <p:cNvSpPr/>
          <p:nvPr/>
        </p:nvSpPr>
        <p:spPr>
          <a:xfrm>
            <a:off x="421743" y="2017337"/>
            <a:ext cx="8731683" cy="46379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u="sng" dirty="0" smtClean="0">
                <a:solidFill>
                  <a:srgbClr val="C00000"/>
                </a:solidFill>
              </a:rPr>
              <a:t>Мета уроку: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b="1" dirty="0" smtClean="0">
                <a:solidFill>
                  <a:srgbClr val="002060"/>
                </a:solidFill>
              </a:rPr>
              <a:t>ознайомитись</a:t>
            </a:r>
            <a:r>
              <a:rPr lang="ru-RU" sz="3200" b="1" dirty="0" smtClean="0">
                <a:solidFill>
                  <a:srgbClr val="002060"/>
                </a:solidFill>
              </a:rPr>
              <a:t> з </a:t>
            </a:r>
            <a:r>
              <a:rPr lang="ru-RU" sz="3200" b="1" dirty="0" smtClean="0">
                <a:solidFill>
                  <a:srgbClr val="002060"/>
                </a:solidFill>
              </a:rPr>
              <a:t>основними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положеннями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теорії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будови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органічних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сполук</a:t>
            </a:r>
            <a:r>
              <a:rPr lang="ru-RU" sz="3200" b="1" dirty="0" smtClean="0">
                <a:solidFill>
                  <a:srgbClr val="002060"/>
                </a:solidFill>
              </a:rPr>
              <a:t>;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b="1" dirty="0" smtClean="0">
                <a:solidFill>
                  <a:srgbClr val="002060"/>
                </a:solidFill>
              </a:rPr>
              <a:t>сформувати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уявлення</a:t>
            </a:r>
            <a:r>
              <a:rPr lang="ru-RU" sz="3200" b="1" dirty="0" smtClean="0">
                <a:solidFill>
                  <a:srgbClr val="002060"/>
                </a:solidFill>
              </a:rPr>
              <a:t> про </a:t>
            </a:r>
            <a:r>
              <a:rPr lang="ru-RU" sz="3200" b="1" dirty="0" smtClean="0">
                <a:solidFill>
                  <a:srgbClr val="002060"/>
                </a:solidFill>
              </a:rPr>
              <a:t>залежність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властивостей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речовин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від</a:t>
            </a:r>
            <a:r>
              <a:rPr lang="ru-RU" sz="3200" b="1" dirty="0">
                <a:solidFill>
                  <a:srgbClr val="002060"/>
                </a:solidFill>
              </a:rPr>
              <a:t> складу і </a:t>
            </a:r>
            <a:r>
              <a:rPr lang="ru-RU" sz="3200" b="1" dirty="0">
                <a:solidFill>
                  <a:srgbClr val="002060"/>
                </a:solidFill>
              </a:rPr>
              <a:t>хімічної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будови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молекул</a:t>
            </a:r>
            <a:r>
              <a:rPr lang="ru-RU" sz="3200" b="1" dirty="0">
                <a:solidFill>
                  <a:srgbClr val="002060"/>
                </a:solidFill>
              </a:rPr>
              <a:t>;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b="1" dirty="0">
                <a:solidFill>
                  <a:srgbClr val="002060"/>
                </a:solidFill>
              </a:rPr>
              <a:t>о</a:t>
            </a:r>
            <a:r>
              <a:rPr lang="ru-RU" sz="3200" b="1" dirty="0" smtClean="0">
                <a:solidFill>
                  <a:srgbClr val="002060"/>
                </a:solidFill>
              </a:rPr>
              <a:t>тримати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поняття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про </a:t>
            </a:r>
            <a:r>
              <a:rPr lang="ru-RU" sz="3200" b="1" dirty="0">
                <a:solidFill>
                  <a:srgbClr val="002060"/>
                </a:solidFill>
              </a:rPr>
              <a:t>явище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ізомерії</a:t>
            </a:r>
            <a:r>
              <a:rPr lang="ru-RU" sz="3200" b="1" dirty="0">
                <a:solidFill>
                  <a:srgbClr val="002060"/>
                </a:solidFill>
              </a:rPr>
              <a:t> та </a:t>
            </a:r>
            <a:r>
              <a:rPr lang="ru-RU" sz="3200" b="1" dirty="0" smtClean="0">
                <a:solidFill>
                  <a:srgbClr val="002060"/>
                </a:solidFill>
              </a:rPr>
              <a:t>ізомери</a:t>
            </a:r>
            <a:r>
              <a:rPr lang="ru-RU" sz="3200" b="1" dirty="0">
                <a:solidFill>
                  <a:srgbClr val="002060"/>
                </a:solidFill>
              </a:rPr>
              <a:t>.</a:t>
            </a:r>
            <a:endParaRPr lang="uk-UA" sz="3200" b="1" u="sng" dirty="0" smtClean="0">
              <a:solidFill>
                <a:srgbClr val="002060"/>
              </a:solidFill>
            </a:endParaRPr>
          </a:p>
        </p:txBody>
      </p:sp>
      <p:sp>
        <p:nvSpPr>
          <p:cNvPr id="5" name="Округлений прямокутник 1"/>
          <p:cNvSpPr/>
          <p:nvPr/>
        </p:nvSpPr>
        <p:spPr>
          <a:xfrm>
            <a:off x="603314" y="153363"/>
            <a:ext cx="10963375" cy="16942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rgbClr val="C00000"/>
                </a:solidFill>
              </a:rPr>
              <a:t>Теорія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</a:rPr>
              <a:t>будови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</a:rPr>
              <a:t>органічних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</a:rPr>
              <a:t>сполук</a:t>
            </a:r>
            <a:r>
              <a:rPr lang="ru-RU" sz="4800" b="1" dirty="0">
                <a:solidFill>
                  <a:srgbClr val="C00000"/>
                </a:solidFill>
              </a:rPr>
              <a:t>. </a:t>
            </a:r>
            <a:r>
              <a:rPr lang="ru-RU" sz="4800" b="1" dirty="0">
                <a:solidFill>
                  <a:srgbClr val="C00000"/>
                </a:solidFill>
              </a:rPr>
              <a:t>Поняття</a:t>
            </a:r>
            <a:r>
              <a:rPr lang="ru-RU" sz="4800" b="1" dirty="0">
                <a:solidFill>
                  <a:srgbClr val="C00000"/>
                </a:solidFill>
              </a:rPr>
              <a:t> про </a:t>
            </a:r>
            <a:r>
              <a:rPr lang="ru-RU" sz="4800" b="1" dirty="0">
                <a:solidFill>
                  <a:srgbClr val="C00000"/>
                </a:solidFill>
              </a:rPr>
              <a:t>явище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</a:rPr>
              <a:t>ізомерії</a:t>
            </a:r>
            <a:r>
              <a:rPr lang="ru-RU" sz="4800" b="1" dirty="0">
                <a:solidFill>
                  <a:srgbClr val="C00000"/>
                </a:solidFill>
              </a:rPr>
              <a:t> та </a:t>
            </a:r>
            <a:r>
              <a:rPr lang="ru-RU" sz="4800" b="1" dirty="0" smtClean="0">
                <a:solidFill>
                  <a:srgbClr val="C00000"/>
                </a:solidFill>
              </a:rPr>
              <a:t>ізомери</a:t>
            </a:r>
            <a:endParaRPr lang="uk-UA" sz="4800" b="1" dirty="0">
              <a:solidFill>
                <a:srgbClr val="C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25080" r="43350"/>
          <a:stretch/>
        </p:blipFill>
        <p:spPr>
          <a:xfrm rot="1940554">
            <a:off x="8217069" y="2466195"/>
            <a:ext cx="3965418" cy="299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052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2"/>
          <p:cNvSpPr/>
          <p:nvPr/>
        </p:nvSpPr>
        <p:spPr>
          <a:xfrm>
            <a:off x="3050885" y="193777"/>
            <a:ext cx="6102542" cy="8431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</a:rPr>
              <a:t>Які</a:t>
            </a:r>
            <a:r>
              <a:rPr lang="ru-RU" sz="3600" b="1" dirty="0">
                <a:solidFill>
                  <a:srgbClr val="C00000"/>
                </a:solidFill>
              </a:rPr>
              <a:t> з </a:t>
            </a:r>
            <a:r>
              <a:rPr lang="ru-RU" sz="3600" b="1" dirty="0" err="1">
                <a:solidFill>
                  <a:srgbClr val="C00000"/>
                </a:solidFill>
              </a:rPr>
              <a:t>речовин</a:t>
            </a:r>
            <a:r>
              <a:rPr lang="ru-RU" sz="3600" b="1" dirty="0">
                <a:solidFill>
                  <a:srgbClr val="C00000"/>
                </a:solidFill>
              </a:rPr>
              <a:t> є </a:t>
            </a:r>
            <a:r>
              <a:rPr lang="ru-RU" sz="3600" b="1" dirty="0" err="1">
                <a:solidFill>
                  <a:srgbClr val="C00000"/>
                </a:solidFill>
              </a:rPr>
              <a:t>ізомерами</a:t>
            </a:r>
            <a:r>
              <a:rPr lang="ru-RU" sz="3600" b="1" dirty="0">
                <a:solidFill>
                  <a:srgbClr val="C00000"/>
                </a:solidFill>
              </a:rPr>
              <a:t>:</a:t>
            </a:r>
            <a:endParaRPr lang="uk-UA" sz="3600" b="1" dirty="0">
              <a:solidFill>
                <a:srgbClr val="C00000"/>
              </a:solidFill>
            </a:endParaRPr>
          </a:p>
        </p:txBody>
      </p:sp>
      <p:pic>
        <p:nvPicPr>
          <p:cNvPr id="9" name="Рисунок 8" descr="Картинки по запросу ізомери фото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" t="67258" r="58133" b="-1"/>
          <a:stretch/>
        </p:blipFill>
        <p:spPr bwMode="auto">
          <a:xfrm>
            <a:off x="614318" y="1611711"/>
            <a:ext cx="3867219" cy="14727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Картинки по запросу ізомери фото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67" t="49558" r="12133"/>
          <a:stretch/>
        </p:blipFill>
        <p:spPr bwMode="auto">
          <a:xfrm>
            <a:off x="8691513" y="1300282"/>
            <a:ext cx="3073140" cy="19743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Картинки по запросу ізомери фото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8" t="59361" r="59137" b="457"/>
          <a:stretch/>
        </p:blipFill>
        <p:spPr bwMode="auto">
          <a:xfrm>
            <a:off x="856053" y="3981024"/>
            <a:ext cx="3176485" cy="14016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Картинки по запросу ізомери фото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8" t="44688" r="67130" b="592"/>
          <a:stretch/>
        </p:blipFill>
        <p:spPr bwMode="auto">
          <a:xfrm>
            <a:off x="5289097" y="1518201"/>
            <a:ext cx="2594857" cy="175640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146" name="Picture 2" descr="ÐÐ°ÑÑÐ¸Ð½ÐºÐ¸ Ð¿Ð¾ Ð·Ð°Ð¿ÑÐ¾ÑÑ Ð²ÑÐ³Ð»ÐµÐ²Ð¾Ð´Ð½Ñ ÑÐ¾ÑÐ¼ÑÐ»Ð¸ ÐºÐ°ÑÑÐ¸Ð½ÐºÐ¸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25" t="10387" r="3336" b="74289"/>
          <a:stretch/>
        </p:blipFill>
        <p:spPr bwMode="auto">
          <a:xfrm>
            <a:off x="7023876" y="3981024"/>
            <a:ext cx="3619672" cy="49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ÐÐ°ÑÑÐ¸Ð½ÐºÐ¸ Ð¿Ð¾ Ð·Ð°Ð¿ÑÐ¾ÑÑ Ð²ÑÐ³Ð»ÐµÐ²Ð¾Ð´Ð½Ñ ÑÐ¾ÑÐ¼ÑÐ»Ð¸ ÐºÐ°ÑÑÐ¸Ð½ÐºÐ¸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2" t="7713" r="48860" b="75047"/>
          <a:stretch/>
        </p:blipFill>
        <p:spPr bwMode="auto">
          <a:xfrm>
            <a:off x="4032539" y="5957391"/>
            <a:ext cx="2513116" cy="575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ÐÐ°ÑÑÐ¸Ð½ÐºÐ¸ Ð¿Ð¾ Ð·Ð°Ð¿ÑÐ¾ÑÑ Ð²ÑÐ³Ð»ÐµÐ²Ð¾Ð´Ð½Ñ ÑÐ¾ÑÐ¼ÑÐ»Ð¸ ÐºÐ°ÑÑÐ¸Ð½ÐºÐ¸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5" t="50216" r="51547" b="34460"/>
          <a:stretch/>
        </p:blipFill>
        <p:spPr bwMode="auto">
          <a:xfrm>
            <a:off x="5178580" y="4929383"/>
            <a:ext cx="3690591" cy="54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ÐÐ°ÑÑÐ¸Ð½ÐºÐ¸ Ð¿Ð¾ Ð·Ð°Ð¿ÑÐ¾ÑÑ Ð²ÑÐ³Ð»ÐµÐ²Ð¾Ð´Ð½Ñ ÑÐ¾ÑÐ¼ÑÐ»Ð¸ ÐºÐ°ÑÑÐ¸Ð½ÐºÐ¸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75" t="49856" r="16636" b="12472"/>
          <a:stretch/>
        </p:blipFill>
        <p:spPr bwMode="auto">
          <a:xfrm>
            <a:off x="9412898" y="5270210"/>
            <a:ext cx="2351755" cy="116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кутник 2"/>
          <p:cNvSpPr/>
          <p:nvPr/>
        </p:nvSpPr>
        <p:spPr>
          <a:xfrm>
            <a:off x="5106182" y="2790966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5" name="Прямокутник 2"/>
          <p:cNvSpPr/>
          <p:nvPr/>
        </p:nvSpPr>
        <p:spPr>
          <a:xfrm>
            <a:off x="458367" y="2687528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</a:rPr>
              <a:t>1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16" name="Прямокутник 2"/>
          <p:cNvSpPr/>
          <p:nvPr/>
        </p:nvSpPr>
        <p:spPr>
          <a:xfrm>
            <a:off x="9289711" y="6142668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17" name="Прямокутник 2"/>
          <p:cNvSpPr/>
          <p:nvPr/>
        </p:nvSpPr>
        <p:spPr>
          <a:xfrm>
            <a:off x="8553062" y="2928154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8" name="Прямокутник 2"/>
          <p:cNvSpPr/>
          <p:nvPr/>
        </p:nvSpPr>
        <p:spPr>
          <a:xfrm>
            <a:off x="722318" y="4976672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9" name="Прямокутник 2"/>
          <p:cNvSpPr/>
          <p:nvPr/>
        </p:nvSpPr>
        <p:spPr>
          <a:xfrm>
            <a:off x="6586525" y="4083837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20" name="Прямокутник 2"/>
          <p:cNvSpPr/>
          <p:nvPr/>
        </p:nvSpPr>
        <p:spPr>
          <a:xfrm>
            <a:off x="4626067" y="5032822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21" name="Прямокутник 2"/>
          <p:cNvSpPr/>
          <p:nvPr/>
        </p:nvSpPr>
        <p:spPr>
          <a:xfrm>
            <a:off x="3488286" y="6109908"/>
            <a:ext cx="561300" cy="587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rgbClr val="C0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62228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2"/>
          <p:cNvSpPr/>
          <p:nvPr/>
        </p:nvSpPr>
        <p:spPr>
          <a:xfrm>
            <a:off x="7013542" y="3305812"/>
            <a:ext cx="4609708" cy="3330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8" name="Прямокутник 2"/>
          <p:cNvSpPr/>
          <p:nvPr/>
        </p:nvSpPr>
        <p:spPr>
          <a:xfrm>
            <a:off x="493208" y="1359651"/>
            <a:ext cx="10853651" cy="1336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Записати за допомогою структурних формул 5 можливих </a:t>
            </a:r>
            <a:r>
              <a:rPr lang="uk-UA" sz="3200" b="1" dirty="0" err="1" smtClean="0">
                <a:solidFill>
                  <a:srgbClr val="002060"/>
                </a:solidFill>
              </a:rPr>
              <a:t>ізмерів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  <a:r>
              <a:rPr lang="uk-UA" sz="3200" b="1" dirty="0" err="1" smtClean="0">
                <a:solidFill>
                  <a:srgbClr val="002060"/>
                </a:solidFill>
              </a:rPr>
              <a:t>сполук</a:t>
            </a:r>
            <a:r>
              <a:rPr lang="uk-UA" sz="3200" b="1" dirty="0" smtClean="0">
                <a:solidFill>
                  <a:srgbClr val="002060"/>
                </a:solidFill>
              </a:rPr>
              <a:t> складу  </a:t>
            </a:r>
            <a:r>
              <a:rPr lang="uk-UA" sz="3200" b="1" dirty="0" smtClean="0">
                <a:solidFill>
                  <a:srgbClr val="C00000"/>
                </a:solidFill>
              </a:rPr>
              <a:t>С</a:t>
            </a:r>
            <a:r>
              <a:rPr lang="uk-UA" sz="2800" b="1" dirty="0" smtClean="0">
                <a:solidFill>
                  <a:srgbClr val="C00000"/>
                </a:solidFill>
              </a:rPr>
              <a:t>6</a:t>
            </a:r>
            <a:r>
              <a:rPr lang="uk-UA" sz="3200" b="1" dirty="0" smtClean="0">
                <a:solidFill>
                  <a:srgbClr val="C00000"/>
                </a:solidFill>
              </a:rPr>
              <a:t>Н</a:t>
            </a:r>
            <a:r>
              <a:rPr lang="uk-UA" sz="2800" b="1" dirty="0" smtClean="0">
                <a:solidFill>
                  <a:srgbClr val="C00000"/>
                </a:solidFill>
              </a:rPr>
              <a:t>12</a:t>
            </a:r>
            <a:r>
              <a:rPr lang="uk-UA" sz="3200" b="1" dirty="0" smtClean="0">
                <a:solidFill>
                  <a:srgbClr val="C00000"/>
                </a:solidFill>
              </a:rPr>
              <a:t>;   С</a:t>
            </a:r>
            <a:r>
              <a:rPr lang="uk-UA" sz="2800" b="1" dirty="0" smtClean="0">
                <a:solidFill>
                  <a:srgbClr val="C00000"/>
                </a:solidFill>
              </a:rPr>
              <a:t>7</a:t>
            </a:r>
            <a:r>
              <a:rPr lang="uk-UA" sz="3200" b="1" dirty="0" smtClean="0">
                <a:solidFill>
                  <a:srgbClr val="C00000"/>
                </a:solidFill>
              </a:rPr>
              <a:t>Н</a:t>
            </a:r>
            <a:r>
              <a:rPr lang="uk-UA" sz="2800" b="1" dirty="0" smtClean="0">
                <a:solidFill>
                  <a:srgbClr val="C00000"/>
                </a:solidFill>
              </a:rPr>
              <a:t>14</a:t>
            </a:r>
            <a:r>
              <a:rPr lang="uk-UA" sz="3200" b="1" dirty="0" smtClean="0">
                <a:solidFill>
                  <a:srgbClr val="C00000"/>
                </a:solidFill>
              </a:rPr>
              <a:t> 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809189" y="250337"/>
            <a:ext cx="6221690" cy="8620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</a:rPr>
              <a:t>Домашнє завдання</a:t>
            </a:r>
            <a:endParaRPr lang="uk-UA" sz="5400" b="1" dirty="0">
              <a:solidFill>
                <a:srgbClr val="C00000"/>
              </a:solidFill>
            </a:endParaRPr>
          </a:p>
        </p:txBody>
      </p:sp>
      <p:sp>
        <p:nvSpPr>
          <p:cNvPr id="5" name="Прямокутник 2"/>
          <p:cNvSpPr/>
          <p:nvPr/>
        </p:nvSpPr>
        <p:spPr>
          <a:xfrm>
            <a:off x="920621" y="3305811"/>
            <a:ext cx="4766949" cy="9645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>
                <a:solidFill>
                  <a:srgbClr val="C00000"/>
                </a:solidFill>
              </a:rPr>
              <a:t>Встановити відповідність: 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6" name="Прямокутник 2"/>
          <p:cNvSpPr/>
          <p:nvPr/>
        </p:nvSpPr>
        <p:spPr>
          <a:xfrm>
            <a:off x="493208" y="4388797"/>
            <a:ext cx="5621776" cy="22476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rgbClr val="002060"/>
                </a:solidFill>
              </a:rPr>
              <a:t>а) </a:t>
            </a:r>
            <a:r>
              <a:rPr lang="ru-RU" sz="3200" b="1" dirty="0" err="1">
                <a:solidFill>
                  <a:srgbClr val="002060"/>
                </a:solidFill>
              </a:rPr>
              <a:t>гексан</a:t>
            </a:r>
            <a:r>
              <a:rPr lang="ru-RU" sz="3200" b="1" dirty="0">
                <a:solidFill>
                  <a:srgbClr val="002060"/>
                </a:solidFill>
              </a:rPr>
              <a:t>                     </a:t>
            </a:r>
            <a:r>
              <a:rPr lang="ru-RU" sz="3200" b="1" dirty="0" smtClean="0">
                <a:solidFill>
                  <a:srgbClr val="002060"/>
                </a:solidFill>
              </a:rPr>
              <a:t> 1</a:t>
            </a:r>
            <a:r>
              <a:rPr lang="ru-RU" sz="3200" b="1" dirty="0">
                <a:solidFill>
                  <a:srgbClr val="002060"/>
                </a:solidFill>
              </a:rPr>
              <a:t>)  С8Н18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б) </a:t>
            </a:r>
            <a:r>
              <a:rPr lang="ru-RU" sz="3200" b="1" dirty="0" err="1">
                <a:solidFill>
                  <a:srgbClr val="002060"/>
                </a:solidFill>
              </a:rPr>
              <a:t>нонан</a:t>
            </a:r>
            <a:r>
              <a:rPr lang="ru-RU" sz="3200" b="1" dirty="0">
                <a:solidFill>
                  <a:srgbClr val="002060"/>
                </a:solidFill>
              </a:rPr>
              <a:t>                     </a:t>
            </a:r>
            <a:r>
              <a:rPr lang="ru-RU" sz="3200" b="1" dirty="0" smtClean="0">
                <a:solidFill>
                  <a:srgbClr val="002060"/>
                </a:solidFill>
              </a:rPr>
              <a:t> 2</a:t>
            </a:r>
            <a:r>
              <a:rPr lang="ru-RU" sz="3200" b="1" dirty="0">
                <a:solidFill>
                  <a:srgbClr val="002060"/>
                </a:solidFill>
              </a:rPr>
              <a:t>)  С7Н16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в) октан                       3)  С6Н14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г) гептан                      4)  С9Н20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76891"/>
              </p:ext>
            </p:extLst>
          </p:nvPr>
        </p:nvGraphicFramePr>
        <p:xfrm>
          <a:off x="7170786" y="3440785"/>
          <a:ext cx="4339343" cy="3016577"/>
        </p:xfrm>
        <a:graphic>
          <a:graphicData uri="http://schemas.openxmlformats.org/drawingml/2006/table">
            <a:tbl>
              <a:tblPr firstRow="1" firstCol="1" bandRow="1"/>
              <a:tblGrid>
                <a:gridCol w="860915"/>
                <a:gridCol w="869096"/>
                <a:gridCol w="869096"/>
                <a:gridCol w="869096"/>
                <a:gridCol w="871140"/>
              </a:tblGrid>
              <a:tr h="5817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7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7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2"/>
          <p:cNvSpPr/>
          <p:nvPr/>
        </p:nvSpPr>
        <p:spPr>
          <a:xfrm>
            <a:off x="5920034" y="1102937"/>
            <a:ext cx="6017990" cy="4849304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Основні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принципи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своєї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теорії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          </a:t>
            </a:r>
            <a:r>
              <a:rPr lang="ru-RU" sz="3200" b="1" dirty="0" smtClean="0">
                <a:solidFill>
                  <a:srgbClr val="C00000"/>
                </a:solidFill>
              </a:rPr>
              <a:t>О</a:t>
            </a:r>
            <a:r>
              <a:rPr lang="ru-RU" sz="3200" b="1" dirty="0">
                <a:solidFill>
                  <a:srgbClr val="C00000"/>
                </a:solidFill>
              </a:rPr>
              <a:t>. М. Бутлеров 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виклав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у </a:t>
            </a:r>
            <a:r>
              <a:rPr lang="ru-RU" sz="3200" b="1" dirty="0" err="1">
                <a:solidFill>
                  <a:srgbClr val="002060"/>
                </a:solidFill>
              </a:rPr>
              <a:t>доповіді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“</a:t>
            </a:r>
            <a:r>
              <a:rPr lang="ru-RU" sz="3200" b="1" dirty="0">
                <a:solidFill>
                  <a:srgbClr val="C00000"/>
                </a:solidFill>
              </a:rPr>
              <a:t>Про </a:t>
            </a:r>
            <a:r>
              <a:rPr lang="ru-RU" sz="3200" b="1" dirty="0" err="1">
                <a:solidFill>
                  <a:srgbClr val="C00000"/>
                </a:solidFill>
              </a:rPr>
              <a:t>теорію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хімічної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будови</a:t>
            </a:r>
            <a:r>
              <a:rPr lang="ru-RU" sz="3200" b="1" dirty="0">
                <a:solidFill>
                  <a:srgbClr val="C00000"/>
                </a:solidFill>
              </a:rPr>
              <a:t>” </a:t>
            </a:r>
            <a:r>
              <a:rPr lang="ru-RU" sz="3200" b="1" dirty="0" smtClean="0">
                <a:solidFill>
                  <a:srgbClr val="C00000"/>
                </a:solidFill>
              </a:rPr>
              <a:t>           </a:t>
            </a:r>
            <a:r>
              <a:rPr lang="ru-RU" sz="3200" b="1" dirty="0" smtClean="0">
                <a:solidFill>
                  <a:srgbClr val="002060"/>
                </a:solidFill>
              </a:rPr>
              <a:t>на </a:t>
            </a:r>
            <a:r>
              <a:rPr lang="ru-RU" sz="3200" b="1" dirty="0" err="1">
                <a:solidFill>
                  <a:srgbClr val="002060"/>
                </a:solidFill>
              </a:rPr>
              <a:t>Міжнародному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з’їзді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природодослідників</a:t>
            </a:r>
            <a:r>
              <a:rPr lang="ru-RU" sz="3200" b="1" dirty="0">
                <a:solidFill>
                  <a:srgbClr val="002060"/>
                </a:solidFill>
              </a:rPr>
              <a:t> та </a:t>
            </a:r>
            <a:r>
              <a:rPr lang="ru-RU" sz="3200" b="1" dirty="0" err="1">
                <a:solidFill>
                  <a:srgbClr val="002060"/>
                </a:solidFill>
              </a:rPr>
              <a:t>лікарів</a:t>
            </a:r>
            <a:r>
              <a:rPr lang="ru-RU" sz="3200" b="1" dirty="0">
                <a:solidFill>
                  <a:srgbClr val="002060"/>
                </a:solidFill>
              </a:rPr>
              <a:t> у </a:t>
            </a:r>
            <a:r>
              <a:rPr lang="ru-RU" sz="3200" b="1" dirty="0" err="1">
                <a:solidFill>
                  <a:srgbClr val="002060"/>
                </a:solidFill>
              </a:rPr>
              <a:t>Шпейєрі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19 </a:t>
            </a:r>
            <a:r>
              <a:rPr lang="ru-RU" sz="3200" b="1" dirty="0" err="1">
                <a:solidFill>
                  <a:srgbClr val="002060"/>
                </a:solidFill>
              </a:rPr>
              <a:t>вересня</a:t>
            </a:r>
            <a:r>
              <a:rPr lang="ru-RU" sz="3200" b="1" dirty="0">
                <a:solidFill>
                  <a:srgbClr val="002060"/>
                </a:solidFill>
              </a:rPr>
              <a:t> 1861 р.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endParaRPr lang="ru-RU" sz="3200" b="1" dirty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      </a:t>
            </a:r>
            <a:endParaRPr lang="uk-UA" sz="3200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Картинки по запросу вчені хіміки фото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13" y="425091"/>
            <a:ext cx="5235369" cy="605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204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2"/>
          <p:cNvSpPr/>
          <p:nvPr/>
        </p:nvSpPr>
        <p:spPr>
          <a:xfrm>
            <a:off x="490193" y="386499"/>
            <a:ext cx="11227324" cy="62782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</a:rPr>
              <a:t>Теорія</a:t>
            </a:r>
            <a:r>
              <a:rPr lang="ru-RU" sz="2800" b="1" dirty="0">
                <a:solidFill>
                  <a:srgbClr val="C00000"/>
                </a:solidFill>
              </a:rPr>
              <a:t> Бутлерова пояснила </a:t>
            </a:r>
            <a:r>
              <a:rPr lang="ru-RU" sz="2800" b="1" dirty="0" err="1">
                <a:solidFill>
                  <a:srgbClr val="C00000"/>
                </a:solidFill>
              </a:rPr>
              <a:t>явище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ізомерії</a:t>
            </a:r>
            <a:r>
              <a:rPr lang="ru-RU" sz="2800" b="1" dirty="0">
                <a:solidFill>
                  <a:srgbClr val="C00000"/>
                </a:solidFill>
              </a:rPr>
              <a:t>, дала </a:t>
            </a:r>
            <a:r>
              <a:rPr lang="ru-RU" sz="2800" b="1" dirty="0" err="1">
                <a:solidFill>
                  <a:srgbClr val="C00000"/>
                </a:solidFill>
              </a:rPr>
              <a:t>можливість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визначити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будову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органічних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речовин</a:t>
            </a:r>
            <a:r>
              <a:rPr lang="ru-RU" sz="2800" b="1" dirty="0">
                <a:solidFill>
                  <a:srgbClr val="C00000"/>
                </a:solidFill>
              </a:rPr>
              <a:t> і </a:t>
            </a:r>
            <a:r>
              <a:rPr lang="ru-RU" sz="2800" b="1" dirty="0" err="1">
                <a:solidFill>
                  <a:srgbClr val="C00000"/>
                </a:solidFill>
              </a:rPr>
              <a:t>передбачити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нові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класи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органічних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сполук</a:t>
            </a:r>
            <a:r>
              <a:rPr lang="ru-RU" sz="2800" b="1" dirty="0">
                <a:solidFill>
                  <a:srgbClr val="C00000"/>
                </a:solidFill>
              </a:rPr>
              <a:t>.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Бутлеров </a:t>
            </a:r>
            <a:r>
              <a:rPr lang="ru-RU" sz="2800" b="1" dirty="0">
                <a:solidFill>
                  <a:srgbClr val="002060"/>
                </a:solidFill>
              </a:rPr>
              <a:t>одержав </a:t>
            </a:r>
            <a:r>
              <a:rPr lang="ru-RU" sz="2800" b="1" dirty="0" err="1">
                <a:solidFill>
                  <a:srgbClr val="002060"/>
                </a:solidFill>
              </a:rPr>
              <a:t>полімер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формальдегіду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синтезував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уротропін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уперше</a:t>
            </a:r>
            <a:r>
              <a:rPr lang="ru-RU" sz="2800" b="1" dirty="0">
                <a:solidFill>
                  <a:srgbClr val="002060"/>
                </a:solidFill>
              </a:rPr>
              <a:t> одержав </a:t>
            </a:r>
            <a:r>
              <a:rPr lang="ru-RU" sz="2800" b="1" dirty="0" err="1">
                <a:solidFill>
                  <a:srgbClr val="002060"/>
                </a:solidFill>
              </a:rPr>
              <a:t>штучну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цукристу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речовину</a:t>
            </a:r>
            <a:r>
              <a:rPr lang="ru-RU" sz="2800" b="1" dirty="0">
                <a:solidFill>
                  <a:srgbClr val="002060"/>
                </a:solidFill>
              </a:rPr>
              <a:t>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</a:rPr>
              <a:t>Він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синтезував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третинні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спирти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передбачені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його</a:t>
            </a:r>
            <a:r>
              <a:rPr lang="ru-RU" sz="2800" b="1" dirty="0">
                <a:solidFill>
                  <a:srgbClr val="002060"/>
                </a:solidFill>
              </a:rPr>
              <a:t> ж </a:t>
            </a:r>
            <a:r>
              <a:rPr lang="ru-RU" sz="2800" b="1" dirty="0" err="1">
                <a:solidFill>
                  <a:srgbClr val="002060"/>
                </a:solidFill>
              </a:rPr>
              <a:t>теорією</a:t>
            </a:r>
            <a:r>
              <a:rPr lang="ru-RU" sz="2800" b="1" dirty="0">
                <a:solidFill>
                  <a:srgbClr val="002060"/>
                </a:solidFill>
              </a:rPr>
              <a:t>, одержав </a:t>
            </a:r>
            <a:r>
              <a:rPr lang="ru-RU" sz="2800" b="1" dirty="0" err="1">
                <a:solidFill>
                  <a:srgbClr val="002060"/>
                </a:solidFill>
              </a:rPr>
              <a:t>ізобутилен</a:t>
            </a:r>
            <a:r>
              <a:rPr lang="ru-RU" sz="2800" b="1" dirty="0">
                <a:solidFill>
                  <a:srgbClr val="002060"/>
                </a:solidFill>
              </a:rPr>
              <a:t> і </a:t>
            </a:r>
            <a:r>
              <a:rPr lang="ru-RU" sz="2800" b="1" dirty="0" err="1">
                <a:solidFill>
                  <a:srgbClr val="002060"/>
                </a:solidFill>
              </a:rPr>
              <a:t>відкрив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реакцію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його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полімеризації</a:t>
            </a:r>
            <a:r>
              <a:rPr lang="ru-RU" sz="2800" b="1" dirty="0">
                <a:solidFill>
                  <a:srgbClr val="002060"/>
                </a:solidFill>
              </a:rPr>
              <a:t>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У </a:t>
            </a:r>
            <a:r>
              <a:rPr lang="ru-RU" sz="2800" b="1" dirty="0">
                <a:solidFill>
                  <a:srgbClr val="002060"/>
                </a:solidFill>
              </a:rPr>
              <a:t>1864-1866 роках </a:t>
            </a:r>
            <a:r>
              <a:rPr lang="ru-RU" sz="2800" b="1" dirty="0" err="1">
                <a:solidFill>
                  <a:srgbClr val="002060"/>
                </a:solidFill>
              </a:rPr>
              <a:t>опублікував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підручник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«</a:t>
            </a:r>
            <a:r>
              <a:rPr lang="ru-RU" sz="2800" b="1" dirty="0" err="1">
                <a:solidFill>
                  <a:srgbClr val="002060"/>
                </a:solidFill>
              </a:rPr>
              <a:t>Вступ</a:t>
            </a:r>
            <a:r>
              <a:rPr lang="ru-RU" sz="2800" b="1" dirty="0">
                <a:solidFill>
                  <a:srgbClr val="002060"/>
                </a:solidFill>
              </a:rPr>
              <a:t> до </a:t>
            </a:r>
            <a:r>
              <a:rPr lang="ru-RU" sz="2800" b="1" dirty="0" err="1">
                <a:solidFill>
                  <a:srgbClr val="002060"/>
                </a:solidFill>
              </a:rPr>
              <a:t>повного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вивчення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органічної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хімії</a:t>
            </a:r>
            <a:r>
              <a:rPr lang="ru-RU" sz="2800" b="1" dirty="0">
                <a:solidFill>
                  <a:srgbClr val="002060"/>
                </a:solidFill>
              </a:rPr>
              <a:t>», в </a:t>
            </a:r>
            <a:r>
              <a:rPr lang="ru-RU" sz="2800" b="1" dirty="0" err="1">
                <a:solidFill>
                  <a:srgbClr val="002060"/>
                </a:solidFill>
              </a:rPr>
              <a:t>якому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теорія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хімічної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будови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була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вперше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поширена</a:t>
            </a:r>
            <a:r>
              <a:rPr lang="ru-RU" sz="2800" b="1" dirty="0">
                <a:solidFill>
                  <a:srgbClr val="002060"/>
                </a:solidFill>
              </a:rPr>
              <a:t> на </a:t>
            </a:r>
            <a:r>
              <a:rPr lang="ru-RU" sz="2800" b="1" dirty="0" err="1">
                <a:solidFill>
                  <a:srgbClr val="002060"/>
                </a:solidFill>
              </a:rPr>
              <a:t>всі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класи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органічних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сполук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  <a:endParaRPr lang="uk-UA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14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2"/>
          <p:cNvSpPr/>
          <p:nvPr/>
        </p:nvSpPr>
        <p:spPr>
          <a:xfrm>
            <a:off x="150829" y="1065228"/>
            <a:ext cx="11853183" cy="5486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rgbClr val="C00000"/>
                </a:solidFill>
              </a:rPr>
              <a:t>1. </a:t>
            </a:r>
            <a:r>
              <a:rPr lang="ru-RU" sz="2800" b="1" dirty="0" err="1">
                <a:solidFill>
                  <a:srgbClr val="002060"/>
                </a:solidFill>
              </a:rPr>
              <a:t>Атоми</a:t>
            </a:r>
            <a:r>
              <a:rPr lang="ru-RU" sz="2800" b="1" dirty="0">
                <a:solidFill>
                  <a:srgbClr val="002060"/>
                </a:solidFill>
              </a:rPr>
              <a:t> в молекулах </a:t>
            </a:r>
            <a:r>
              <a:rPr lang="ru-RU" sz="2800" b="1" dirty="0" err="1">
                <a:solidFill>
                  <a:srgbClr val="002060"/>
                </a:solidFill>
              </a:rPr>
              <a:t>з’єднані</a:t>
            </a:r>
            <a:r>
              <a:rPr lang="ru-RU" sz="2800" b="1" dirty="0">
                <a:solidFill>
                  <a:srgbClr val="002060"/>
                </a:solidFill>
              </a:rPr>
              <a:t> не </a:t>
            </a:r>
            <a:r>
              <a:rPr lang="ru-RU" sz="2800" b="1" dirty="0" err="1">
                <a:solidFill>
                  <a:srgbClr val="002060"/>
                </a:solidFill>
              </a:rPr>
              <a:t>безладно</a:t>
            </a:r>
            <a:r>
              <a:rPr lang="ru-RU" sz="2800" b="1" dirty="0">
                <a:solidFill>
                  <a:srgbClr val="002060"/>
                </a:solidFill>
              </a:rPr>
              <a:t>, а в </a:t>
            </a:r>
            <a:r>
              <a:rPr lang="ru-RU" sz="2800" b="1" dirty="0" err="1">
                <a:solidFill>
                  <a:srgbClr val="002060"/>
                </a:solidFill>
              </a:rPr>
              <a:t>певній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послідовності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згідно</a:t>
            </a:r>
            <a:r>
              <a:rPr lang="ru-RU" sz="2800" b="1" dirty="0">
                <a:solidFill>
                  <a:srgbClr val="002060"/>
                </a:solidFill>
              </a:rPr>
              <a:t> з </a:t>
            </a:r>
            <a:r>
              <a:rPr lang="ru-RU" sz="2800" b="1" dirty="0" err="1">
                <a:solidFill>
                  <a:srgbClr val="002060"/>
                </a:solidFill>
              </a:rPr>
              <a:t>їхньою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валентністю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2. </a:t>
            </a:r>
            <a:r>
              <a:rPr lang="ru-RU" sz="2800" b="1" dirty="0" err="1">
                <a:solidFill>
                  <a:srgbClr val="002060"/>
                </a:solidFill>
              </a:rPr>
              <a:t>Властивості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речовин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залежать</a:t>
            </a:r>
            <a:r>
              <a:rPr lang="ru-RU" sz="2800" b="1" dirty="0">
                <a:solidFill>
                  <a:srgbClr val="002060"/>
                </a:solidFill>
              </a:rPr>
              <a:t> не </a:t>
            </a:r>
            <a:r>
              <a:rPr lang="ru-RU" sz="2800" b="1" dirty="0" err="1">
                <a:solidFill>
                  <a:srgbClr val="002060"/>
                </a:solidFill>
              </a:rPr>
              <a:t>тільки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від</a:t>
            </a:r>
            <a:r>
              <a:rPr lang="ru-RU" sz="2800" b="1" dirty="0">
                <a:solidFill>
                  <a:srgbClr val="002060"/>
                </a:solidFill>
              </a:rPr>
              <a:t> того, </a:t>
            </a:r>
            <a:r>
              <a:rPr lang="ru-RU" sz="2800" b="1" dirty="0" err="1">
                <a:solidFill>
                  <a:srgbClr val="002060"/>
                </a:solidFill>
              </a:rPr>
              <a:t>які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атоми</a:t>
            </a:r>
            <a:r>
              <a:rPr lang="ru-RU" sz="2800" b="1" dirty="0">
                <a:solidFill>
                  <a:srgbClr val="002060"/>
                </a:solidFill>
              </a:rPr>
              <a:t> і в </a:t>
            </a:r>
            <a:r>
              <a:rPr lang="ru-RU" sz="2800" b="1" dirty="0" err="1">
                <a:solidFill>
                  <a:srgbClr val="002060"/>
                </a:solidFill>
              </a:rPr>
              <a:t>якій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послідовності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входять</a:t>
            </a:r>
            <a:r>
              <a:rPr lang="ru-RU" sz="2800" b="1" dirty="0">
                <a:solidFill>
                  <a:srgbClr val="002060"/>
                </a:solidFill>
              </a:rPr>
              <a:t> до складу молекул, а й </a:t>
            </a:r>
            <a:r>
              <a:rPr lang="ru-RU" sz="2800" b="1" dirty="0" err="1">
                <a:solidFill>
                  <a:srgbClr val="002060"/>
                </a:solidFill>
              </a:rPr>
              <a:t>від</a:t>
            </a:r>
            <a:r>
              <a:rPr lang="ru-RU" sz="2800" b="1" dirty="0">
                <a:solidFill>
                  <a:srgbClr val="002060"/>
                </a:solidFill>
              </a:rPr>
              <a:t> порядку </a:t>
            </a:r>
            <a:r>
              <a:rPr lang="ru-RU" sz="2800" b="1" dirty="0" err="1">
                <a:solidFill>
                  <a:srgbClr val="002060"/>
                </a:solidFill>
              </a:rPr>
              <a:t>сполучення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атомів</a:t>
            </a:r>
            <a:r>
              <a:rPr lang="ru-RU" sz="2800" b="1" dirty="0">
                <a:solidFill>
                  <a:srgbClr val="002060"/>
                </a:solidFill>
              </a:rPr>
              <a:t> у </a:t>
            </a:r>
            <a:r>
              <a:rPr lang="ru-RU" sz="2800" b="1" dirty="0" err="1">
                <a:solidFill>
                  <a:srgbClr val="002060"/>
                </a:solidFill>
              </a:rPr>
              <a:t>молекулі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3. </a:t>
            </a:r>
            <a:r>
              <a:rPr lang="ru-RU" sz="2800" b="1" dirty="0" err="1">
                <a:solidFill>
                  <a:srgbClr val="002060"/>
                </a:solidFill>
              </a:rPr>
              <a:t>Атоми</a:t>
            </a:r>
            <a:r>
              <a:rPr lang="ru-RU" sz="2800" b="1" dirty="0">
                <a:solidFill>
                  <a:srgbClr val="002060"/>
                </a:solidFill>
              </a:rPr>
              <a:t> та </a:t>
            </a:r>
            <a:r>
              <a:rPr lang="ru-RU" sz="2800" b="1" dirty="0" err="1">
                <a:solidFill>
                  <a:srgbClr val="002060"/>
                </a:solidFill>
              </a:rPr>
              <a:t>групи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атомів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взаємно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впливають</a:t>
            </a:r>
            <a:r>
              <a:rPr lang="ru-RU" sz="2800" b="1" dirty="0">
                <a:solidFill>
                  <a:srgbClr val="002060"/>
                </a:solidFill>
              </a:rPr>
              <a:t> один на одного.</a:t>
            </a:r>
          </a:p>
          <a:p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sz="2800" b="1" dirty="0">
                <a:solidFill>
                  <a:srgbClr val="C00000"/>
                </a:solidFill>
              </a:rPr>
              <a:t>4. </a:t>
            </a:r>
            <a:r>
              <a:rPr lang="ru-RU" sz="2800" b="1" dirty="0" err="1">
                <a:solidFill>
                  <a:srgbClr val="002060"/>
                </a:solidFill>
              </a:rPr>
              <a:t>Знаючи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властивості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речовин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можна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передбачити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їхню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будову</a:t>
            </a:r>
            <a:r>
              <a:rPr lang="ru-RU" sz="2800" b="1" dirty="0">
                <a:solidFill>
                  <a:srgbClr val="002060"/>
                </a:solidFill>
              </a:rPr>
              <a:t>, і </a:t>
            </a:r>
            <a:r>
              <a:rPr lang="ru-RU" sz="2800" b="1" dirty="0" err="1">
                <a:solidFill>
                  <a:srgbClr val="002060"/>
                </a:solidFill>
              </a:rPr>
              <a:t>навпаки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знаючи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будову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речовин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можна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передбачити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їхні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властивості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5" name="Округлений прямокутник 1"/>
          <p:cNvSpPr/>
          <p:nvPr/>
        </p:nvSpPr>
        <p:spPr>
          <a:xfrm>
            <a:off x="3635878" y="177423"/>
            <a:ext cx="5206464" cy="9726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</a:rPr>
              <a:t>Основні положення</a:t>
            </a:r>
            <a:endParaRPr lang="uk-UA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3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2"/>
          <p:cNvSpPr/>
          <p:nvPr/>
        </p:nvSpPr>
        <p:spPr>
          <a:xfrm>
            <a:off x="461913" y="626882"/>
            <a:ext cx="4986779" cy="217287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Враховуючи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взаємний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вплив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атомів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</a:rPr>
              <a:t>пояснити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кислотні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властивості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оцтової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кислоти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Округлений прямокутник 2"/>
          <p:cNvSpPr/>
          <p:nvPr/>
        </p:nvSpPr>
        <p:spPr>
          <a:xfrm>
            <a:off x="6231117" y="626882"/>
            <a:ext cx="5563385" cy="21728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Враховуючи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наявність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гідроксильної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групи</a:t>
            </a:r>
            <a:r>
              <a:rPr lang="ru-RU" sz="3200" b="1" dirty="0" smtClean="0">
                <a:solidFill>
                  <a:srgbClr val="002060"/>
                </a:solidFill>
              </a:rPr>
              <a:t> та </a:t>
            </a:r>
            <a:r>
              <a:rPr lang="ru-RU" sz="3200" b="1" dirty="0" err="1" smtClean="0">
                <a:solidFill>
                  <a:srgbClr val="002060"/>
                </a:solidFill>
              </a:rPr>
              <a:t>її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властивості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</a:rPr>
              <a:t>поясніть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фізичні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властивості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спиртів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7170" name="Picture 2" descr="https://subject.com.ua/lesson/chemistry/10klas_2/10klas_2.files/image02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37" y="3205113"/>
            <a:ext cx="4171470" cy="2661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subject.com.ua/lesson/chemistry/10klas_2/10klas_2.files/image021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" t="13708" r="32354"/>
          <a:stretch/>
        </p:blipFill>
        <p:spPr bwMode="auto">
          <a:xfrm>
            <a:off x="6166697" y="2978870"/>
            <a:ext cx="5757679" cy="203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subject.com.ua/lesson/chemistry/10klas_2/10klas_2.files/image021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69" t="-34989" r="-1345" b="34989"/>
          <a:stretch/>
        </p:blipFill>
        <p:spPr bwMode="auto">
          <a:xfrm>
            <a:off x="7635710" y="4320784"/>
            <a:ext cx="2677213" cy="239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00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442401" y="298000"/>
            <a:ext cx="11197122" cy="26714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3200" b="1" dirty="0" err="1" smtClean="0">
                <a:solidFill>
                  <a:srgbClr val="C00000"/>
                </a:solidFill>
              </a:rPr>
              <a:t>Ізомерія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-</a:t>
            </a:r>
            <a:r>
              <a:rPr lang="ru-RU" sz="3200" dirty="0" smtClean="0"/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існування</a:t>
            </a:r>
            <a:r>
              <a:rPr lang="ru-RU" sz="3200" b="1" dirty="0">
                <a:solidFill>
                  <a:srgbClr val="002060"/>
                </a:solidFill>
              </a:rPr>
              <a:t> </a:t>
            </a:r>
            <a:r>
              <a:rPr lang="ru-RU" sz="3200" b="1" dirty="0" err="1">
                <a:solidFill>
                  <a:srgbClr val="002060"/>
                </a:solidFill>
              </a:rPr>
              <a:t>сполук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r>
              <a:rPr lang="ru-RU" sz="3200" b="1" dirty="0" err="1">
                <a:solidFill>
                  <a:srgbClr val="002060"/>
                </a:solidFill>
              </a:rPr>
              <a:t>однакових</a:t>
            </a:r>
            <a:r>
              <a:rPr lang="ru-RU" sz="3200" b="1" dirty="0">
                <a:solidFill>
                  <a:srgbClr val="002060"/>
                </a:solidFill>
              </a:rPr>
              <a:t> за </a:t>
            </a:r>
            <a:r>
              <a:rPr lang="ru-RU" sz="3200" b="1" dirty="0" err="1">
                <a:solidFill>
                  <a:srgbClr val="002060"/>
                </a:solidFill>
              </a:rPr>
              <a:t>хімічним</a:t>
            </a:r>
            <a:r>
              <a:rPr lang="ru-RU" sz="3200" b="1" dirty="0">
                <a:solidFill>
                  <a:srgbClr val="002060"/>
                </a:solidFill>
              </a:rPr>
              <a:t> складом, але </a:t>
            </a:r>
            <a:r>
              <a:rPr lang="ru-RU" sz="3200" b="1" dirty="0" err="1" smtClean="0">
                <a:solidFill>
                  <a:srgbClr val="002060"/>
                </a:solidFill>
              </a:rPr>
              <a:t>різних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за </a:t>
            </a:r>
            <a:r>
              <a:rPr lang="ru-RU" sz="3200" b="1" dirty="0" err="1">
                <a:solidFill>
                  <a:srgbClr val="002060"/>
                </a:solidFill>
              </a:rPr>
              <a:t>будовою</a:t>
            </a:r>
            <a:r>
              <a:rPr lang="ru-RU" sz="3200" b="1" dirty="0">
                <a:solidFill>
                  <a:srgbClr val="002060"/>
                </a:solidFill>
              </a:rPr>
              <a:t> і </a:t>
            </a:r>
            <a:r>
              <a:rPr lang="ru-RU" sz="3200" b="1" dirty="0" err="1">
                <a:solidFill>
                  <a:srgbClr val="002060"/>
                </a:solidFill>
              </a:rPr>
              <a:t>властивостями</a:t>
            </a:r>
            <a:r>
              <a:rPr lang="ru-RU" sz="3200" b="1" dirty="0">
                <a:solidFill>
                  <a:srgbClr val="002060"/>
                </a:solidFill>
              </a:rPr>
              <a:t>. 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endParaRPr lang="uk-UA" sz="3200" b="1" dirty="0" smtClean="0">
              <a:solidFill>
                <a:srgbClr val="00206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b="1" dirty="0" smtClean="0">
                <a:solidFill>
                  <a:srgbClr val="C00000"/>
                </a:solidFill>
              </a:rPr>
              <a:t>Ізомери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  <a:r>
              <a:rPr lang="uk-UA" sz="3200" b="1" dirty="0">
                <a:solidFill>
                  <a:srgbClr val="002060"/>
                </a:solidFill>
              </a:rPr>
              <a:t>- речовини, що мають однаковий склад молекул, </a:t>
            </a:r>
            <a:endParaRPr lang="uk-UA" sz="3200" b="1" dirty="0" smtClean="0">
              <a:solidFill>
                <a:srgbClr val="002060"/>
              </a:solidFill>
            </a:endParaRPr>
          </a:p>
          <a:p>
            <a:r>
              <a:rPr lang="uk-UA" sz="3200" b="1" dirty="0" smtClean="0">
                <a:solidFill>
                  <a:srgbClr val="002060"/>
                </a:solidFill>
              </a:rPr>
              <a:t>але </a:t>
            </a:r>
            <a:r>
              <a:rPr lang="uk-UA" sz="3200" b="1" dirty="0">
                <a:solidFill>
                  <a:srgbClr val="002060"/>
                </a:solidFill>
              </a:rPr>
              <a:t>різну будову, і тому мають різні властивості. </a:t>
            </a:r>
          </a:p>
        </p:txBody>
      </p:sp>
      <p:pic>
        <p:nvPicPr>
          <p:cNvPr id="2050" name="Picture 2" descr="https://subject.com.ua/lesson/chemistry/10klas_2/10klas_2.files/image0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28" y="3233395"/>
            <a:ext cx="6955268" cy="342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482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892" y="179108"/>
            <a:ext cx="8269623" cy="4157795"/>
          </a:xfrm>
          <a:prstGeom prst="rect">
            <a:avLst/>
          </a:prstGeom>
        </p:spPr>
      </p:pic>
      <p:sp>
        <p:nvSpPr>
          <p:cNvPr id="7" name="Прямокутник 6"/>
          <p:cNvSpPr/>
          <p:nvPr/>
        </p:nvSpPr>
        <p:spPr>
          <a:xfrm>
            <a:off x="8889733" y="1527845"/>
            <a:ext cx="2524836" cy="10079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b="1" dirty="0">
                <a:solidFill>
                  <a:srgbClr val="C00000"/>
                </a:solidFill>
              </a:rPr>
              <a:t>С</a:t>
            </a:r>
            <a:r>
              <a:rPr lang="uk-UA" sz="5400" b="1" dirty="0">
                <a:solidFill>
                  <a:srgbClr val="C00000"/>
                </a:solidFill>
              </a:rPr>
              <a:t>6</a:t>
            </a:r>
            <a:r>
              <a:rPr lang="uk-UA" sz="6600" b="1" dirty="0">
                <a:solidFill>
                  <a:srgbClr val="C00000"/>
                </a:solidFill>
              </a:rPr>
              <a:t>Н</a:t>
            </a:r>
            <a:r>
              <a:rPr lang="uk-UA" sz="5400" b="1" dirty="0">
                <a:solidFill>
                  <a:srgbClr val="C00000"/>
                </a:solidFill>
              </a:rPr>
              <a:t>14</a:t>
            </a:r>
          </a:p>
        </p:txBody>
      </p:sp>
      <p:sp>
        <p:nvSpPr>
          <p:cNvPr id="8" name="Прямокутник 2"/>
          <p:cNvSpPr/>
          <p:nvPr/>
        </p:nvSpPr>
        <p:spPr>
          <a:xfrm>
            <a:off x="1042975" y="4479923"/>
            <a:ext cx="10193775" cy="22413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i="1" dirty="0" smtClean="0">
                <a:solidFill>
                  <a:srgbClr val="C00000"/>
                </a:solidFill>
              </a:rPr>
              <a:t>Ізомерія – причина великої кількості органічних </a:t>
            </a:r>
            <a:r>
              <a:rPr lang="uk-UA" sz="3200" b="1" i="1" dirty="0" err="1" smtClean="0">
                <a:solidFill>
                  <a:srgbClr val="C00000"/>
                </a:solidFill>
              </a:rPr>
              <a:t>сполук</a:t>
            </a:r>
            <a:endParaRPr lang="uk-UA" sz="3200" b="1" i="1" dirty="0" smtClean="0">
              <a:solidFill>
                <a:srgbClr val="C00000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3200" b="1" dirty="0" smtClean="0">
                <a:solidFill>
                  <a:srgbClr val="002060"/>
                </a:solidFill>
              </a:rPr>
              <a:t>C</a:t>
            </a:r>
            <a:r>
              <a:rPr lang="en-US" sz="2400" b="1" dirty="0" smtClean="0">
                <a:solidFill>
                  <a:srgbClr val="002060"/>
                </a:solidFill>
              </a:rPr>
              <a:t>4</a:t>
            </a:r>
            <a:r>
              <a:rPr lang="en-US" sz="3200" b="1" dirty="0" smtClean="0">
                <a:solidFill>
                  <a:srgbClr val="002060"/>
                </a:solidFill>
              </a:rPr>
              <a:t>H</a:t>
            </a:r>
            <a:r>
              <a:rPr lang="en-US" sz="2400" b="1" dirty="0" smtClean="0">
                <a:solidFill>
                  <a:srgbClr val="002060"/>
                </a:solidFill>
              </a:rPr>
              <a:t>10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— 2 </a:t>
            </a:r>
            <a:r>
              <a:rPr lang="uk-UA" sz="3200" b="1" dirty="0">
                <a:solidFill>
                  <a:srgbClr val="002060"/>
                </a:solidFill>
              </a:rPr>
              <a:t>ізомери,    </a:t>
            </a:r>
            <a:endParaRPr lang="uk-UA" sz="3200" b="1" dirty="0" smtClean="0">
              <a:solidFill>
                <a:srgbClr val="002060"/>
              </a:solidFill>
            </a:endParaRPr>
          </a:p>
          <a:p>
            <a:pPr marL="514350" indent="-514350">
              <a:buFont typeface="Courier New" panose="02070309020205020404" pitchFamily="49" charset="0"/>
              <a:buChar char="o"/>
            </a:pPr>
            <a:r>
              <a:rPr lang="uk-UA" sz="3200" b="1" dirty="0" smtClean="0">
                <a:solidFill>
                  <a:srgbClr val="002060"/>
                </a:solidFill>
              </a:rPr>
              <a:t>С</a:t>
            </a:r>
            <a:r>
              <a:rPr lang="uk-UA" sz="2400" b="1" dirty="0" smtClean="0">
                <a:solidFill>
                  <a:srgbClr val="002060"/>
                </a:solidFill>
              </a:rPr>
              <a:t>10</a:t>
            </a:r>
            <a:r>
              <a:rPr lang="uk-UA" sz="3200" b="1" dirty="0" smtClean="0">
                <a:solidFill>
                  <a:srgbClr val="002060"/>
                </a:solidFill>
              </a:rPr>
              <a:t>Н</a:t>
            </a:r>
            <a:r>
              <a:rPr lang="uk-UA" sz="2400" b="1" dirty="0" smtClean="0">
                <a:solidFill>
                  <a:srgbClr val="002060"/>
                </a:solidFill>
              </a:rPr>
              <a:t>22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  <a:r>
              <a:rPr lang="uk-UA" sz="3200" b="1" dirty="0">
                <a:solidFill>
                  <a:srgbClr val="002060"/>
                </a:solidFill>
              </a:rPr>
              <a:t>— 74 ізомери, </a:t>
            </a:r>
            <a:endParaRPr lang="uk-UA" sz="3200" b="1" dirty="0" smtClean="0">
              <a:solidFill>
                <a:srgbClr val="002060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3200" b="1" dirty="0" smtClean="0">
                <a:solidFill>
                  <a:srgbClr val="002060"/>
                </a:solidFill>
              </a:rPr>
              <a:t>C</a:t>
            </a:r>
            <a:r>
              <a:rPr lang="en-US" sz="2400" b="1" dirty="0" smtClean="0">
                <a:solidFill>
                  <a:srgbClr val="002060"/>
                </a:solidFill>
              </a:rPr>
              <a:t>14</a:t>
            </a:r>
            <a:r>
              <a:rPr lang="en-US" sz="3200" b="1" dirty="0" smtClean="0">
                <a:solidFill>
                  <a:srgbClr val="002060"/>
                </a:solidFill>
              </a:rPr>
              <a:t>H</a:t>
            </a:r>
            <a:r>
              <a:rPr lang="en-US" sz="2400" b="1" dirty="0" smtClean="0">
                <a:solidFill>
                  <a:srgbClr val="002060"/>
                </a:solidFill>
              </a:rPr>
              <a:t>30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— 1 858 </a:t>
            </a:r>
            <a:r>
              <a:rPr lang="uk-UA" sz="3200" b="1" dirty="0" smtClean="0">
                <a:solidFill>
                  <a:srgbClr val="002060"/>
                </a:solidFill>
              </a:rPr>
              <a:t>ізомерів</a:t>
            </a:r>
            <a:endParaRPr lang="uk-UA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9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3638087" y="194305"/>
            <a:ext cx="4742342" cy="105003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</a:rPr>
              <a:t>Види ізомерії</a:t>
            </a:r>
            <a:endParaRPr lang="uk-UA" sz="5400" b="1" dirty="0">
              <a:solidFill>
                <a:srgbClr val="C00000"/>
              </a:solidFill>
            </a:endParaRPr>
          </a:p>
        </p:txBody>
      </p:sp>
      <p:sp>
        <p:nvSpPr>
          <p:cNvPr id="4" name="Прямокутник 2"/>
          <p:cNvSpPr/>
          <p:nvPr/>
        </p:nvSpPr>
        <p:spPr>
          <a:xfrm>
            <a:off x="8748657" y="2465637"/>
            <a:ext cx="3119689" cy="14875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002060"/>
                </a:solidFill>
              </a:rPr>
              <a:t>П</a:t>
            </a:r>
            <a:r>
              <a:rPr lang="uk-UA" sz="3200" b="1" dirty="0" smtClean="0">
                <a:solidFill>
                  <a:srgbClr val="002060"/>
                </a:solidFill>
              </a:rPr>
              <a:t>оложення </a:t>
            </a:r>
            <a:r>
              <a:rPr lang="uk-UA" sz="3200" b="1" dirty="0">
                <a:solidFill>
                  <a:srgbClr val="002060"/>
                </a:solidFill>
              </a:rPr>
              <a:t>функціональної групи</a:t>
            </a:r>
          </a:p>
        </p:txBody>
      </p:sp>
      <p:sp>
        <p:nvSpPr>
          <p:cNvPr id="5" name="Прямокутник 2"/>
          <p:cNvSpPr/>
          <p:nvPr/>
        </p:nvSpPr>
        <p:spPr>
          <a:xfrm>
            <a:off x="323248" y="2465637"/>
            <a:ext cx="3314839" cy="14776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002060"/>
                </a:solidFill>
              </a:rPr>
              <a:t>Б</a:t>
            </a:r>
            <a:r>
              <a:rPr lang="uk-UA" sz="3200" b="1" dirty="0" smtClean="0">
                <a:solidFill>
                  <a:srgbClr val="002060"/>
                </a:solidFill>
              </a:rPr>
              <a:t>удова </a:t>
            </a:r>
            <a:r>
              <a:rPr lang="uk-UA" sz="3200" b="1" dirty="0">
                <a:solidFill>
                  <a:srgbClr val="002060"/>
                </a:solidFill>
              </a:rPr>
              <a:t>карбонового ланцюга</a:t>
            </a:r>
          </a:p>
        </p:txBody>
      </p:sp>
      <p:sp>
        <p:nvSpPr>
          <p:cNvPr id="6" name="Прямокутник 2"/>
          <p:cNvSpPr/>
          <p:nvPr/>
        </p:nvSpPr>
        <p:spPr>
          <a:xfrm>
            <a:off x="4905023" y="3037638"/>
            <a:ext cx="2576698" cy="14875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Положення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кратного </a:t>
            </a:r>
            <a:r>
              <a:rPr lang="ru-RU" sz="3200" b="1" dirty="0" err="1" smtClean="0">
                <a:solidFill>
                  <a:srgbClr val="002060"/>
                </a:solidFill>
              </a:rPr>
              <a:t>зв’язку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uk-UA" sz="3200" b="1" dirty="0">
              <a:solidFill>
                <a:srgbClr val="002060"/>
              </a:solidFill>
            </a:endParaRPr>
          </a:p>
        </p:txBody>
      </p:sp>
      <p:sp>
        <p:nvSpPr>
          <p:cNvPr id="7" name="Прямокутник 2"/>
          <p:cNvSpPr/>
          <p:nvPr/>
        </p:nvSpPr>
        <p:spPr>
          <a:xfrm>
            <a:off x="4764881" y="1712854"/>
            <a:ext cx="2856981" cy="8562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</a:rPr>
              <a:t>Структурна </a:t>
            </a:r>
            <a:endParaRPr lang="uk-UA" sz="40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https://subject.com.ua/chemistry/zno1/zno1.files/image1756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13" r="27908" b="31557"/>
          <a:stretch/>
        </p:blipFill>
        <p:spPr bwMode="auto">
          <a:xfrm>
            <a:off x="700321" y="4109818"/>
            <a:ext cx="2721509" cy="954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ubject.com.ua/chemistry/zno1/zno1.files/image1756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98"/>
          <a:stretch/>
        </p:blipFill>
        <p:spPr bwMode="auto">
          <a:xfrm>
            <a:off x="904974" y="5316225"/>
            <a:ext cx="1898672" cy="139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ubject.com.ua/chemistry/zno1/zno1.files/image1757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36" t="-7838"/>
          <a:stretch/>
        </p:blipFill>
        <p:spPr bwMode="auto">
          <a:xfrm>
            <a:off x="4355144" y="5693014"/>
            <a:ext cx="3676454" cy="64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ubject.com.ua/chemistry/zno1/zno1.files/image1757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58820" b="10189"/>
          <a:stretch/>
        </p:blipFill>
        <p:spPr bwMode="auto">
          <a:xfrm>
            <a:off x="4286228" y="4865818"/>
            <a:ext cx="3814285" cy="54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ubject.com.ua/chemistry/zno1/zno1.files/image1758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45" b="46219"/>
          <a:stretch/>
        </p:blipFill>
        <p:spPr bwMode="auto">
          <a:xfrm>
            <a:off x="8748657" y="4422943"/>
            <a:ext cx="3185524" cy="64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subject.com.ua/chemistry/zno1/zno1.files/image1758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88" t="1716"/>
          <a:stretch/>
        </p:blipFill>
        <p:spPr bwMode="auto">
          <a:xfrm>
            <a:off x="9341963" y="5286030"/>
            <a:ext cx="2121031" cy="1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 стрелкой 7"/>
          <p:cNvCxnSpPr/>
          <p:nvPr/>
        </p:nvCxnSpPr>
        <p:spPr>
          <a:xfrm flipH="1">
            <a:off x="1980668" y="1998482"/>
            <a:ext cx="2784213" cy="467155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  <a:endCxn id="6" idx="0"/>
          </p:cNvCxnSpPr>
          <p:nvPr/>
        </p:nvCxnSpPr>
        <p:spPr>
          <a:xfrm>
            <a:off x="6193372" y="2569122"/>
            <a:ext cx="0" cy="468516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4" idx="0"/>
          </p:cNvCxnSpPr>
          <p:nvPr/>
        </p:nvCxnSpPr>
        <p:spPr>
          <a:xfrm>
            <a:off x="7621863" y="2053773"/>
            <a:ext cx="2686639" cy="411864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587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263293" y="1866508"/>
            <a:ext cx="6589994" cy="21639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Просторова</a:t>
            </a:r>
            <a:r>
              <a:rPr lang="ru-RU" sz="3200" b="1" dirty="0" smtClean="0">
                <a:solidFill>
                  <a:srgbClr val="002060"/>
                </a:solidFill>
              </a:rPr>
              <a:t> (</a:t>
            </a:r>
            <a:r>
              <a:rPr lang="ru-RU" sz="3200" b="1" dirty="0" err="1">
                <a:solidFill>
                  <a:srgbClr val="002060"/>
                </a:solidFill>
              </a:rPr>
              <a:t>геометрична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або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цис</a:t>
            </a:r>
            <a:r>
              <a:rPr lang="ru-RU" sz="3200" b="1" dirty="0">
                <a:solidFill>
                  <a:srgbClr val="002060"/>
                </a:solidFill>
              </a:rPr>
              <a:t>- і транс-</a:t>
            </a:r>
            <a:r>
              <a:rPr lang="ru-RU" sz="3200" b="1" dirty="0" err="1">
                <a:solidFill>
                  <a:srgbClr val="002060"/>
                </a:solidFill>
              </a:rPr>
              <a:t>ізомерія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</a:p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Різне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розміщення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замісників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щодо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площини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подвійного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зв’язку</a:t>
            </a:r>
            <a:r>
              <a:rPr lang="ru-RU" sz="3200" b="1" dirty="0">
                <a:solidFill>
                  <a:srgbClr val="002060"/>
                </a:solidFill>
              </a:rPr>
              <a:t>.</a:t>
            </a:r>
            <a:endParaRPr lang="uk-UA" sz="3200" b="1" dirty="0">
              <a:solidFill>
                <a:srgbClr val="002060"/>
              </a:solidFill>
            </a:endParaRPr>
          </a:p>
        </p:txBody>
      </p:sp>
      <p:sp>
        <p:nvSpPr>
          <p:cNvPr id="4" name="Прямокутник 2"/>
          <p:cNvSpPr/>
          <p:nvPr/>
        </p:nvSpPr>
        <p:spPr>
          <a:xfrm>
            <a:off x="7550869" y="1866507"/>
            <a:ext cx="4298293" cy="21639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err="1" smtClean="0">
                <a:solidFill>
                  <a:srgbClr val="002060"/>
                </a:solidFill>
              </a:rPr>
              <a:t>Міжкласова</a:t>
            </a:r>
            <a:endParaRPr lang="uk-UA" sz="3200" b="1" dirty="0">
              <a:solidFill>
                <a:srgbClr val="002060"/>
              </a:solidFill>
            </a:endParaRPr>
          </a:p>
          <a:p>
            <a:pPr algn="ctr"/>
            <a:r>
              <a:rPr lang="ru-RU" sz="3200" b="1" dirty="0" err="1">
                <a:solidFill>
                  <a:srgbClr val="002060"/>
                </a:solidFill>
              </a:rPr>
              <a:t>речовин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r>
              <a:rPr lang="ru-RU" sz="3200" b="1" dirty="0" err="1">
                <a:solidFill>
                  <a:srgbClr val="002060"/>
                </a:solidFill>
              </a:rPr>
              <a:t>які</a:t>
            </a:r>
            <a:r>
              <a:rPr lang="ru-RU" sz="3200" b="1" dirty="0">
                <a:solidFill>
                  <a:srgbClr val="002060"/>
                </a:solidFill>
              </a:rPr>
              <a:t> належать до </a:t>
            </a:r>
            <a:r>
              <a:rPr lang="ru-RU" sz="3200" b="1" dirty="0" err="1">
                <a:solidFill>
                  <a:srgbClr val="002060"/>
                </a:solidFill>
              </a:rPr>
              <a:t>різних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класів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органічних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сполук</a:t>
            </a:r>
            <a:r>
              <a:rPr lang="ru-RU" sz="3200" b="1" dirty="0">
                <a:solidFill>
                  <a:srgbClr val="002060"/>
                </a:solidFill>
              </a:rPr>
              <a:t>:</a:t>
            </a:r>
            <a:endParaRPr lang="uk-UA" sz="3200" b="1" dirty="0">
              <a:solidFill>
                <a:srgbClr val="002060"/>
              </a:solidFill>
            </a:endParaRPr>
          </a:p>
        </p:txBody>
      </p:sp>
      <p:sp>
        <p:nvSpPr>
          <p:cNvPr id="5" name="Прямокутник 2"/>
          <p:cNvSpPr/>
          <p:nvPr/>
        </p:nvSpPr>
        <p:spPr>
          <a:xfrm>
            <a:off x="3638087" y="194305"/>
            <a:ext cx="4742342" cy="105003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 smtClean="0">
                <a:solidFill>
                  <a:srgbClr val="C00000"/>
                </a:solidFill>
              </a:rPr>
              <a:t>Види ізомерії</a:t>
            </a:r>
            <a:endParaRPr lang="uk-UA" sz="5400" b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https://subject.com.ua/chemistry/zno1/zno1.files/image176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93" y="4516300"/>
            <a:ext cx="6589994" cy="202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subject.com.ua/chemistry/zno1/zno1.files/image176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811" y="5529326"/>
            <a:ext cx="3638407" cy="79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subject.com.ua/chemistry/zno1/zno1.files/image176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776" y="4516300"/>
            <a:ext cx="3020475" cy="77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 стрелкой 9"/>
          <p:cNvCxnSpPr/>
          <p:nvPr/>
        </p:nvCxnSpPr>
        <p:spPr>
          <a:xfrm flipH="1">
            <a:off x="1941922" y="786518"/>
            <a:ext cx="1696166" cy="1079989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8380430" y="777183"/>
            <a:ext cx="2045615" cy="1089324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154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581</Words>
  <Application>Microsoft Office PowerPoint</Application>
  <PresentationFormat>Широкоэкранный</PresentationFormat>
  <Paragraphs>111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Тема Office</vt:lpstr>
      <vt:lpstr>5_Тема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User-01</dc:creator>
  <cp:lastModifiedBy>Пользователь Windows</cp:lastModifiedBy>
  <cp:revision>84</cp:revision>
  <dcterms:created xsi:type="dcterms:W3CDTF">2016-02-03T08:02:07Z</dcterms:created>
  <dcterms:modified xsi:type="dcterms:W3CDTF">2019-01-20T12:25:21Z</dcterms:modified>
</cp:coreProperties>
</file>